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0" r:id="rId1"/>
  </p:sldMasterIdLst>
  <p:notesMasterIdLst>
    <p:notesMasterId r:id="rId78"/>
  </p:notesMasterIdLst>
  <p:sldIdLst>
    <p:sldId id="288" r:id="rId2"/>
    <p:sldId id="344" r:id="rId3"/>
    <p:sldId id="358" r:id="rId4"/>
    <p:sldId id="345" r:id="rId5"/>
    <p:sldId id="346" r:id="rId6"/>
    <p:sldId id="353" r:id="rId7"/>
    <p:sldId id="354" r:id="rId8"/>
    <p:sldId id="292" r:id="rId9"/>
    <p:sldId id="294" r:id="rId10"/>
    <p:sldId id="261" r:id="rId11"/>
    <p:sldId id="355" r:id="rId12"/>
    <p:sldId id="356" r:id="rId13"/>
    <p:sldId id="347" r:id="rId14"/>
    <p:sldId id="263" r:id="rId15"/>
    <p:sldId id="295" r:id="rId16"/>
    <p:sldId id="357" r:id="rId17"/>
    <p:sldId id="293" r:id="rId18"/>
    <p:sldId id="348" r:id="rId19"/>
    <p:sldId id="297" r:id="rId20"/>
    <p:sldId id="298" r:id="rId21"/>
    <p:sldId id="359" r:id="rId22"/>
    <p:sldId id="360" r:id="rId23"/>
    <p:sldId id="361" r:id="rId24"/>
    <p:sldId id="362" r:id="rId25"/>
    <p:sldId id="349" r:id="rId26"/>
    <p:sldId id="363" r:id="rId27"/>
    <p:sldId id="319" r:id="rId28"/>
    <p:sldId id="365" r:id="rId29"/>
    <p:sldId id="381" r:id="rId30"/>
    <p:sldId id="383" r:id="rId31"/>
    <p:sldId id="384" r:id="rId32"/>
    <p:sldId id="398" r:id="rId33"/>
    <p:sldId id="350" r:id="rId34"/>
    <p:sldId id="393" r:id="rId35"/>
    <p:sldId id="264" r:id="rId36"/>
    <p:sldId id="366" r:id="rId37"/>
    <p:sldId id="291" r:id="rId38"/>
    <p:sldId id="277" r:id="rId39"/>
    <p:sldId id="367" r:id="rId40"/>
    <p:sldId id="368" r:id="rId41"/>
    <p:sldId id="343" r:id="rId42"/>
    <p:sldId id="369" r:id="rId43"/>
    <p:sldId id="332" r:id="rId44"/>
    <p:sldId id="370" r:id="rId45"/>
    <p:sldId id="371" r:id="rId46"/>
    <p:sldId id="372" r:id="rId47"/>
    <p:sldId id="373" r:id="rId48"/>
    <p:sldId id="375" r:id="rId49"/>
    <p:sldId id="376" r:id="rId50"/>
    <p:sldId id="351" r:id="rId51"/>
    <p:sldId id="377" r:id="rId52"/>
    <p:sldId id="378" r:id="rId53"/>
    <p:sldId id="379" r:id="rId54"/>
    <p:sldId id="400" r:id="rId55"/>
    <p:sldId id="352" r:id="rId56"/>
    <p:sldId id="380" r:id="rId57"/>
    <p:sldId id="399" r:id="rId58"/>
    <p:sldId id="402" r:id="rId59"/>
    <p:sldId id="401" r:id="rId60"/>
    <p:sldId id="403" r:id="rId61"/>
    <p:sldId id="404" r:id="rId62"/>
    <p:sldId id="286" r:id="rId63"/>
    <p:sldId id="405" r:id="rId64"/>
    <p:sldId id="406" r:id="rId65"/>
    <p:sldId id="394" r:id="rId66"/>
    <p:sldId id="395" r:id="rId67"/>
    <p:sldId id="397" r:id="rId68"/>
    <p:sldId id="386" r:id="rId69"/>
    <p:sldId id="382" r:id="rId70"/>
    <p:sldId id="387" r:id="rId71"/>
    <p:sldId id="390" r:id="rId72"/>
    <p:sldId id="391" r:id="rId73"/>
    <p:sldId id="388" r:id="rId74"/>
    <p:sldId id="392" r:id="rId75"/>
    <p:sldId id="385" r:id="rId76"/>
    <p:sldId id="374"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B9DF2-DDEC-E4C9-2AAE-3D556EFC1A1D}" v="2" dt="2024-02-28T08:17:06.617"/>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88"/>
    <p:restoredTop sz="53729"/>
  </p:normalViewPr>
  <p:slideViewPr>
    <p:cSldViewPr snapToGrid="0">
      <p:cViewPr varScale="1">
        <p:scale>
          <a:sx n="64" d="100"/>
          <a:sy n="64" d="100"/>
        </p:scale>
        <p:origin x="2408"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hyperlink" Target="mailto:yaoma@ucdavis.edu" TargetMode="External"/><Relationship Id="rId5" Type="http://schemas.openxmlformats.org/officeDocument/2006/relationships/image" Target="../media/image40.png"/><Relationship Id="rId4"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mailto:yaoma@ucdavis.edu" TargetMode="External"/><Relationship Id="rId1"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86154C-73CB-4AC8-A061-87BC0134694C}"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ADD9A39C-C75C-4F24-8E32-127171D8F437}">
      <dgm:prSet/>
      <dgm:spPr/>
      <dgm:t>
        <a:bodyPr/>
        <a:lstStyle/>
        <a:p>
          <a:r>
            <a:rPr lang="en-US">
              <a:hlinkClick xmlns:r="http://schemas.openxmlformats.org/officeDocument/2006/relationships" r:id="rId1"/>
            </a:rPr>
            <a:t>yaoma@ucdavis.edu</a:t>
          </a:r>
          <a:endParaRPr lang="en-US"/>
        </a:p>
      </dgm:t>
    </dgm:pt>
    <dgm:pt modelId="{CE46A648-6F81-4EC8-92BA-A26210A13476}" type="parTrans" cxnId="{65391925-D6A1-4E67-9179-48EF1DF61859}">
      <dgm:prSet/>
      <dgm:spPr/>
      <dgm:t>
        <a:bodyPr/>
        <a:lstStyle/>
        <a:p>
          <a:endParaRPr lang="en-US"/>
        </a:p>
      </dgm:t>
    </dgm:pt>
    <dgm:pt modelId="{41883157-7EBE-418F-91E3-8BF0295A7B6D}" type="sibTrans" cxnId="{65391925-D6A1-4E67-9179-48EF1DF61859}">
      <dgm:prSet/>
      <dgm:spPr/>
      <dgm:t>
        <a:bodyPr/>
        <a:lstStyle/>
        <a:p>
          <a:endParaRPr lang="en-US"/>
        </a:p>
      </dgm:t>
    </dgm:pt>
    <dgm:pt modelId="{72996964-06D8-4EDC-896C-24F6C2941B44}">
      <dgm:prSet/>
      <dgm:spPr/>
      <dgm:t>
        <a:bodyPr/>
        <a:lstStyle/>
        <a:p>
          <a:r>
            <a:rPr lang="zh-CN" dirty="0"/>
            <a:t>手机：</a:t>
          </a:r>
          <a:r>
            <a:rPr lang="en-US" dirty="0"/>
            <a:t>139</a:t>
          </a:r>
          <a:r>
            <a:rPr lang="en-US" altLang="zh-CN" dirty="0"/>
            <a:t>-</a:t>
          </a:r>
          <a:r>
            <a:rPr lang="en-US" dirty="0"/>
            <a:t>1080</a:t>
          </a:r>
          <a:r>
            <a:rPr lang="en-US" altLang="zh-CN" dirty="0"/>
            <a:t>-</a:t>
          </a:r>
          <a:r>
            <a:rPr lang="en-US" dirty="0"/>
            <a:t>9288</a:t>
          </a:r>
        </a:p>
      </dgm:t>
    </dgm:pt>
    <dgm:pt modelId="{4CDD4185-3E5C-467C-AC44-13A48841B5CC}" type="parTrans" cxnId="{25EDDDD6-7457-4C4B-8959-5CE84234EB86}">
      <dgm:prSet/>
      <dgm:spPr/>
      <dgm:t>
        <a:bodyPr/>
        <a:lstStyle/>
        <a:p>
          <a:endParaRPr lang="en-US"/>
        </a:p>
      </dgm:t>
    </dgm:pt>
    <dgm:pt modelId="{E9BFC846-AF71-412A-BF5B-E1F57366433A}" type="sibTrans" cxnId="{25EDDDD6-7457-4C4B-8959-5CE84234EB86}">
      <dgm:prSet/>
      <dgm:spPr/>
      <dgm:t>
        <a:bodyPr/>
        <a:lstStyle/>
        <a:p>
          <a:endParaRPr lang="en-US"/>
        </a:p>
      </dgm:t>
    </dgm:pt>
    <dgm:pt modelId="{34030EE5-87A2-408D-9D3D-5896DA3D961A}">
      <dgm:prSet/>
      <dgm:spPr/>
      <dgm:t>
        <a:bodyPr/>
        <a:lstStyle/>
        <a:p>
          <a:r>
            <a:rPr lang="en-US" dirty="0"/>
            <a:t>UC Davis</a:t>
          </a:r>
        </a:p>
      </dgm:t>
    </dgm:pt>
    <dgm:pt modelId="{8B711299-2D39-465B-A329-10D2E10DFEB7}" type="parTrans" cxnId="{D68BA9CD-AB57-45CD-9148-CC5149303D5F}">
      <dgm:prSet/>
      <dgm:spPr/>
      <dgm:t>
        <a:bodyPr/>
        <a:lstStyle/>
        <a:p>
          <a:endParaRPr lang="en-US"/>
        </a:p>
      </dgm:t>
    </dgm:pt>
    <dgm:pt modelId="{AAEA70D2-0BFA-46B7-8FC0-C275ACC69056}" type="sibTrans" cxnId="{D68BA9CD-AB57-45CD-9148-CC5149303D5F}">
      <dgm:prSet/>
      <dgm:spPr/>
      <dgm:t>
        <a:bodyPr/>
        <a:lstStyle/>
        <a:p>
          <a:endParaRPr lang="en-US"/>
        </a:p>
      </dgm:t>
    </dgm:pt>
    <dgm:pt modelId="{298DBCE6-2F9F-46C6-9EF2-437F35AAD31D}">
      <dgm:prSet/>
      <dgm:spPr/>
      <dgm:t>
        <a:bodyPr/>
        <a:lstStyle/>
        <a:p>
          <a:r>
            <a:rPr lang="en-US" dirty="0" err="1"/>
            <a:t>微信</a:t>
          </a:r>
          <a:r>
            <a:rPr lang="zh-CN" altLang="en-US" dirty="0"/>
            <a:t>：</a:t>
          </a:r>
          <a:endParaRPr lang="en-US" dirty="0"/>
        </a:p>
      </dgm:t>
    </dgm:pt>
    <dgm:pt modelId="{8299EA88-144D-4782-B724-9000E0E3C8C0}" type="sibTrans" cxnId="{07253982-E8A7-47DF-9DD9-8C5F3B0BEE0F}">
      <dgm:prSet/>
      <dgm:spPr/>
      <dgm:t>
        <a:bodyPr/>
        <a:lstStyle/>
        <a:p>
          <a:endParaRPr lang="en-US"/>
        </a:p>
      </dgm:t>
    </dgm:pt>
    <dgm:pt modelId="{7870A179-C455-4901-9364-704FE3A39D95}" type="parTrans" cxnId="{07253982-E8A7-47DF-9DD9-8C5F3B0BEE0F}">
      <dgm:prSet/>
      <dgm:spPr/>
      <dgm:t>
        <a:bodyPr/>
        <a:lstStyle/>
        <a:p>
          <a:endParaRPr lang="en-US"/>
        </a:p>
      </dgm:t>
    </dgm:pt>
    <dgm:pt modelId="{0AE0BD41-D315-4A60-8DD2-954BA3FBA64E}" type="pres">
      <dgm:prSet presAssocID="{EB86154C-73CB-4AC8-A061-87BC0134694C}" presName="root" presStyleCnt="0">
        <dgm:presLayoutVars>
          <dgm:dir/>
          <dgm:resizeHandles val="exact"/>
        </dgm:presLayoutVars>
      </dgm:prSet>
      <dgm:spPr/>
    </dgm:pt>
    <dgm:pt modelId="{D2239A24-75F6-44F8-B4D8-DA29AA4A56A2}" type="pres">
      <dgm:prSet presAssocID="{EB86154C-73CB-4AC8-A061-87BC0134694C}" presName="container" presStyleCnt="0">
        <dgm:presLayoutVars>
          <dgm:dir/>
          <dgm:resizeHandles val="exact"/>
        </dgm:presLayoutVars>
      </dgm:prSet>
      <dgm:spPr/>
    </dgm:pt>
    <dgm:pt modelId="{79350E28-F09C-4167-8569-31E01DB8903E}" type="pres">
      <dgm:prSet presAssocID="{ADD9A39C-C75C-4F24-8E32-127171D8F437}" presName="compNode" presStyleCnt="0"/>
      <dgm:spPr/>
    </dgm:pt>
    <dgm:pt modelId="{44BC6734-7359-426C-B352-6A94A1E169F7}" type="pres">
      <dgm:prSet presAssocID="{ADD9A39C-C75C-4F24-8E32-127171D8F437}" presName="iconBgRect" presStyleLbl="bgShp" presStyleIdx="0" presStyleCnt="4"/>
      <dgm:spPr/>
    </dgm:pt>
    <dgm:pt modelId="{72554AAA-3CBA-493F-A6C4-ED8EF732E117}" type="pres">
      <dgm:prSet presAssocID="{ADD9A39C-C75C-4F24-8E32-127171D8F437}"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电子邮件"/>
        </a:ext>
      </dgm:extLst>
    </dgm:pt>
    <dgm:pt modelId="{D9DABD62-96C2-488B-9D75-1A84CDBE98E7}" type="pres">
      <dgm:prSet presAssocID="{ADD9A39C-C75C-4F24-8E32-127171D8F437}" presName="spaceRect" presStyleCnt="0"/>
      <dgm:spPr/>
    </dgm:pt>
    <dgm:pt modelId="{523DF10E-BB46-4482-808B-99AEE16BCD3F}" type="pres">
      <dgm:prSet presAssocID="{ADD9A39C-C75C-4F24-8E32-127171D8F437}" presName="textRect" presStyleLbl="revTx" presStyleIdx="0" presStyleCnt="4">
        <dgm:presLayoutVars>
          <dgm:chMax val="1"/>
          <dgm:chPref val="1"/>
        </dgm:presLayoutVars>
      </dgm:prSet>
      <dgm:spPr/>
    </dgm:pt>
    <dgm:pt modelId="{FFA662A6-1B9C-4CDB-8178-A0809E866AB8}" type="pres">
      <dgm:prSet presAssocID="{41883157-7EBE-418F-91E3-8BF0295A7B6D}" presName="sibTrans" presStyleLbl="sibTrans2D1" presStyleIdx="0" presStyleCnt="0"/>
      <dgm:spPr/>
    </dgm:pt>
    <dgm:pt modelId="{B077EDC3-A0B2-4DE6-BEFB-1B33BAFB0463}" type="pres">
      <dgm:prSet presAssocID="{72996964-06D8-4EDC-896C-24F6C2941B44}" presName="compNode" presStyleCnt="0"/>
      <dgm:spPr/>
    </dgm:pt>
    <dgm:pt modelId="{7227B876-7632-4A94-AF93-FBA8C080F197}" type="pres">
      <dgm:prSet presAssocID="{72996964-06D8-4EDC-896C-24F6C2941B44}" presName="iconBgRect" presStyleLbl="bgShp" presStyleIdx="1" presStyleCnt="4"/>
      <dgm:spPr/>
    </dgm:pt>
    <dgm:pt modelId="{56819013-AA49-41B7-9223-DECFC8280598}" type="pres">
      <dgm:prSet presAssocID="{72996964-06D8-4EDC-896C-24F6C2941B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字幕"/>
        </a:ext>
      </dgm:extLst>
    </dgm:pt>
    <dgm:pt modelId="{6B1EC2FA-18DE-4978-850E-173AE4FA1248}" type="pres">
      <dgm:prSet presAssocID="{72996964-06D8-4EDC-896C-24F6C2941B44}" presName="spaceRect" presStyleCnt="0"/>
      <dgm:spPr/>
    </dgm:pt>
    <dgm:pt modelId="{A3BA0AF7-3AAD-46FD-96BD-E1BD40D7DA08}" type="pres">
      <dgm:prSet presAssocID="{72996964-06D8-4EDC-896C-24F6C2941B44}" presName="textRect" presStyleLbl="revTx" presStyleIdx="1" presStyleCnt="4">
        <dgm:presLayoutVars>
          <dgm:chMax val="1"/>
          <dgm:chPref val="1"/>
        </dgm:presLayoutVars>
      </dgm:prSet>
      <dgm:spPr/>
    </dgm:pt>
    <dgm:pt modelId="{2D421357-B179-457D-947F-756AE6A2D397}" type="pres">
      <dgm:prSet presAssocID="{E9BFC846-AF71-412A-BF5B-E1F57366433A}" presName="sibTrans" presStyleLbl="sibTrans2D1" presStyleIdx="0" presStyleCnt="0"/>
      <dgm:spPr/>
    </dgm:pt>
    <dgm:pt modelId="{924101AE-772E-4E56-9E3C-677C0A70B933}" type="pres">
      <dgm:prSet presAssocID="{34030EE5-87A2-408D-9D3D-5896DA3D961A}" presName="compNode" presStyleCnt="0"/>
      <dgm:spPr/>
    </dgm:pt>
    <dgm:pt modelId="{7D5ECC7F-E2BA-491C-A9AF-35C8EA01B2B0}" type="pres">
      <dgm:prSet presAssocID="{34030EE5-87A2-408D-9D3D-5896DA3D961A}" presName="iconBgRect" presStyleLbl="bgShp" presStyleIdx="2" presStyleCnt="4"/>
      <dgm:spPr/>
    </dgm:pt>
    <dgm:pt modelId="{89C4EFE0-4D9B-402D-90C6-DB8752A56CDF}" type="pres">
      <dgm:prSet presAssocID="{34030EE5-87A2-408D-9D3D-5896DA3D961A}"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书籍"/>
        </a:ext>
      </dgm:extLst>
    </dgm:pt>
    <dgm:pt modelId="{9D33C421-04C2-4CD7-BA04-ACCAD68B31B2}" type="pres">
      <dgm:prSet presAssocID="{34030EE5-87A2-408D-9D3D-5896DA3D961A}" presName="spaceRect" presStyleCnt="0"/>
      <dgm:spPr/>
    </dgm:pt>
    <dgm:pt modelId="{72C81BE9-189E-4498-B555-D16F56F79273}" type="pres">
      <dgm:prSet presAssocID="{34030EE5-87A2-408D-9D3D-5896DA3D961A}" presName="textRect" presStyleLbl="revTx" presStyleIdx="2" presStyleCnt="4">
        <dgm:presLayoutVars>
          <dgm:chMax val="1"/>
          <dgm:chPref val="1"/>
        </dgm:presLayoutVars>
      </dgm:prSet>
      <dgm:spPr/>
    </dgm:pt>
    <dgm:pt modelId="{955D8A61-3D58-4FA8-A317-80F345EFE609}" type="pres">
      <dgm:prSet presAssocID="{AAEA70D2-0BFA-46B7-8FC0-C275ACC69056}" presName="sibTrans" presStyleLbl="sibTrans2D1" presStyleIdx="0" presStyleCnt="0"/>
      <dgm:spPr/>
    </dgm:pt>
    <dgm:pt modelId="{93752DBB-4018-441D-85AE-BAAE9DDC5EDC}" type="pres">
      <dgm:prSet presAssocID="{298DBCE6-2F9F-46C6-9EF2-437F35AAD31D}" presName="compNode" presStyleCnt="0"/>
      <dgm:spPr/>
    </dgm:pt>
    <dgm:pt modelId="{6BF2D1B1-BD72-4B68-9A4A-EE2C92901838}" type="pres">
      <dgm:prSet presAssocID="{298DBCE6-2F9F-46C6-9EF2-437F35AAD31D}" presName="iconBgRect" presStyleLbl="bgShp" presStyleIdx="3" presStyleCnt="4"/>
      <dgm:spPr/>
    </dgm:pt>
    <dgm:pt modelId="{42013E05-C9A0-447A-B4DB-57B0E4ACFA6A}" type="pres">
      <dgm:prSet presAssocID="{298DBCE6-2F9F-46C6-9EF2-437F35AAD31D}"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植物"/>
        </a:ext>
      </dgm:extLst>
    </dgm:pt>
    <dgm:pt modelId="{20A53C5E-85E5-484E-A6BF-A4DFB6CE6F39}" type="pres">
      <dgm:prSet presAssocID="{298DBCE6-2F9F-46C6-9EF2-437F35AAD31D}" presName="spaceRect" presStyleCnt="0"/>
      <dgm:spPr/>
    </dgm:pt>
    <dgm:pt modelId="{672C1326-DA26-4AD9-93BD-84AC0307574E}" type="pres">
      <dgm:prSet presAssocID="{298DBCE6-2F9F-46C6-9EF2-437F35AAD31D}" presName="textRect" presStyleLbl="revTx" presStyleIdx="3" presStyleCnt="4">
        <dgm:presLayoutVars>
          <dgm:chMax val="1"/>
          <dgm:chPref val="1"/>
        </dgm:presLayoutVars>
      </dgm:prSet>
      <dgm:spPr/>
    </dgm:pt>
  </dgm:ptLst>
  <dgm:cxnLst>
    <dgm:cxn modelId="{65391925-D6A1-4E67-9179-48EF1DF61859}" srcId="{EB86154C-73CB-4AC8-A061-87BC0134694C}" destId="{ADD9A39C-C75C-4F24-8E32-127171D8F437}" srcOrd="0" destOrd="0" parTransId="{CE46A648-6F81-4EC8-92BA-A26210A13476}" sibTransId="{41883157-7EBE-418F-91E3-8BF0295A7B6D}"/>
    <dgm:cxn modelId="{CBBA2842-3831-450C-91F6-1E8C1EB16198}" type="presOf" srcId="{72996964-06D8-4EDC-896C-24F6C2941B44}" destId="{A3BA0AF7-3AAD-46FD-96BD-E1BD40D7DA08}" srcOrd="0" destOrd="0" presId="urn:microsoft.com/office/officeart/2018/2/layout/IconCircleList"/>
    <dgm:cxn modelId="{3B6BA643-415B-42DD-A29F-569BEABDEAC5}" type="presOf" srcId="{298DBCE6-2F9F-46C6-9EF2-437F35AAD31D}" destId="{672C1326-DA26-4AD9-93BD-84AC0307574E}" srcOrd="0" destOrd="0" presId="urn:microsoft.com/office/officeart/2018/2/layout/IconCircleList"/>
    <dgm:cxn modelId="{07253982-E8A7-47DF-9DD9-8C5F3B0BEE0F}" srcId="{EB86154C-73CB-4AC8-A061-87BC0134694C}" destId="{298DBCE6-2F9F-46C6-9EF2-437F35AAD31D}" srcOrd="3" destOrd="0" parTransId="{7870A179-C455-4901-9364-704FE3A39D95}" sibTransId="{8299EA88-144D-4782-B724-9000E0E3C8C0}"/>
    <dgm:cxn modelId="{292EA990-8DA7-4D9C-9577-34F64F8E8AD6}" type="presOf" srcId="{ADD9A39C-C75C-4F24-8E32-127171D8F437}" destId="{523DF10E-BB46-4482-808B-99AEE16BCD3F}" srcOrd="0" destOrd="0" presId="urn:microsoft.com/office/officeart/2018/2/layout/IconCircleList"/>
    <dgm:cxn modelId="{F930E39E-82B6-4F4C-8B04-6670ABC079AC}" type="presOf" srcId="{41883157-7EBE-418F-91E3-8BF0295A7B6D}" destId="{FFA662A6-1B9C-4CDB-8178-A0809E866AB8}" srcOrd="0" destOrd="0" presId="urn:microsoft.com/office/officeart/2018/2/layout/IconCircleList"/>
    <dgm:cxn modelId="{26A2B1A5-323E-4468-937B-A2E9E87524CC}" type="presOf" srcId="{EB86154C-73CB-4AC8-A061-87BC0134694C}" destId="{0AE0BD41-D315-4A60-8DD2-954BA3FBA64E}" srcOrd="0" destOrd="0" presId="urn:microsoft.com/office/officeart/2018/2/layout/IconCircleList"/>
    <dgm:cxn modelId="{328C9DB6-41AA-47B2-9E50-D1D0ED5A332E}" type="presOf" srcId="{E9BFC846-AF71-412A-BF5B-E1F57366433A}" destId="{2D421357-B179-457D-947F-756AE6A2D397}" srcOrd="0" destOrd="0" presId="urn:microsoft.com/office/officeart/2018/2/layout/IconCircleList"/>
    <dgm:cxn modelId="{FE3BCEBF-2CAD-4982-86BC-60BA26CDC2D6}" type="presOf" srcId="{34030EE5-87A2-408D-9D3D-5896DA3D961A}" destId="{72C81BE9-189E-4498-B555-D16F56F79273}" srcOrd="0" destOrd="0" presId="urn:microsoft.com/office/officeart/2018/2/layout/IconCircleList"/>
    <dgm:cxn modelId="{D68BA9CD-AB57-45CD-9148-CC5149303D5F}" srcId="{EB86154C-73CB-4AC8-A061-87BC0134694C}" destId="{34030EE5-87A2-408D-9D3D-5896DA3D961A}" srcOrd="2" destOrd="0" parTransId="{8B711299-2D39-465B-A329-10D2E10DFEB7}" sibTransId="{AAEA70D2-0BFA-46B7-8FC0-C275ACC69056}"/>
    <dgm:cxn modelId="{25EDDDD6-7457-4C4B-8959-5CE84234EB86}" srcId="{EB86154C-73CB-4AC8-A061-87BC0134694C}" destId="{72996964-06D8-4EDC-896C-24F6C2941B44}" srcOrd="1" destOrd="0" parTransId="{4CDD4185-3E5C-467C-AC44-13A48841B5CC}" sibTransId="{E9BFC846-AF71-412A-BF5B-E1F57366433A}"/>
    <dgm:cxn modelId="{4FE778FD-B295-4107-841A-64643298F2AA}" type="presOf" srcId="{AAEA70D2-0BFA-46B7-8FC0-C275ACC69056}" destId="{955D8A61-3D58-4FA8-A317-80F345EFE609}" srcOrd="0" destOrd="0" presId="urn:microsoft.com/office/officeart/2018/2/layout/IconCircleList"/>
    <dgm:cxn modelId="{E6474096-8B03-4079-911A-055BD033E3FD}" type="presParOf" srcId="{0AE0BD41-D315-4A60-8DD2-954BA3FBA64E}" destId="{D2239A24-75F6-44F8-B4D8-DA29AA4A56A2}" srcOrd="0" destOrd="0" presId="urn:microsoft.com/office/officeart/2018/2/layout/IconCircleList"/>
    <dgm:cxn modelId="{A0C84C02-7C27-4245-98FD-F3053F89C9DE}" type="presParOf" srcId="{D2239A24-75F6-44F8-B4D8-DA29AA4A56A2}" destId="{79350E28-F09C-4167-8569-31E01DB8903E}" srcOrd="0" destOrd="0" presId="urn:microsoft.com/office/officeart/2018/2/layout/IconCircleList"/>
    <dgm:cxn modelId="{63E7D86C-912E-48A1-BF7D-36B08C1C1A7C}" type="presParOf" srcId="{79350E28-F09C-4167-8569-31E01DB8903E}" destId="{44BC6734-7359-426C-B352-6A94A1E169F7}" srcOrd="0" destOrd="0" presId="urn:microsoft.com/office/officeart/2018/2/layout/IconCircleList"/>
    <dgm:cxn modelId="{C84B02BF-BB69-443F-9ED3-0AADCC71E20B}" type="presParOf" srcId="{79350E28-F09C-4167-8569-31E01DB8903E}" destId="{72554AAA-3CBA-493F-A6C4-ED8EF732E117}" srcOrd="1" destOrd="0" presId="urn:microsoft.com/office/officeart/2018/2/layout/IconCircleList"/>
    <dgm:cxn modelId="{BFBFFDFB-D959-4F37-91E4-0AA68E63B748}" type="presParOf" srcId="{79350E28-F09C-4167-8569-31E01DB8903E}" destId="{D9DABD62-96C2-488B-9D75-1A84CDBE98E7}" srcOrd="2" destOrd="0" presId="urn:microsoft.com/office/officeart/2018/2/layout/IconCircleList"/>
    <dgm:cxn modelId="{398FDEF6-6D4C-4C4F-AD6B-4124763C08F4}" type="presParOf" srcId="{79350E28-F09C-4167-8569-31E01DB8903E}" destId="{523DF10E-BB46-4482-808B-99AEE16BCD3F}" srcOrd="3" destOrd="0" presId="urn:microsoft.com/office/officeart/2018/2/layout/IconCircleList"/>
    <dgm:cxn modelId="{734AD7CE-EE1D-434D-96A0-27287D7A5E50}" type="presParOf" srcId="{D2239A24-75F6-44F8-B4D8-DA29AA4A56A2}" destId="{FFA662A6-1B9C-4CDB-8178-A0809E866AB8}" srcOrd="1" destOrd="0" presId="urn:microsoft.com/office/officeart/2018/2/layout/IconCircleList"/>
    <dgm:cxn modelId="{E6601A51-039C-4835-9B8B-1FBA01A8DD4B}" type="presParOf" srcId="{D2239A24-75F6-44F8-B4D8-DA29AA4A56A2}" destId="{B077EDC3-A0B2-4DE6-BEFB-1B33BAFB0463}" srcOrd="2" destOrd="0" presId="urn:microsoft.com/office/officeart/2018/2/layout/IconCircleList"/>
    <dgm:cxn modelId="{C2A1D7C1-44ED-4F22-92E4-F81EAF65783A}" type="presParOf" srcId="{B077EDC3-A0B2-4DE6-BEFB-1B33BAFB0463}" destId="{7227B876-7632-4A94-AF93-FBA8C080F197}" srcOrd="0" destOrd="0" presId="urn:microsoft.com/office/officeart/2018/2/layout/IconCircleList"/>
    <dgm:cxn modelId="{B9BB33C2-20BA-4DFF-B0D7-E0482EB45388}" type="presParOf" srcId="{B077EDC3-A0B2-4DE6-BEFB-1B33BAFB0463}" destId="{56819013-AA49-41B7-9223-DECFC8280598}" srcOrd="1" destOrd="0" presId="urn:microsoft.com/office/officeart/2018/2/layout/IconCircleList"/>
    <dgm:cxn modelId="{480EFFE7-CCF9-4997-A91C-E98854F97401}" type="presParOf" srcId="{B077EDC3-A0B2-4DE6-BEFB-1B33BAFB0463}" destId="{6B1EC2FA-18DE-4978-850E-173AE4FA1248}" srcOrd="2" destOrd="0" presId="urn:microsoft.com/office/officeart/2018/2/layout/IconCircleList"/>
    <dgm:cxn modelId="{1BC1B16B-5112-435F-9685-84AE500276C3}" type="presParOf" srcId="{B077EDC3-A0B2-4DE6-BEFB-1B33BAFB0463}" destId="{A3BA0AF7-3AAD-46FD-96BD-E1BD40D7DA08}" srcOrd="3" destOrd="0" presId="urn:microsoft.com/office/officeart/2018/2/layout/IconCircleList"/>
    <dgm:cxn modelId="{05F037AF-EB01-48C3-9440-18AE19C8D404}" type="presParOf" srcId="{D2239A24-75F6-44F8-B4D8-DA29AA4A56A2}" destId="{2D421357-B179-457D-947F-756AE6A2D397}" srcOrd="3" destOrd="0" presId="urn:microsoft.com/office/officeart/2018/2/layout/IconCircleList"/>
    <dgm:cxn modelId="{D901791D-A025-43B5-9F84-95C758CF72C9}" type="presParOf" srcId="{D2239A24-75F6-44F8-B4D8-DA29AA4A56A2}" destId="{924101AE-772E-4E56-9E3C-677C0A70B933}" srcOrd="4" destOrd="0" presId="urn:microsoft.com/office/officeart/2018/2/layout/IconCircleList"/>
    <dgm:cxn modelId="{2B2EEF19-2B5E-4E20-A0A7-DBB1CEE22F5C}" type="presParOf" srcId="{924101AE-772E-4E56-9E3C-677C0A70B933}" destId="{7D5ECC7F-E2BA-491C-A9AF-35C8EA01B2B0}" srcOrd="0" destOrd="0" presId="urn:microsoft.com/office/officeart/2018/2/layout/IconCircleList"/>
    <dgm:cxn modelId="{4286F770-39B7-4F79-A743-09627D8DAE5D}" type="presParOf" srcId="{924101AE-772E-4E56-9E3C-677C0A70B933}" destId="{89C4EFE0-4D9B-402D-90C6-DB8752A56CDF}" srcOrd="1" destOrd="0" presId="urn:microsoft.com/office/officeart/2018/2/layout/IconCircleList"/>
    <dgm:cxn modelId="{7B91C133-FC48-433E-BCB2-095A00B1D3C3}" type="presParOf" srcId="{924101AE-772E-4E56-9E3C-677C0A70B933}" destId="{9D33C421-04C2-4CD7-BA04-ACCAD68B31B2}" srcOrd="2" destOrd="0" presId="urn:microsoft.com/office/officeart/2018/2/layout/IconCircleList"/>
    <dgm:cxn modelId="{27B025EB-B11F-4F8D-8F42-4AFAC1ACEAEB}" type="presParOf" srcId="{924101AE-772E-4E56-9E3C-677C0A70B933}" destId="{72C81BE9-189E-4498-B555-D16F56F79273}" srcOrd="3" destOrd="0" presId="urn:microsoft.com/office/officeart/2018/2/layout/IconCircleList"/>
    <dgm:cxn modelId="{0358591A-B7C4-494D-AD7C-8D2154625D64}" type="presParOf" srcId="{D2239A24-75F6-44F8-B4D8-DA29AA4A56A2}" destId="{955D8A61-3D58-4FA8-A317-80F345EFE609}" srcOrd="5" destOrd="0" presId="urn:microsoft.com/office/officeart/2018/2/layout/IconCircleList"/>
    <dgm:cxn modelId="{25E79791-66D4-4C10-A066-C0EC4834E385}" type="presParOf" srcId="{D2239A24-75F6-44F8-B4D8-DA29AA4A56A2}" destId="{93752DBB-4018-441D-85AE-BAAE9DDC5EDC}" srcOrd="6" destOrd="0" presId="urn:microsoft.com/office/officeart/2018/2/layout/IconCircleList"/>
    <dgm:cxn modelId="{3C1360FD-A989-42B2-A7A9-AE5FDDB723F9}" type="presParOf" srcId="{93752DBB-4018-441D-85AE-BAAE9DDC5EDC}" destId="{6BF2D1B1-BD72-4B68-9A4A-EE2C92901838}" srcOrd="0" destOrd="0" presId="urn:microsoft.com/office/officeart/2018/2/layout/IconCircleList"/>
    <dgm:cxn modelId="{ABFF92E0-5951-4711-A691-98BFC4652C42}" type="presParOf" srcId="{93752DBB-4018-441D-85AE-BAAE9DDC5EDC}" destId="{42013E05-C9A0-447A-B4DB-57B0E4ACFA6A}" srcOrd="1" destOrd="0" presId="urn:microsoft.com/office/officeart/2018/2/layout/IconCircleList"/>
    <dgm:cxn modelId="{E0308E85-0E3E-405B-B19B-41FE8C7F4079}" type="presParOf" srcId="{93752DBB-4018-441D-85AE-BAAE9DDC5EDC}" destId="{20A53C5E-85E5-484E-A6BF-A4DFB6CE6F39}" srcOrd="2" destOrd="0" presId="urn:microsoft.com/office/officeart/2018/2/layout/IconCircleList"/>
    <dgm:cxn modelId="{6D0329D6-1F67-4A39-8C56-D0A2EC0F738F}" type="presParOf" srcId="{93752DBB-4018-441D-85AE-BAAE9DDC5EDC}" destId="{672C1326-DA26-4AD9-93BD-84AC0307574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C6734-7359-426C-B352-6A94A1E169F7}">
      <dsp:nvSpPr>
        <dsp:cNvPr id="0" name=""/>
        <dsp:cNvSpPr/>
      </dsp:nvSpPr>
      <dsp:spPr>
        <a:xfrm>
          <a:off x="212335" y="808519"/>
          <a:ext cx="1335915" cy="133591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554AAA-3CBA-493F-A6C4-ED8EF732E117}">
      <dsp:nvSpPr>
        <dsp:cNvPr id="0" name=""/>
        <dsp:cNvSpPr/>
      </dsp:nvSpPr>
      <dsp:spPr>
        <a:xfrm>
          <a:off x="492877" y="1089061"/>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3DF10E-BB46-4482-808B-99AEE16BCD3F}">
      <dsp:nvSpPr>
        <dsp:cNvPr id="0" name=""/>
        <dsp:cNvSpPr/>
      </dsp:nvSpPr>
      <dsp:spPr>
        <a:xfrm>
          <a:off x="1834517" y="80851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hlinkClick xmlns:r="http://schemas.openxmlformats.org/officeDocument/2006/relationships" r:id="rId2"/>
            </a:rPr>
            <a:t>yaoma@ucdavis.edu</a:t>
          </a:r>
          <a:endParaRPr lang="en-US" sz="2400" kern="1200"/>
        </a:p>
      </dsp:txBody>
      <dsp:txXfrm>
        <a:off x="1834517" y="808519"/>
        <a:ext cx="3148942" cy="1335915"/>
      </dsp:txXfrm>
    </dsp:sp>
    <dsp:sp modelId="{7227B876-7632-4A94-AF93-FBA8C080F197}">
      <dsp:nvSpPr>
        <dsp:cNvPr id="0" name=""/>
        <dsp:cNvSpPr/>
      </dsp:nvSpPr>
      <dsp:spPr>
        <a:xfrm>
          <a:off x="5532139" y="808519"/>
          <a:ext cx="1335915" cy="133591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19013-AA49-41B7-9223-DECFC8280598}">
      <dsp:nvSpPr>
        <dsp:cNvPr id="0" name=""/>
        <dsp:cNvSpPr/>
      </dsp:nvSpPr>
      <dsp:spPr>
        <a:xfrm>
          <a:off x="5812681" y="1089061"/>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BA0AF7-3AAD-46FD-96BD-E1BD40D7DA08}">
      <dsp:nvSpPr>
        <dsp:cNvPr id="0" name=""/>
        <dsp:cNvSpPr/>
      </dsp:nvSpPr>
      <dsp:spPr>
        <a:xfrm>
          <a:off x="7154322" y="80851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zh-CN" sz="2400" kern="1200" dirty="0"/>
            <a:t>手机：</a:t>
          </a:r>
          <a:r>
            <a:rPr lang="en-US" sz="2400" kern="1200" dirty="0"/>
            <a:t>139</a:t>
          </a:r>
          <a:r>
            <a:rPr lang="en-US" altLang="zh-CN" sz="2400" kern="1200" dirty="0"/>
            <a:t>-</a:t>
          </a:r>
          <a:r>
            <a:rPr lang="en-US" sz="2400" kern="1200" dirty="0"/>
            <a:t>1080</a:t>
          </a:r>
          <a:r>
            <a:rPr lang="en-US" altLang="zh-CN" sz="2400" kern="1200" dirty="0"/>
            <a:t>-</a:t>
          </a:r>
          <a:r>
            <a:rPr lang="en-US" sz="2400" kern="1200" dirty="0"/>
            <a:t>9288</a:t>
          </a:r>
        </a:p>
      </dsp:txBody>
      <dsp:txXfrm>
        <a:off x="7154322" y="808519"/>
        <a:ext cx="3148942" cy="1335915"/>
      </dsp:txXfrm>
    </dsp:sp>
    <dsp:sp modelId="{7D5ECC7F-E2BA-491C-A9AF-35C8EA01B2B0}">
      <dsp:nvSpPr>
        <dsp:cNvPr id="0" name=""/>
        <dsp:cNvSpPr/>
      </dsp:nvSpPr>
      <dsp:spPr>
        <a:xfrm>
          <a:off x="212335" y="3022877"/>
          <a:ext cx="1335915" cy="133591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4EFE0-4D9B-402D-90C6-DB8752A56CDF}">
      <dsp:nvSpPr>
        <dsp:cNvPr id="0" name=""/>
        <dsp:cNvSpPr/>
      </dsp:nvSpPr>
      <dsp:spPr>
        <a:xfrm>
          <a:off x="492877" y="3303419"/>
          <a:ext cx="774830" cy="77483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1BE9-189E-4498-B555-D16F56F79273}">
      <dsp:nvSpPr>
        <dsp:cNvPr id="0" name=""/>
        <dsp:cNvSpPr/>
      </dsp:nvSpPr>
      <dsp:spPr>
        <a:xfrm>
          <a:off x="1834517" y="302287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UC Davis</a:t>
          </a:r>
        </a:p>
      </dsp:txBody>
      <dsp:txXfrm>
        <a:off x="1834517" y="3022877"/>
        <a:ext cx="3148942" cy="1335915"/>
      </dsp:txXfrm>
    </dsp:sp>
    <dsp:sp modelId="{6BF2D1B1-BD72-4B68-9A4A-EE2C92901838}">
      <dsp:nvSpPr>
        <dsp:cNvPr id="0" name=""/>
        <dsp:cNvSpPr/>
      </dsp:nvSpPr>
      <dsp:spPr>
        <a:xfrm>
          <a:off x="5532139" y="3022877"/>
          <a:ext cx="1335915" cy="133591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13E05-C9A0-447A-B4DB-57B0E4ACFA6A}">
      <dsp:nvSpPr>
        <dsp:cNvPr id="0" name=""/>
        <dsp:cNvSpPr/>
      </dsp:nvSpPr>
      <dsp:spPr>
        <a:xfrm>
          <a:off x="5812681" y="3303419"/>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2C1326-DA26-4AD9-93BD-84AC0307574E}">
      <dsp:nvSpPr>
        <dsp:cNvPr id="0" name=""/>
        <dsp:cNvSpPr/>
      </dsp:nvSpPr>
      <dsp:spPr>
        <a:xfrm>
          <a:off x="7154322" y="302287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err="1"/>
            <a:t>微信</a:t>
          </a:r>
          <a:r>
            <a:rPr lang="zh-CN" altLang="en-US" sz="2400" kern="1200" dirty="0"/>
            <a:t>：</a:t>
          </a:r>
          <a:endParaRPr lang="en-US" sz="2400" kern="1200" dirty="0"/>
        </a:p>
      </dsp:txBody>
      <dsp:txXfrm>
        <a:off x="7154322" y="3022877"/>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63A44-666C-8746-8DF8-F04D2E8C590A}" type="datetimeFigureOut">
              <a:rPr lang="en-CN" smtClean="0"/>
              <a:t>10/29/25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101B8-41C5-7E41-8851-C2ABD96D3A82}" type="slidenum">
              <a:rPr lang="en-CN" smtClean="0"/>
              <a:t>‹#›</a:t>
            </a:fld>
            <a:endParaRPr lang="en-CN"/>
          </a:p>
        </p:txBody>
      </p:sp>
    </p:spTree>
    <p:extLst>
      <p:ext uri="{BB962C8B-B14F-4D97-AF65-F5344CB8AC3E}">
        <p14:creationId xmlns:p14="http://schemas.microsoft.com/office/powerpoint/2010/main" val="2498258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r>
              <a:rPr lang="zh-CN" altLang="en-US" dirty="0"/>
              <a:t>大家下午好！非常荣幸今天能有这个机会与大家做分享，感谢人大农发院给予的平台和机会！请各位批评指正。</a:t>
            </a:r>
            <a:endParaRPr lang="en-US" altLang="zh-CN" dirty="0"/>
          </a:p>
          <a:p>
            <a:r>
              <a:rPr lang="zh-CN" altLang="en-US" dirty="0"/>
              <a:t>今天这个报告，我将与大家探讨“</a:t>
            </a:r>
            <a:r>
              <a:rPr lang="zh-CN" altLang="en-US" sz="1200" dirty="0">
                <a:latin typeface="Times New Roman" panose="02020603050405020304" pitchFamily="18" charset="0"/>
                <a:cs typeface="Times New Roman" panose="02020603050405020304" pitchFamily="18" charset="0"/>
              </a:rPr>
              <a:t>买方势力的动态变化如何重塑农户的仓储价值</a:t>
            </a:r>
            <a:r>
              <a:rPr lang="zh-CN" altLang="en-US" dirty="0"/>
              <a:t>”。</a:t>
            </a:r>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1</a:t>
            </a:fld>
            <a:endParaRPr lang="en-CN"/>
          </a:p>
        </p:txBody>
      </p:sp>
    </p:spTree>
    <p:extLst>
      <p:ext uri="{BB962C8B-B14F-4D97-AF65-F5344CB8AC3E}">
        <p14:creationId xmlns:p14="http://schemas.microsoft.com/office/powerpoint/2010/main" val="1840847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因此，简而言之，我这篇研究聚焦于回答这个核心问题：</a:t>
            </a:r>
          </a:p>
        </p:txBody>
      </p:sp>
      <p:sp>
        <p:nvSpPr>
          <p:cNvPr id="4" name="灯片编号占位符 3"/>
          <p:cNvSpPr>
            <a:spLocks noGrp="1"/>
          </p:cNvSpPr>
          <p:nvPr>
            <p:ph type="sldNum" sz="quarter" idx="5"/>
          </p:nvPr>
        </p:nvSpPr>
        <p:spPr/>
        <p:txBody>
          <a:bodyPr/>
          <a:lstStyle/>
          <a:p>
            <a:fld id="{4C0101B8-41C5-7E41-8851-C2ABD96D3A82}" type="slidenum">
              <a:rPr lang="en-CN" smtClean="0"/>
              <a:t>12</a:t>
            </a:fld>
            <a:endParaRPr lang="en-CN"/>
          </a:p>
        </p:txBody>
      </p:sp>
    </p:spTree>
    <p:extLst>
      <p:ext uri="{BB962C8B-B14F-4D97-AF65-F5344CB8AC3E}">
        <p14:creationId xmlns:p14="http://schemas.microsoft.com/office/powerpoint/2010/main" val="217565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sz="1200" dirty="0" err="1">
                <a:latin typeface="Arial" panose="020B0604020202020204" pitchFamily="34" charset="0"/>
                <a:cs typeface="Arial" panose="020B0604020202020204" pitchFamily="34" charset="0"/>
              </a:rPr>
              <a:t>Mérel</a:t>
            </a:r>
            <a:r>
              <a:rPr lang="en-US" altLang="zh-CN" sz="1200" dirty="0">
                <a:latin typeface="Arial" panose="020B0604020202020204" pitchFamily="34" charset="0"/>
                <a:cs typeface="Arial" panose="020B0604020202020204" pitchFamily="34" charset="0"/>
              </a:rPr>
              <a:t> and Sexton (2017): IJIO</a:t>
            </a:r>
          </a:p>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14</a:t>
            </a:fld>
            <a:endParaRPr lang="en-CN"/>
          </a:p>
        </p:txBody>
      </p:sp>
    </p:spTree>
    <p:extLst>
      <p:ext uri="{BB962C8B-B14F-4D97-AF65-F5344CB8AC3E}">
        <p14:creationId xmlns:p14="http://schemas.microsoft.com/office/powerpoint/2010/main" val="2978867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Sexton and Xia (2018) : ARRE</a:t>
            </a:r>
          </a:p>
          <a:p>
            <a:r>
              <a:rPr lang="en-US" altLang="zh-CN" sz="1200" dirty="0">
                <a:latin typeface="Arial" panose="020B0604020202020204" pitchFamily="34" charset="0"/>
                <a:cs typeface="Arial" panose="020B0604020202020204" pitchFamily="34" charset="0"/>
              </a:rPr>
              <a:t>Sudhir et al. (2005) : Management Science</a:t>
            </a:r>
          </a:p>
          <a:p>
            <a:r>
              <a:rPr lang="en-US" altLang="zh-CN" sz="1200" dirty="0">
                <a:latin typeface="Arial" panose="020B0604020202020204" pitchFamily="34" charset="0"/>
                <a:cs typeface="Arial" panose="020B0604020202020204" pitchFamily="34" charset="0"/>
              </a:rPr>
              <a:t>Rubens, (2023): AER</a:t>
            </a:r>
          </a:p>
          <a:p>
            <a:r>
              <a:rPr lang="en-US" altLang="zh-CN" sz="1200" dirty="0">
                <a:latin typeface="Arial" panose="020B0604020202020204" pitchFamily="34" charset="0"/>
                <a:cs typeface="Arial" panose="020B0604020202020204" pitchFamily="34" charset="0"/>
              </a:rPr>
              <a:t>Fafchamps and Hill, (2005): AJAE</a:t>
            </a:r>
          </a:p>
          <a:p>
            <a:r>
              <a:rPr lang="en-US" altLang="zh-CN" sz="1200" dirty="0">
                <a:latin typeface="Arial" panose="020B0604020202020204" pitchFamily="34" charset="0"/>
                <a:cs typeface="Arial" panose="020B0604020202020204" pitchFamily="34" charset="0"/>
              </a:rPr>
              <a:t>Sitko and Jayne, (2014); World Development</a:t>
            </a:r>
          </a:p>
          <a:p>
            <a:r>
              <a:rPr lang="en-US" altLang="zh-CN" sz="1200" dirty="0">
                <a:latin typeface="Arial" panose="020B0604020202020204" pitchFamily="34" charset="0"/>
                <a:cs typeface="Arial" panose="020B0604020202020204" pitchFamily="34" charset="0"/>
              </a:rPr>
              <a:t>Bergquist and Dinerstein, (2020): AER</a:t>
            </a:r>
          </a:p>
          <a:p>
            <a:r>
              <a:rPr lang="en-US" altLang="zh-CN" sz="1200" dirty="0">
                <a:latin typeface="Arial" panose="020B0604020202020204" pitchFamily="34" charset="0"/>
                <a:cs typeface="Arial" panose="020B0604020202020204" pitchFamily="34" charset="0"/>
              </a:rPr>
              <a:t>Richards et al., (2001): AJAE</a:t>
            </a:r>
          </a:p>
          <a:p>
            <a:r>
              <a:rPr lang="en-US" altLang="zh-CN" sz="1200" dirty="0">
                <a:latin typeface="Arial" panose="020B0604020202020204" pitchFamily="34" charset="0"/>
                <a:cs typeface="Arial" panose="020B0604020202020204" pitchFamily="34" charset="0"/>
              </a:rPr>
              <a:t>Grau and </a:t>
            </a:r>
            <a:r>
              <a:rPr lang="en-US" altLang="zh-CN" sz="1200" dirty="0" err="1">
                <a:latin typeface="Arial" panose="020B0604020202020204" pitchFamily="34" charset="0"/>
                <a:cs typeface="Arial" panose="020B0604020202020204" pitchFamily="34" charset="0"/>
              </a:rPr>
              <a:t>Hockmann</a:t>
            </a:r>
            <a:r>
              <a:rPr lang="en-US" altLang="zh-CN" sz="1200" dirty="0">
                <a:latin typeface="Arial" panose="020B0604020202020204" pitchFamily="34" charset="0"/>
                <a:cs typeface="Arial" panose="020B0604020202020204" pitchFamily="34" charset="0"/>
              </a:rPr>
              <a:t>, (2018) Agribusiness</a:t>
            </a:r>
          </a:p>
          <a:p>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15</a:t>
            </a:fld>
            <a:endParaRPr lang="en-CN"/>
          </a:p>
        </p:txBody>
      </p:sp>
    </p:spTree>
    <p:extLst>
      <p:ext uri="{BB962C8B-B14F-4D97-AF65-F5344CB8AC3E}">
        <p14:creationId xmlns:p14="http://schemas.microsoft.com/office/powerpoint/2010/main" val="2419030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Janzen et al., (2024) AJAE</a:t>
            </a:r>
          </a:p>
          <a:p>
            <a:r>
              <a:rPr lang="en-US" altLang="zh-CN" sz="1200" dirty="0">
                <a:latin typeface="Arial" panose="020B0604020202020204" pitchFamily="34" charset="0"/>
                <a:cs typeface="Arial" panose="020B0604020202020204" pitchFamily="34" charset="0"/>
              </a:rPr>
              <a:t>Cardell and Michelson, (2023) AJAE</a:t>
            </a:r>
          </a:p>
          <a:p>
            <a:r>
              <a:rPr lang="en-US" altLang="zh-CN" sz="1200" dirty="0">
                <a:latin typeface="Arial" panose="020B0604020202020204" pitchFamily="34" charset="0"/>
                <a:cs typeface="Arial" panose="020B0604020202020204" pitchFamily="34" charset="0"/>
              </a:rPr>
              <a:t>Mitra et al., (2018): Review of Economic and Statistics</a:t>
            </a:r>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16</a:t>
            </a:fld>
            <a:endParaRPr lang="en-CN"/>
          </a:p>
        </p:txBody>
      </p:sp>
    </p:spTree>
    <p:extLst>
      <p:ext uri="{BB962C8B-B14F-4D97-AF65-F5344CB8AC3E}">
        <p14:creationId xmlns:p14="http://schemas.microsoft.com/office/powerpoint/2010/main" val="2895577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17</a:t>
            </a:fld>
            <a:endParaRPr lang="en-CN"/>
          </a:p>
        </p:txBody>
      </p:sp>
    </p:spTree>
    <p:extLst>
      <p:ext uri="{BB962C8B-B14F-4D97-AF65-F5344CB8AC3E}">
        <p14:creationId xmlns:p14="http://schemas.microsoft.com/office/powerpoint/2010/main" val="1111276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19</a:t>
            </a:fld>
            <a:endParaRPr lang="en-CN"/>
          </a:p>
        </p:txBody>
      </p:sp>
    </p:spTree>
    <p:extLst>
      <p:ext uri="{BB962C8B-B14F-4D97-AF65-F5344CB8AC3E}">
        <p14:creationId xmlns:p14="http://schemas.microsoft.com/office/powerpoint/2010/main" val="3034965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20</a:t>
            </a:fld>
            <a:endParaRPr lang="en-CN"/>
          </a:p>
        </p:txBody>
      </p:sp>
    </p:spTree>
    <p:extLst>
      <p:ext uri="{BB962C8B-B14F-4D97-AF65-F5344CB8AC3E}">
        <p14:creationId xmlns:p14="http://schemas.microsoft.com/office/powerpoint/2010/main" val="4157448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27</a:t>
            </a:fld>
            <a:endParaRPr lang="en-CN"/>
          </a:p>
        </p:txBody>
      </p:sp>
    </p:spTree>
    <p:extLst>
      <p:ext uri="{BB962C8B-B14F-4D97-AF65-F5344CB8AC3E}">
        <p14:creationId xmlns:p14="http://schemas.microsoft.com/office/powerpoint/2010/main" val="872399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确定性等价（</a:t>
            </a:r>
            <a:r>
              <a:rPr lang="en-US" altLang="zh-CN" b="0" dirty="0"/>
              <a:t>Certainty-Equivalent, CE</a:t>
            </a:r>
            <a:r>
              <a:rPr lang="zh-CN" altLang="en-US" b="0" dirty="0"/>
              <a:t>）指的是：</a:t>
            </a:r>
            <a:r>
              <a:rPr lang="zh-CN" altLang="en-US" b="1" dirty="0"/>
              <a:t>在存在不确定收益的情况下，使个体获得与该不确定收益带来相同效用水平的确定金额</a:t>
            </a:r>
            <a:r>
              <a:rPr lang="zh-CN" altLang="en-US" dirty="0"/>
              <a:t>。</a:t>
            </a:r>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28</a:t>
            </a:fld>
            <a:endParaRPr lang="en-CN"/>
          </a:p>
        </p:txBody>
      </p:sp>
    </p:spTree>
    <p:extLst>
      <p:ext uri="{BB962C8B-B14F-4D97-AF65-F5344CB8AC3E}">
        <p14:creationId xmlns:p14="http://schemas.microsoft.com/office/powerpoint/2010/main" val="169167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1" dirty="0"/>
                  <a:t>储藏效率与市场波动的正向作用：</a:t>
                </a:r>
                <a:r>
                  <a:rPr lang="zh-CN" altLang="en-US" dirty="0"/>
                  <a:t> 无论买方势力的不确定性水平如何，提高储藏效率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𝜅</m:t>
                    </m:r>
                  </m:oMath>
                </a14:m>
                <a:r>
                  <a:rPr lang="zh-CN" altLang="en-US" dirty="0"/>
                  <a:t>或增加买方势力方差 </a:t>
                </a:r>
                <a14:m>
                  <m:oMath xmlns:m="http://schemas.openxmlformats.org/officeDocument/2006/math">
                    <m:sSup>
                      <m:sSupPr>
                        <m:ctrlPr>
                          <a:rPr lang="ar-AE" altLang="zh-CN" sz="1200" i="1" kern="1200">
                            <a:solidFill>
                              <a:schemeClr val="tx1"/>
                            </a:solidFill>
                            <a:latin typeface="Cambria Math" panose="02040503050406030204" pitchFamily="18" charset="0"/>
                            <a:ea typeface="+mn-ea"/>
                            <a:cs typeface="+mn-cs"/>
                          </a:rPr>
                        </m:ctrlPr>
                      </m:sSupPr>
                      <m:e>
                        <m:r>
                          <a:rPr lang="ar-AE" altLang="zh-CN" sz="1200" i="1" kern="1200">
                            <a:solidFill>
                              <a:schemeClr val="tx1"/>
                            </a:solidFill>
                            <a:latin typeface="Cambria Math" panose="02040503050406030204" pitchFamily="18" charset="0"/>
                            <a:ea typeface="+mn-ea"/>
                            <a:cs typeface="+mn-cs"/>
                          </a:rPr>
                          <m:t>𝜎</m:t>
                        </m:r>
                      </m:e>
                      <m:sup>
                        <m:r>
                          <a:rPr lang="ar-AE" altLang="zh-CN" sz="1200" i="0" kern="1200">
                            <a:solidFill>
                              <a:schemeClr val="tx1"/>
                            </a:solidFill>
                            <a:latin typeface="Cambria Math" panose="02040503050406030204" pitchFamily="18" charset="0"/>
                            <a:ea typeface="+mn-ea"/>
                            <a:cs typeface="+mn-cs"/>
                          </a:rPr>
                          <m:t>2</m:t>
                        </m:r>
                      </m:sup>
                    </m:sSup>
                  </m:oMath>
                </a14:m>
                <a:r>
                  <a:rPr lang="zh-CN" altLang="ar-AE" dirty="0"/>
                  <a:t>，</a:t>
                </a:r>
                <a:r>
                  <a:rPr lang="zh-CN" altLang="en-US" dirty="0"/>
                  <a:t>均能显著提升储藏带来的福利。这一结果反映了更高储藏效率降低了持有损失，而更大波动性通过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𝑝</m:t>
                    </m:r>
                    <m:d>
                      <m:dPr>
                        <m:ctrlPr>
                          <a:rPr lang="ar-AE" altLang="zh-CN" sz="1200" i="1" kern="1200">
                            <a:solidFill>
                              <a:schemeClr val="tx1"/>
                            </a:solidFill>
                            <a:latin typeface="Cambria Math" panose="02040503050406030204" pitchFamily="18" charset="0"/>
                            <a:ea typeface="+mn-ea"/>
                            <a:cs typeface="+mn-cs"/>
                          </a:rPr>
                        </m:ctrlPr>
                      </m:dPr>
                      <m:e>
                        <m:r>
                          <a:rPr lang="ar-AE" altLang="zh-CN" sz="1200" i="1" kern="1200">
                            <a:solidFill>
                              <a:schemeClr val="tx1"/>
                            </a:solidFill>
                            <a:latin typeface="Cambria Math" panose="02040503050406030204" pitchFamily="18" charset="0"/>
                            <a:ea typeface="+mn-ea"/>
                            <a:cs typeface="+mn-cs"/>
                          </a:rPr>
                          <m:t>𝜃</m:t>
                        </m:r>
                      </m:e>
                    </m:d>
                    <m:r>
                      <a:rPr lang="ar-AE" altLang="zh-CN" sz="1200" i="0" kern="1200">
                        <a:solidFill>
                          <a:schemeClr val="tx1"/>
                        </a:solidFill>
                        <a:latin typeface="Cambria Math" panose="02040503050406030204" pitchFamily="18" charset="0"/>
                        <a:ea typeface="+mn-ea"/>
                        <a:cs typeface="+mn-cs"/>
                      </a:rPr>
                      <m:t>=1/</m:t>
                    </m:r>
                    <m:d>
                      <m:dPr>
                        <m:ctrlPr>
                          <a:rPr lang="ar-AE" altLang="zh-CN" sz="1200" i="1" kern="1200">
                            <a:solidFill>
                              <a:schemeClr val="tx1"/>
                            </a:solidFill>
                            <a:latin typeface="Cambria Math" panose="02040503050406030204" pitchFamily="18" charset="0"/>
                            <a:ea typeface="+mn-ea"/>
                            <a:cs typeface="+mn-cs"/>
                          </a:rPr>
                        </m:ctrlPr>
                      </m:dPr>
                      <m:e>
                        <m:r>
                          <a:rPr lang="ar-AE" altLang="zh-CN" sz="1200" i="0" kern="1200">
                            <a:solidFill>
                              <a:schemeClr val="tx1"/>
                            </a:solidFill>
                            <a:latin typeface="Cambria Math" panose="02040503050406030204" pitchFamily="18" charset="0"/>
                            <a:ea typeface="+mn-ea"/>
                            <a:cs typeface="+mn-cs"/>
                          </a:rPr>
                          <m:t>1+</m:t>
                        </m:r>
                        <m:r>
                          <a:rPr lang="ar-AE" altLang="zh-CN" sz="1200" i="1" kern="1200">
                            <a:solidFill>
                              <a:schemeClr val="tx1"/>
                            </a:solidFill>
                            <a:latin typeface="Cambria Math" panose="02040503050406030204" pitchFamily="18" charset="0"/>
                            <a:ea typeface="+mn-ea"/>
                            <a:cs typeface="+mn-cs"/>
                          </a:rPr>
                          <m:t>𝜃</m:t>
                        </m:r>
                      </m:e>
                    </m:d>
                  </m:oMath>
                </a14:m>
                <a:r>
                  <a:rPr lang="zh-CN" altLang="en-US" dirty="0"/>
                  <a:t>的凸性增加了储藏的“期权价值”。</a:t>
                </a:r>
                <a:endParaRPr lang="en-US" altLang="zh-CN" dirty="0"/>
              </a:p>
              <a:p>
                <a:endParaRPr lang="en-US" altLang="zh-CN" b="1" dirty="0"/>
              </a:p>
              <a:p>
                <a:r>
                  <a:rPr lang="zh-CN" altLang="en-US" b="1" dirty="0"/>
                  <a:t>跨期预期的重要性：</a:t>
                </a:r>
                <a:r>
                  <a:rPr lang="zh-CN" altLang="en-US" dirty="0"/>
                  <a:t> 若农户理性预期未来买方势力将减弱（</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2</m:t>
                        </m:r>
                      </m:sub>
                    </m:sSub>
                    <m:r>
                      <a:rPr lang="ar-AE" altLang="zh-CN" sz="1200" i="0" kern="1200">
                        <a:solidFill>
                          <a:schemeClr val="tx1"/>
                        </a:solidFill>
                        <a:latin typeface="Cambria Math" panose="02040503050406030204" pitchFamily="18" charset="0"/>
                        <a:ea typeface="+mn-ea"/>
                        <a:cs typeface="+mn-cs"/>
                      </a:rPr>
                      <m:t>&lt;</m:t>
                    </m:r>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1</m:t>
                        </m:r>
                      </m:sub>
                    </m:sSub>
                  </m:oMath>
                </a14:m>
                <a:r>
                  <a:rPr lang="zh-CN" altLang="ar-AE" dirty="0"/>
                  <a:t>），</a:t>
                </a:r>
                <a:r>
                  <a:rPr lang="zh-CN" altLang="en-US" dirty="0"/>
                  <a:t>储藏行为的收益将系统性增加。图中曲线的“纵向间距”刻画了这种由于预期未来价格上升而带来的额外福利。</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储藏的有效区间：</a:t>
                </a:r>
                <a:r>
                  <a:rPr lang="zh-CN" altLang="en-US" dirty="0"/>
                  <a:t> 当两期买方势力分布相同（</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1</m:t>
                        </m:r>
                      </m:sub>
                    </m:sSub>
                    <m:r>
                      <a:rPr lang="ar-AE" altLang="zh-CN" sz="1200" i="0" kern="1200">
                        <a:solidFill>
                          <a:schemeClr val="tx1"/>
                        </a:solidFill>
                        <a:latin typeface="Cambria Math" panose="02040503050406030204" pitchFamily="18" charset="0"/>
                        <a:ea typeface="+mn-ea"/>
                        <a:cs typeface="+mn-cs"/>
                      </a:rPr>
                      <m:t>=</m:t>
                    </m:r>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2</m:t>
                        </m:r>
                      </m:sub>
                    </m:sSub>
                  </m:oMath>
                </a14:m>
                <a:r>
                  <a:rPr lang="zh-CN" altLang="ar-AE" dirty="0"/>
                  <a:t>）</a:t>
                </a:r>
                <a:r>
                  <a:rPr lang="zh-CN" altLang="en-US" dirty="0"/>
                  <a:t>时，储藏收益主要出现在低至中等买方势力区间，且随储藏效率与波动性提高而增加；在高买方势力下，除非效率极高，储藏几乎无利可图。</a:t>
                </a:r>
                <a:endParaRPr lang="en-US" altLang="zh-CN" b="1" dirty="0"/>
              </a:p>
              <a:p>
                <a:endParaRPr lang="en-US" altLang="zh-CN" dirty="0"/>
              </a:p>
            </p:txBody>
          </p:sp>
        </mc:Choice>
        <mc:Fallback xmlns="">
          <p:sp>
            <p:nvSpPr>
              <p:cNvPr id="3" name="备注占位符 2"/>
              <p:cNvSpPr>
                <a:spLocks noGrp="1"/>
              </p:cNvSpPr>
              <p:nvPr>
                <p:ph type="body" idx="1"/>
              </p:nvPr>
            </p:nvSpPr>
            <p:spPr/>
            <p:txBody>
              <a:bodyPr/>
              <a:lstStyle/>
              <a:p>
                <a:r>
                  <a:rPr lang="zh-CN" altLang="en-US" b="1" dirty="0"/>
                  <a:t>储藏效率与市场波动的正向作用：</a:t>
                </a:r>
                <a:r>
                  <a:rPr lang="zh-CN" altLang="en-US" dirty="0"/>
                  <a:t> 无论买方势力的不确定性水平如何，提高储藏效率 </a:t>
                </a:r>
                <a:r>
                  <a:rPr lang="zh-CN" altLang="en-US" sz="1200" i="0" kern="1200">
                    <a:solidFill>
                      <a:schemeClr val="tx1"/>
                    </a:solidFill>
                    <a:latin typeface="+mn-lt"/>
                    <a:ea typeface="+mn-ea"/>
                    <a:cs typeface="+mn-cs"/>
                  </a:rPr>
                  <a:t>𝜅</a:t>
                </a:r>
                <a:r>
                  <a:rPr lang="zh-CN" altLang="en-US" dirty="0"/>
                  <a:t>或增加买方势力方差 </a:t>
                </a:r>
                <a:r>
                  <a:rPr lang="ar-AE" altLang="zh-CN" sz="1200" i="0" kern="1200">
                    <a:solidFill>
                      <a:schemeClr val="tx1"/>
                    </a:solidFill>
                    <a:latin typeface="+mn-lt"/>
                    <a:ea typeface="+mn-ea"/>
                    <a:cs typeface="+mn-cs"/>
                  </a:rPr>
                  <a:t>𝜎^2</a:t>
                </a:r>
                <a:r>
                  <a:rPr lang="zh-CN" altLang="ar-AE" dirty="0"/>
                  <a:t>，</a:t>
                </a:r>
                <a:r>
                  <a:rPr lang="zh-CN" altLang="en-US" dirty="0"/>
                  <a:t>均能显著提升储藏带来的福利。这一结果反映了更高储藏效率降低了持有损失，而更大波动性通过 </a:t>
                </a:r>
                <a:r>
                  <a:rPr lang="zh-CN" altLang="en-US" sz="1200" i="0" kern="1200">
                    <a:solidFill>
                      <a:schemeClr val="tx1"/>
                    </a:solidFill>
                    <a:latin typeface="+mn-lt"/>
                    <a:ea typeface="+mn-ea"/>
                    <a:cs typeface="+mn-cs"/>
                  </a:rPr>
                  <a:t>𝑝</a:t>
                </a:r>
                <a:r>
                  <a:rPr lang="ar-AE" altLang="zh-CN" sz="1200" i="0" kern="1200">
                    <a:solidFill>
                      <a:schemeClr val="tx1"/>
                    </a:solidFill>
                    <a:latin typeface="+mn-lt"/>
                    <a:ea typeface="+mn-ea"/>
                    <a:cs typeface="+mn-cs"/>
                  </a:rPr>
                  <a:t>(𝜃)=1/(1+𝜃)</a:t>
                </a:r>
                <a:r>
                  <a:rPr lang="zh-CN" altLang="en-US" dirty="0"/>
                  <a:t>的凸性增加了储藏的“期权价值”。</a:t>
                </a:r>
                <a:endParaRPr lang="en-US" altLang="zh-CN" dirty="0"/>
              </a:p>
              <a:p>
                <a:endParaRPr lang="en-US" altLang="zh-CN" b="1" dirty="0"/>
              </a:p>
              <a:p>
                <a:r>
                  <a:rPr lang="zh-CN" altLang="en-US" b="1" dirty="0"/>
                  <a:t>跨期预期的重要性：</a:t>
                </a:r>
                <a:r>
                  <a:rPr lang="zh-CN" altLang="en-US" dirty="0"/>
                  <a:t> 若农户理性预期未来买方势力将减弱（</a:t>
                </a:r>
                <a:r>
                  <a:rPr lang="ar-AE" altLang="zh-CN" sz="1200" i="0" kern="1200">
                    <a:solidFill>
                      <a:schemeClr val="tx1"/>
                    </a:solidFill>
                    <a:latin typeface="+mn-lt"/>
                    <a:ea typeface="+mn-ea"/>
                    <a:cs typeface="+mn-cs"/>
                  </a:rPr>
                  <a:t>𝜇_2&lt;𝜇_1</a:t>
                </a:r>
                <a:r>
                  <a:rPr lang="zh-CN" altLang="ar-AE" dirty="0"/>
                  <a:t>），</a:t>
                </a:r>
                <a:r>
                  <a:rPr lang="zh-CN" altLang="en-US" dirty="0"/>
                  <a:t>储藏行为的收益将系统性增加。图中曲线的“纵向间距”刻画了这种由于预期未来价格上升而带来的额外福利。</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储藏的有效区间：</a:t>
                </a:r>
                <a:r>
                  <a:rPr lang="zh-CN" altLang="en-US" dirty="0"/>
                  <a:t> 当两期买方势力分布相同（</a:t>
                </a:r>
                <a:r>
                  <a:rPr lang="ar-AE" altLang="zh-CN" sz="1200" i="0" kern="1200">
                    <a:solidFill>
                      <a:schemeClr val="tx1"/>
                    </a:solidFill>
                    <a:latin typeface="Cambria Math" panose="02040503050406030204" pitchFamily="18" charset="0"/>
                    <a:ea typeface="+mn-ea"/>
                    <a:cs typeface="+mn-cs"/>
                  </a:rPr>
                  <a:t>𝜇_1=𝜇_2</a:t>
                </a:r>
                <a:r>
                  <a:rPr lang="zh-CN" altLang="ar-AE" dirty="0"/>
                  <a:t>）</a:t>
                </a:r>
                <a:r>
                  <a:rPr lang="zh-CN" altLang="en-US" dirty="0"/>
                  <a:t>时，储藏收益主要出现在低至中等买方势力区间，且随储藏效率与波动性提高而增加；在高买方势力下，除非效率极高，储藏几乎无利可图。</a:t>
                </a:r>
                <a:endParaRPr lang="en-US" altLang="zh-CN" b="1" dirty="0"/>
              </a:p>
              <a:p>
                <a:endParaRPr lang="en-US" altLang="zh-CN" dirty="0"/>
              </a:p>
            </p:txBody>
          </p:sp>
        </mc:Fallback>
      </mc:AlternateContent>
      <p:sp>
        <p:nvSpPr>
          <p:cNvPr id="4" name="灯片编号占位符 3"/>
          <p:cNvSpPr>
            <a:spLocks noGrp="1"/>
          </p:cNvSpPr>
          <p:nvPr>
            <p:ph type="sldNum" sz="quarter" idx="5"/>
          </p:nvPr>
        </p:nvSpPr>
        <p:spPr/>
        <p:txBody>
          <a:bodyPr/>
          <a:lstStyle/>
          <a:p>
            <a:fld id="{4C0101B8-41C5-7E41-8851-C2ABD96D3A82}" type="slidenum">
              <a:rPr lang="en-CN" smtClean="0"/>
              <a:t>29</a:t>
            </a:fld>
            <a:endParaRPr lang="en-CN"/>
          </a:p>
        </p:txBody>
      </p:sp>
    </p:spTree>
    <p:extLst>
      <p:ext uri="{BB962C8B-B14F-4D97-AF65-F5344CB8AC3E}">
        <p14:creationId xmlns:p14="http://schemas.microsoft.com/office/powerpoint/2010/main" val="3178887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kumimoji="1" lang="zh-CN" altLang="en-US" dirty="0"/>
              <a:t>今天我将按照以下顺序向大家汇报本篇研究。首先我将分享一下本篇研究的灵感源泉和现有文献的情况和空白，接下来详细介绍我的二期理论模型和相应的数值模拟分析。然后是我在陕北延安地区的田野调查和实证结果。最后和大家共同探讨这个课题下的未来研究的拓展方向。</a:t>
            </a:r>
          </a:p>
        </p:txBody>
      </p:sp>
      <p:sp>
        <p:nvSpPr>
          <p:cNvPr id="4" name="灯片编号占位符 3"/>
          <p:cNvSpPr>
            <a:spLocks noGrp="1"/>
          </p:cNvSpPr>
          <p:nvPr>
            <p:ph type="sldNum" sz="quarter" idx="5"/>
          </p:nvPr>
        </p:nvSpPr>
        <p:spPr/>
        <p:txBody>
          <a:bodyPr/>
          <a:lstStyle/>
          <a:p>
            <a:fld id="{4C0101B8-41C5-7E41-8851-C2ABD96D3A82}" type="slidenum">
              <a:rPr lang="en-CN" smtClean="0"/>
              <a:t>2</a:t>
            </a:fld>
            <a:endParaRPr lang="en-CN"/>
          </a:p>
        </p:txBody>
      </p:sp>
    </p:spTree>
    <p:extLst>
      <p:ext uri="{BB962C8B-B14F-4D97-AF65-F5344CB8AC3E}">
        <p14:creationId xmlns:p14="http://schemas.microsoft.com/office/powerpoint/2010/main" val="4206697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78872-2BD9-C71F-CCF5-2E2E18519D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483ADE-B1B4-3D19-9179-C7588CBF4DDD}"/>
              </a:ext>
            </a:extLst>
          </p:cNvPr>
          <p:cNvSpPr>
            <a:spLocks noGrp="1" noRot="1" noChangeAspect="1"/>
          </p:cNvSpPr>
          <p:nvPr>
            <p:ph type="sldImg"/>
          </p:nvPr>
        </p:nvSpPr>
        <p:spPr/>
        <p:txBody>
          <a:bodyPr/>
          <a:lstStyle/>
          <a:p>
            <a:endParaRPr lang="zh-CN" altLang="en-US"/>
          </a:p>
        </p:txBody>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30021D9-7063-7033-7A58-9F587649E3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双重渠道与超加和效应：</a:t>
                </a:r>
                <a:r>
                  <a:rPr lang="zh-CN" altLang="en-US" dirty="0"/>
                  <a:t> 提高储藏效率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𝜅</m:t>
                    </m:r>
                  </m:oMath>
                </a14:m>
                <a:r>
                  <a:rPr lang="zh-CN" altLang="en-US" dirty="0"/>
                  <a:t>一方面相当于对既有储藏者的转移支付（持有成本下降），另一方面降低了边际储藏阈值，促使更多农户选择储藏，从而获得更具竞争性的第二期价格，形成“超加和”的福利提升。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福利对效率的凸性：</a:t>
                </a:r>
                <a:r>
                  <a:rPr lang="zh-CN" altLang="en-US" dirty="0"/>
                  <a:t> 在较高初始效率水平下，等幅提升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𝜅</m:t>
                    </m:r>
                  </m:oMath>
                </a14:m>
                <a:r>
                  <a:rPr lang="zh-CN" altLang="en-US" dirty="0"/>
                  <a:t>的边际福利更大，因为无论在强度边际（储藏比例增加）还是范围边际（参与者增多）上，反应均更为敏感。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分配异质性与政策启示：</a:t>
                </a:r>
                <a:r>
                  <a:rPr lang="zh-CN" altLang="en-US" dirty="0"/>
                  <a:t> 当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𝜅</m:t>
                    </m:r>
                  </m:oMath>
                </a14:m>
                <a:r>
                  <a:rPr lang="zh-CN" altLang="en-US" dirty="0"/>
                  <a:t>较低时，储藏改进的福利主要来自风险降低，对高风险厌恶农户（高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𝛾</m:t>
                    </m:r>
                  </m:oMath>
                </a14:m>
                <a:r>
                  <a:rPr lang="zh-CN" altLang="en-US" dirty="0"/>
                  <a:t>）更有利；当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𝜅</m:t>
                    </m:r>
                  </m:oMath>
                </a14:m>
                <a:r>
                  <a:rPr lang="zh-CN" altLang="en-US" dirty="0"/>
                  <a:t>较高时，增益主要体现在收入增长。政策设计宜针对不同地区的储藏基础和农户结构进行差异化支持，而非“一刀切”。</a:t>
                </a:r>
                <a:endParaRPr kumimoji="1" lang="zh-CN" altLang="en-US" dirty="0"/>
              </a:p>
            </p:txBody>
          </p:sp>
        </mc:Choice>
        <mc:Fallback xmlns="">
          <p:sp>
            <p:nvSpPr>
              <p:cNvPr id="3" name="备注占位符 2">
                <a:extLst>
                  <a:ext uri="{FF2B5EF4-FFF2-40B4-BE49-F238E27FC236}">
                    <a16:creationId xmlns:a16="http://schemas.microsoft.com/office/drawing/2014/main" id="{530021D9-7063-7033-7A58-9F587649E3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双重渠道与超加和效应：</a:t>
                </a:r>
                <a:r>
                  <a:rPr lang="zh-CN" altLang="en-US" dirty="0"/>
                  <a:t> 提高储藏效率 </a:t>
                </a:r>
                <a:r>
                  <a:rPr lang="zh-CN" altLang="en-US" sz="1200" i="0" kern="1200">
                    <a:solidFill>
                      <a:schemeClr val="tx1"/>
                    </a:solidFill>
                    <a:latin typeface="+mn-lt"/>
                    <a:ea typeface="+mn-ea"/>
                    <a:cs typeface="+mn-cs"/>
                  </a:rPr>
                  <a:t>𝜅</a:t>
                </a:r>
                <a:r>
                  <a:rPr lang="zh-CN" altLang="en-US" dirty="0"/>
                  <a:t>一方面相当于对既有储藏者的转移支付（持有成本下降），另一方面降低了边际储藏阈值，促使更多农户选择储藏，从而获得更具竞争性的第二期价格，形成“超加和”的福利提升。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福利对效率的凸性：</a:t>
                </a:r>
                <a:r>
                  <a:rPr lang="zh-CN" altLang="en-US" dirty="0"/>
                  <a:t> 在较高初始效率水平下，等幅提升 </a:t>
                </a:r>
                <a:r>
                  <a:rPr lang="zh-CN" altLang="en-US" sz="1200" i="0" kern="1200">
                    <a:solidFill>
                      <a:schemeClr val="tx1"/>
                    </a:solidFill>
                    <a:latin typeface="+mn-lt"/>
                    <a:ea typeface="+mn-ea"/>
                    <a:cs typeface="+mn-cs"/>
                  </a:rPr>
                  <a:t>𝜅</a:t>
                </a:r>
                <a:r>
                  <a:rPr lang="zh-CN" altLang="en-US" dirty="0"/>
                  <a:t>的边际福利更大，因为无论在强度边际（储藏比例增加）还是范围边际（参与者增多）上，反应均更为敏感。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分配异质性与政策启示：</a:t>
                </a:r>
                <a:r>
                  <a:rPr lang="zh-CN" altLang="en-US" dirty="0"/>
                  <a:t> 当 </a:t>
                </a:r>
                <a:r>
                  <a:rPr lang="zh-CN" altLang="en-US" sz="1200" i="0" kern="1200">
                    <a:solidFill>
                      <a:schemeClr val="tx1"/>
                    </a:solidFill>
                    <a:latin typeface="+mn-lt"/>
                    <a:ea typeface="+mn-ea"/>
                    <a:cs typeface="+mn-cs"/>
                  </a:rPr>
                  <a:t>𝜅</a:t>
                </a:r>
                <a:r>
                  <a:rPr lang="zh-CN" altLang="en-US" dirty="0"/>
                  <a:t>较低时，储藏改进的福利主要来自风险降低，对高风险厌恶农户（高 </a:t>
                </a:r>
                <a:r>
                  <a:rPr lang="zh-CN" altLang="en-US" sz="1200" i="0" kern="1200">
                    <a:solidFill>
                      <a:schemeClr val="tx1"/>
                    </a:solidFill>
                    <a:latin typeface="+mn-lt"/>
                    <a:ea typeface="+mn-ea"/>
                    <a:cs typeface="+mn-cs"/>
                  </a:rPr>
                  <a:t>𝛾</a:t>
                </a:r>
                <a:r>
                  <a:rPr lang="zh-CN" altLang="en-US" dirty="0"/>
                  <a:t>）更有利；当 </a:t>
                </a:r>
                <a:r>
                  <a:rPr lang="zh-CN" altLang="en-US" sz="1200" i="0" kern="1200">
                    <a:solidFill>
                      <a:schemeClr val="tx1"/>
                    </a:solidFill>
                    <a:latin typeface="+mn-lt"/>
                    <a:ea typeface="+mn-ea"/>
                    <a:cs typeface="+mn-cs"/>
                  </a:rPr>
                  <a:t>𝜅</a:t>
                </a:r>
                <a:r>
                  <a:rPr lang="zh-CN" altLang="en-US" dirty="0"/>
                  <a:t>较高时，增益主要体现在收入增长。政策设计宜针对不同地区的储藏基础和农户结构进行差异化支持，而非“一刀切”。</a:t>
                </a:r>
                <a:endParaRPr kumimoji="1" lang="zh-CN" altLang="en-US" dirty="0"/>
              </a:p>
            </p:txBody>
          </p:sp>
        </mc:Fallback>
      </mc:AlternateContent>
      <p:sp>
        <p:nvSpPr>
          <p:cNvPr id="4" name="灯片编号占位符 3">
            <a:extLst>
              <a:ext uri="{FF2B5EF4-FFF2-40B4-BE49-F238E27FC236}">
                <a16:creationId xmlns:a16="http://schemas.microsoft.com/office/drawing/2014/main" id="{B4262EE6-FD84-DEF4-06E8-4452F9696ABE}"/>
              </a:ext>
            </a:extLst>
          </p:cNvPr>
          <p:cNvSpPr>
            <a:spLocks noGrp="1"/>
          </p:cNvSpPr>
          <p:nvPr>
            <p:ph type="sldNum" sz="quarter" idx="5"/>
          </p:nvPr>
        </p:nvSpPr>
        <p:spPr/>
        <p:txBody>
          <a:bodyPr/>
          <a:lstStyle/>
          <a:p>
            <a:fld id="{4C0101B8-41C5-7E41-8851-C2ABD96D3A82}" type="slidenum">
              <a:rPr lang="en-CN" smtClean="0"/>
              <a:t>30</a:t>
            </a:fld>
            <a:endParaRPr lang="en-CN"/>
          </a:p>
        </p:txBody>
      </p:sp>
    </p:spTree>
    <p:extLst>
      <p:ext uri="{BB962C8B-B14F-4D97-AF65-F5344CB8AC3E}">
        <p14:creationId xmlns:p14="http://schemas.microsoft.com/office/powerpoint/2010/main" val="2152010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4F6A1-C47B-F866-3219-FBC43AEBBB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CC3CD7-489A-25DC-7BEA-8ADA8DAC35E9}"/>
              </a:ext>
            </a:extLst>
          </p:cNvPr>
          <p:cNvSpPr>
            <a:spLocks noGrp="1" noRot="1" noChangeAspect="1"/>
          </p:cNvSpPr>
          <p:nvPr>
            <p:ph type="sldImg"/>
          </p:nvPr>
        </p:nvSpPr>
        <p:spPr/>
        <p:txBody>
          <a:bodyPr/>
          <a:lstStyle/>
          <a:p>
            <a:endParaRPr lang="zh-CN" altLang="en-US"/>
          </a:p>
        </p:txBody>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43A8EF21-361A-0799-FEBB-F1312CED4567}"/>
                  </a:ext>
                </a:extLst>
              </p:cNvPr>
              <p:cNvSpPr>
                <a:spLocks noGrp="1"/>
              </p:cNvSpPr>
              <p:nvPr>
                <p:ph type="body" idx="1"/>
              </p:nvPr>
            </p:nvSpPr>
            <p:spPr/>
            <p:txBody>
              <a:bodyPr/>
              <a:lstStyle/>
              <a:p>
                <a:r>
                  <a:rPr lang="zh-CN" altLang="en-US" b="1" dirty="0"/>
                  <a:t>风险态度决定储藏价值：</a:t>
                </a:r>
                <a:r>
                  <a:rPr lang="zh-CN" altLang="en-US" dirty="0"/>
                  <a:t> 降低风险厌恶能显著提升储藏带来的福利，尤其在储藏效率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𝜅</m:t>
                    </m:r>
                  </m:oMath>
                </a14:m>
                <a:r>
                  <a:rPr lang="zh-CN" altLang="en-US" dirty="0"/>
                  <a:t>和市场波动 </a:t>
                </a:r>
                <a14:m>
                  <m:oMath xmlns:m="http://schemas.openxmlformats.org/officeDocument/2006/math">
                    <m:sSup>
                      <m:sSupPr>
                        <m:ctrlPr>
                          <a:rPr lang="ar-AE" altLang="zh-CN" sz="1200" i="1" kern="1200">
                            <a:solidFill>
                              <a:schemeClr val="tx1"/>
                            </a:solidFill>
                            <a:latin typeface="Cambria Math" panose="02040503050406030204" pitchFamily="18" charset="0"/>
                            <a:ea typeface="+mn-ea"/>
                            <a:cs typeface="+mn-cs"/>
                          </a:rPr>
                        </m:ctrlPr>
                      </m:sSupPr>
                      <m:e>
                        <m:r>
                          <a:rPr lang="ar-AE" altLang="zh-CN" sz="1200" i="1" kern="1200">
                            <a:solidFill>
                              <a:schemeClr val="tx1"/>
                            </a:solidFill>
                            <a:latin typeface="Cambria Math" panose="02040503050406030204" pitchFamily="18" charset="0"/>
                            <a:ea typeface="+mn-ea"/>
                            <a:cs typeface="+mn-cs"/>
                          </a:rPr>
                          <m:t>𝜎</m:t>
                        </m:r>
                      </m:e>
                      <m:sup>
                        <m:r>
                          <a:rPr lang="ar-AE" altLang="zh-CN" sz="1200" i="0" kern="1200">
                            <a:solidFill>
                              <a:schemeClr val="tx1"/>
                            </a:solidFill>
                            <a:latin typeface="Cambria Math" panose="02040503050406030204" pitchFamily="18" charset="0"/>
                            <a:ea typeface="+mn-ea"/>
                            <a:cs typeface="+mn-cs"/>
                          </a:rPr>
                          <m:t>2</m:t>
                        </m:r>
                      </m:sup>
                    </m:sSup>
                  </m:oMath>
                </a14:m>
                <a:r>
                  <a:rPr lang="zh-CN" altLang="en-US" dirty="0"/>
                  <a:t>较高、且买方势力处于中间水平时，农户更接近风险中性情形的最优收益。</a:t>
                </a:r>
                <a:endParaRPr lang="en-US" altLang="zh-CN" dirty="0"/>
              </a:p>
              <a:p>
                <a:endParaRPr kumimoji="1" lang="en-US" altLang="zh-CN" dirty="0"/>
              </a:p>
              <a:p>
                <a:r>
                  <a:rPr lang="zh-CN" altLang="en-US" b="1" dirty="0"/>
                  <a:t>风险厌恶与市场特征的交互：</a:t>
                </a:r>
                <a:r>
                  <a:rPr lang="zh-CN" altLang="en-US" dirty="0"/>
                  <a:t> 风险中性与异质风险偏好之间的福利差距，随储藏效率与市场波动性增加而扩大。储藏潜在的跨期套利收益越高，过度谨慎的农户越容易错失机会。</a:t>
                </a:r>
                <a:endParaRPr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低回报环境下的收敛：</a:t>
                </a:r>
                <a:r>
                  <a:rPr lang="zh-CN" altLang="en-US" dirty="0"/>
                  <a:t> 当储藏效率低、波动性小且买方势力较强时，各类型风险偏好下的储藏收益差异趋于消失，说明在不利市场环境下，调整风险态度的边际效应有限。</a:t>
                </a:r>
              </a:p>
              <a:p>
                <a:endParaRPr kumimoji="1" lang="zh-CN" altLang="en-US" dirty="0"/>
              </a:p>
            </p:txBody>
          </p:sp>
        </mc:Choice>
        <mc:Fallback xmlns="">
          <p:sp>
            <p:nvSpPr>
              <p:cNvPr id="3" name="备注占位符 2">
                <a:extLst>
                  <a:ext uri="{FF2B5EF4-FFF2-40B4-BE49-F238E27FC236}">
                    <a16:creationId xmlns:a16="http://schemas.microsoft.com/office/drawing/2014/main" id="{43A8EF21-361A-0799-FEBB-F1312CED4567}"/>
                  </a:ext>
                </a:extLst>
              </p:cNvPr>
              <p:cNvSpPr>
                <a:spLocks noGrp="1"/>
              </p:cNvSpPr>
              <p:nvPr>
                <p:ph type="body" idx="1"/>
              </p:nvPr>
            </p:nvSpPr>
            <p:spPr/>
            <p:txBody>
              <a:bodyPr/>
              <a:lstStyle/>
              <a:p>
                <a:r>
                  <a:rPr lang="zh-CN" altLang="en-US" b="1" dirty="0"/>
                  <a:t>风险态度决定储藏价值：</a:t>
                </a:r>
                <a:r>
                  <a:rPr lang="zh-CN" altLang="en-US" dirty="0"/>
                  <a:t> 降低风险厌恶能显著提升储藏带来的福利，尤其在储藏效率 </a:t>
                </a:r>
                <a:r>
                  <a:rPr lang="zh-CN" altLang="en-US" sz="1200" i="0" kern="1200">
                    <a:solidFill>
                      <a:schemeClr val="tx1"/>
                    </a:solidFill>
                    <a:latin typeface="+mn-lt"/>
                    <a:ea typeface="+mn-ea"/>
                    <a:cs typeface="+mn-cs"/>
                  </a:rPr>
                  <a:t>𝜅</a:t>
                </a:r>
                <a:r>
                  <a:rPr lang="zh-CN" altLang="en-US" dirty="0"/>
                  <a:t>和市场波动 </a:t>
                </a:r>
                <a:r>
                  <a:rPr lang="ar-AE" altLang="zh-CN" sz="1200" i="0" kern="1200">
                    <a:solidFill>
                      <a:schemeClr val="tx1"/>
                    </a:solidFill>
                    <a:latin typeface="+mn-lt"/>
                    <a:ea typeface="+mn-ea"/>
                    <a:cs typeface="+mn-cs"/>
                  </a:rPr>
                  <a:t>𝜎^2</a:t>
                </a:r>
                <a:r>
                  <a:rPr lang="zh-CN" altLang="en-US" dirty="0"/>
                  <a:t>较高、且买方势力处于中间水平时，农户更接近风险中性情形的最优收益。</a:t>
                </a:r>
                <a:endParaRPr lang="en-US" altLang="zh-CN" dirty="0"/>
              </a:p>
              <a:p>
                <a:endParaRPr kumimoji="1" lang="en-US" altLang="zh-CN" dirty="0"/>
              </a:p>
              <a:p>
                <a:r>
                  <a:rPr lang="zh-CN" altLang="en-US" b="1" dirty="0"/>
                  <a:t>风险厌恶与市场特征的交互：</a:t>
                </a:r>
                <a:r>
                  <a:rPr lang="zh-CN" altLang="en-US" dirty="0"/>
                  <a:t> 风险中性与异质风险偏好之间的福利差距，随储藏效率与市场波动性增加而扩大。储藏潜在的跨期套利收益越高，过度谨慎的农户越容易错失机会。</a:t>
                </a:r>
                <a:endParaRPr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低回报环境下的收敛：</a:t>
                </a:r>
                <a:r>
                  <a:rPr lang="zh-CN" altLang="en-US" dirty="0"/>
                  <a:t> 当储藏效率低、波动性小且买方势力较强时，各类型风险偏好下的储藏收益差异趋于消失，说明在不利市场环境下，调整风险态度的边际效应有限。</a:t>
                </a:r>
              </a:p>
              <a:p>
                <a:endParaRPr kumimoji="1" lang="zh-CN" altLang="en-US" dirty="0"/>
              </a:p>
            </p:txBody>
          </p:sp>
        </mc:Fallback>
      </mc:AlternateContent>
      <p:sp>
        <p:nvSpPr>
          <p:cNvPr id="4" name="灯片编号占位符 3">
            <a:extLst>
              <a:ext uri="{FF2B5EF4-FFF2-40B4-BE49-F238E27FC236}">
                <a16:creationId xmlns:a16="http://schemas.microsoft.com/office/drawing/2014/main" id="{20C09A3B-6075-2A96-9222-527EE2AD9BFC}"/>
              </a:ext>
            </a:extLst>
          </p:cNvPr>
          <p:cNvSpPr>
            <a:spLocks noGrp="1"/>
          </p:cNvSpPr>
          <p:nvPr>
            <p:ph type="sldNum" sz="quarter" idx="5"/>
          </p:nvPr>
        </p:nvSpPr>
        <p:spPr/>
        <p:txBody>
          <a:bodyPr/>
          <a:lstStyle/>
          <a:p>
            <a:fld id="{4C0101B8-41C5-7E41-8851-C2ABD96D3A82}" type="slidenum">
              <a:rPr lang="en-CN" smtClean="0"/>
              <a:t>31</a:t>
            </a:fld>
            <a:endParaRPr lang="en-CN"/>
          </a:p>
        </p:txBody>
      </p:sp>
    </p:spTree>
    <p:extLst>
      <p:ext uri="{BB962C8B-B14F-4D97-AF65-F5344CB8AC3E}">
        <p14:creationId xmlns:p14="http://schemas.microsoft.com/office/powerpoint/2010/main" val="637550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p>
          <a:p>
            <a:r>
              <a:rPr lang="zh-CN" altLang="en-US" b="1" dirty="0"/>
              <a:t>“广而浅”的储藏行为：</a:t>
            </a:r>
            <a:r>
              <a:rPr lang="zh-CN" altLang="en-US" dirty="0"/>
              <a:t> 提高市场波动与储藏效率能显著增加参与率，但平均储藏比例提升有限；福利更多来自</a:t>
            </a:r>
            <a:r>
              <a:rPr lang="zh-CN" altLang="en-US" b="1" dirty="0"/>
              <a:t>灵活择时</a:t>
            </a:r>
            <a:r>
              <a:rPr lang="zh-CN" altLang="en-US" dirty="0"/>
              <a:t>而非储藏量增加。</a:t>
            </a:r>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32</a:t>
            </a:fld>
            <a:endParaRPr lang="en-CN"/>
          </a:p>
        </p:txBody>
      </p:sp>
    </p:spTree>
    <p:extLst>
      <p:ext uri="{BB962C8B-B14F-4D97-AF65-F5344CB8AC3E}">
        <p14:creationId xmlns:p14="http://schemas.microsoft.com/office/powerpoint/2010/main" val="2770094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C0E8A-B09B-FF1D-4AFA-01F4190225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D394B-76AF-0DCB-D79B-4A6770CA2F05}"/>
              </a:ext>
            </a:extLst>
          </p:cNvPr>
          <p:cNvSpPr>
            <a:spLocks noGrp="1" noRot="1" noChangeAspect="1"/>
          </p:cNvSpPr>
          <p:nvPr>
            <p:ph type="sldImg"/>
          </p:nvPr>
        </p:nvSpPr>
        <p:spPr/>
        <p:txBody>
          <a:bodyPr/>
          <a:lstStyle/>
          <a:p>
            <a:endParaRPr lang="en-CN"/>
          </a:p>
        </p:txBody>
      </p:sp>
      <p:sp>
        <p:nvSpPr>
          <p:cNvPr id="3" name="Notes Placeholder 2">
            <a:extLst>
              <a:ext uri="{FF2B5EF4-FFF2-40B4-BE49-F238E27FC236}">
                <a16:creationId xmlns:a16="http://schemas.microsoft.com/office/drawing/2014/main" id="{5D9E43D7-1B18-5D78-E92A-C3D0B3AA8605}"/>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4D1E26F1-C4EC-E2F3-E592-08372421C620}"/>
              </a:ext>
            </a:extLst>
          </p:cNvPr>
          <p:cNvSpPr>
            <a:spLocks noGrp="1"/>
          </p:cNvSpPr>
          <p:nvPr>
            <p:ph type="sldNum" sz="quarter" idx="5"/>
          </p:nvPr>
        </p:nvSpPr>
        <p:spPr/>
        <p:txBody>
          <a:bodyPr/>
          <a:lstStyle/>
          <a:p>
            <a:fld id="{4C0101B8-41C5-7E41-8851-C2ABD96D3A82}" type="slidenum">
              <a:rPr lang="en-CN" smtClean="0"/>
              <a:t>34</a:t>
            </a:fld>
            <a:endParaRPr lang="en-CN"/>
          </a:p>
        </p:txBody>
      </p:sp>
    </p:spTree>
    <p:extLst>
      <p:ext uri="{BB962C8B-B14F-4D97-AF65-F5344CB8AC3E}">
        <p14:creationId xmlns:p14="http://schemas.microsoft.com/office/powerpoint/2010/main" val="1976295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35</a:t>
            </a:fld>
            <a:endParaRPr lang="en-CN"/>
          </a:p>
        </p:txBody>
      </p:sp>
    </p:spTree>
    <p:extLst>
      <p:ext uri="{BB962C8B-B14F-4D97-AF65-F5344CB8AC3E}">
        <p14:creationId xmlns:p14="http://schemas.microsoft.com/office/powerpoint/2010/main" val="2776974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37</a:t>
            </a:fld>
            <a:endParaRPr lang="en-CN"/>
          </a:p>
        </p:txBody>
      </p:sp>
    </p:spTree>
    <p:extLst>
      <p:ext uri="{BB962C8B-B14F-4D97-AF65-F5344CB8AC3E}">
        <p14:creationId xmlns:p14="http://schemas.microsoft.com/office/powerpoint/2010/main" val="630855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38</a:t>
            </a:fld>
            <a:endParaRPr lang="en-CN"/>
          </a:p>
        </p:txBody>
      </p:sp>
    </p:spTree>
    <p:extLst>
      <p:ext uri="{BB962C8B-B14F-4D97-AF65-F5344CB8AC3E}">
        <p14:creationId xmlns:p14="http://schemas.microsoft.com/office/powerpoint/2010/main" val="779723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40</a:t>
            </a:fld>
            <a:endParaRPr lang="en-CN"/>
          </a:p>
        </p:txBody>
      </p:sp>
    </p:spTree>
    <p:extLst>
      <p:ext uri="{BB962C8B-B14F-4D97-AF65-F5344CB8AC3E}">
        <p14:creationId xmlns:p14="http://schemas.microsoft.com/office/powerpoint/2010/main" val="4257105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47</a:t>
            </a:fld>
            <a:endParaRPr lang="en-CN"/>
          </a:p>
        </p:txBody>
      </p:sp>
    </p:spTree>
    <p:extLst>
      <p:ext uri="{BB962C8B-B14F-4D97-AF65-F5344CB8AC3E}">
        <p14:creationId xmlns:p14="http://schemas.microsoft.com/office/powerpoint/2010/main" val="2413681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被解释变量：粮食</a:t>
            </a:r>
            <a:r>
              <a:rPr kumimoji="1" lang="en-US" altLang="zh-CN" dirty="0"/>
              <a:t>/</a:t>
            </a:r>
            <a:r>
              <a:rPr kumimoji="1" lang="zh-CN" altLang="en-US" dirty="0"/>
              <a:t>水果在仓库里待了多久</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49</a:t>
            </a:fld>
            <a:endParaRPr lang="en-CN"/>
          </a:p>
        </p:txBody>
      </p:sp>
    </p:spTree>
    <p:extLst>
      <p:ext uri="{BB962C8B-B14F-4D97-AF65-F5344CB8AC3E}">
        <p14:creationId xmlns:p14="http://schemas.microsoft.com/office/powerpoint/2010/main" val="2387316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4</a:t>
            </a:fld>
            <a:endParaRPr lang="en-CN"/>
          </a:p>
        </p:txBody>
      </p:sp>
    </p:spTree>
    <p:extLst>
      <p:ext uri="{BB962C8B-B14F-4D97-AF65-F5344CB8AC3E}">
        <p14:creationId xmlns:p14="http://schemas.microsoft.com/office/powerpoint/2010/main" val="545321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52</a:t>
            </a:fld>
            <a:endParaRPr lang="en-CN"/>
          </a:p>
        </p:txBody>
      </p:sp>
    </p:spTree>
    <p:extLst>
      <p:ext uri="{BB962C8B-B14F-4D97-AF65-F5344CB8AC3E}">
        <p14:creationId xmlns:p14="http://schemas.microsoft.com/office/powerpoint/2010/main" val="3898045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53</a:t>
            </a:fld>
            <a:endParaRPr lang="en-CN"/>
          </a:p>
        </p:txBody>
      </p:sp>
    </p:spTree>
    <p:extLst>
      <p:ext uri="{BB962C8B-B14F-4D97-AF65-F5344CB8AC3E}">
        <p14:creationId xmlns:p14="http://schemas.microsoft.com/office/powerpoint/2010/main" val="4927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ADD16-DA72-72D1-C80F-BE05029741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912485-E503-8238-07D8-92F850BF7D9B}"/>
              </a:ext>
            </a:extLst>
          </p:cNvPr>
          <p:cNvSpPr>
            <a:spLocks noGrp="1" noRot="1" noChangeAspect="1"/>
          </p:cNvSpPr>
          <p:nvPr>
            <p:ph type="sldImg"/>
          </p:nvPr>
        </p:nvSpPr>
        <p:spPr/>
        <p:txBody>
          <a:bodyPr/>
          <a:lstStyle/>
          <a:p>
            <a:endParaRPr lang="en-CN"/>
          </a:p>
        </p:txBody>
      </p:sp>
      <p:sp>
        <p:nvSpPr>
          <p:cNvPr id="3" name="Notes Placeholder 2">
            <a:extLst>
              <a:ext uri="{FF2B5EF4-FFF2-40B4-BE49-F238E27FC236}">
                <a16:creationId xmlns:a16="http://schemas.microsoft.com/office/drawing/2014/main" id="{0E530654-5AB1-9FF7-3F55-D8B87D35AF53}"/>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E78C23CE-86D6-8CA2-027C-AE5079F21BED}"/>
              </a:ext>
            </a:extLst>
          </p:cNvPr>
          <p:cNvSpPr>
            <a:spLocks noGrp="1"/>
          </p:cNvSpPr>
          <p:nvPr>
            <p:ph type="sldNum" sz="quarter" idx="5"/>
          </p:nvPr>
        </p:nvSpPr>
        <p:spPr/>
        <p:txBody>
          <a:bodyPr/>
          <a:lstStyle/>
          <a:p>
            <a:fld id="{4C0101B8-41C5-7E41-8851-C2ABD96D3A82}" type="slidenum">
              <a:rPr lang="en-CN" smtClean="0"/>
              <a:t>65</a:t>
            </a:fld>
            <a:endParaRPr lang="en-CN"/>
          </a:p>
        </p:txBody>
      </p:sp>
    </p:spTree>
    <p:extLst>
      <p:ext uri="{BB962C8B-B14F-4D97-AF65-F5344CB8AC3E}">
        <p14:creationId xmlns:p14="http://schemas.microsoft.com/office/powerpoint/2010/main" val="3611110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5933F-9408-AF6B-2712-40B0B36F9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F88AD-3243-D98E-7033-3A3C31828ABA}"/>
              </a:ext>
            </a:extLst>
          </p:cNvPr>
          <p:cNvSpPr>
            <a:spLocks noGrp="1" noRot="1" noChangeAspect="1"/>
          </p:cNvSpPr>
          <p:nvPr>
            <p:ph type="sldImg"/>
          </p:nvPr>
        </p:nvSpPr>
        <p:spPr/>
        <p:txBody>
          <a:bodyPr/>
          <a:lstStyle/>
          <a:p>
            <a:endParaRPr lang="en-CN"/>
          </a:p>
        </p:txBody>
      </p:sp>
      <p:sp>
        <p:nvSpPr>
          <p:cNvPr id="3" name="Notes Placeholder 2">
            <a:extLst>
              <a:ext uri="{FF2B5EF4-FFF2-40B4-BE49-F238E27FC236}">
                <a16:creationId xmlns:a16="http://schemas.microsoft.com/office/drawing/2014/main" id="{C1EE415F-002E-90EC-222B-C8C49895541C}"/>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8B4BC71B-7B12-54FE-282A-3FF8579079E8}"/>
              </a:ext>
            </a:extLst>
          </p:cNvPr>
          <p:cNvSpPr>
            <a:spLocks noGrp="1"/>
          </p:cNvSpPr>
          <p:nvPr>
            <p:ph type="sldNum" sz="quarter" idx="5"/>
          </p:nvPr>
        </p:nvSpPr>
        <p:spPr/>
        <p:txBody>
          <a:bodyPr/>
          <a:lstStyle/>
          <a:p>
            <a:fld id="{4C0101B8-41C5-7E41-8851-C2ABD96D3A82}" type="slidenum">
              <a:rPr lang="en-CN" smtClean="0"/>
              <a:t>66</a:t>
            </a:fld>
            <a:endParaRPr lang="en-CN"/>
          </a:p>
        </p:txBody>
      </p:sp>
    </p:spTree>
    <p:extLst>
      <p:ext uri="{BB962C8B-B14F-4D97-AF65-F5344CB8AC3E}">
        <p14:creationId xmlns:p14="http://schemas.microsoft.com/office/powerpoint/2010/main" val="1426580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4147-C164-3AB6-C208-69593B39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5E9649-97AE-4A68-E53E-1FD44A2B1B34}"/>
              </a:ext>
            </a:extLst>
          </p:cNvPr>
          <p:cNvSpPr>
            <a:spLocks noGrp="1" noRot="1" noChangeAspect="1"/>
          </p:cNvSpPr>
          <p:nvPr>
            <p:ph type="sldImg"/>
          </p:nvPr>
        </p:nvSpPr>
        <p:spPr/>
        <p:txBody>
          <a:bodyPr/>
          <a:lstStyle/>
          <a:p>
            <a:endParaRPr lang="en-CN"/>
          </a:p>
        </p:txBody>
      </p:sp>
      <p:sp>
        <p:nvSpPr>
          <p:cNvPr id="3" name="Notes Placeholder 2">
            <a:extLst>
              <a:ext uri="{FF2B5EF4-FFF2-40B4-BE49-F238E27FC236}">
                <a16:creationId xmlns:a16="http://schemas.microsoft.com/office/drawing/2014/main" id="{A2E216FA-7D09-7A9C-85F7-87994DBA7413}"/>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E15DD5D7-B61D-89FD-B3A7-1D62D18B3C27}"/>
              </a:ext>
            </a:extLst>
          </p:cNvPr>
          <p:cNvSpPr>
            <a:spLocks noGrp="1"/>
          </p:cNvSpPr>
          <p:nvPr>
            <p:ph type="sldNum" sz="quarter" idx="5"/>
          </p:nvPr>
        </p:nvSpPr>
        <p:spPr/>
        <p:txBody>
          <a:bodyPr/>
          <a:lstStyle/>
          <a:p>
            <a:fld id="{4C0101B8-41C5-7E41-8851-C2ABD96D3A82}" type="slidenum">
              <a:rPr lang="en-CN" smtClean="0"/>
              <a:t>67</a:t>
            </a:fld>
            <a:endParaRPr lang="en-CN"/>
          </a:p>
        </p:txBody>
      </p:sp>
    </p:spTree>
    <p:extLst>
      <p:ext uri="{BB962C8B-B14F-4D97-AF65-F5344CB8AC3E}">
        <p14:creationId xmlns:p14="http://schemas.microsoft.com/office/powerpoint/2010/main" val="384262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68</a:t>
            </a:fld>
            <a:endParaRPr lang="en-CN"/>
          </a:p>
        </p:txBody>
      </p:sp>
    </p:spTree>
    <p:extLst>
      <p:ext uri="{BB962C8B-B14F-4D97-AF65-F5344CB8AC3E}">
        <p14:creationId xmlns:p14="http://schemas.microsoft.com/office/powerpoint/2010/main" val="2823159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风险厌恶的抑制效应：</a:t>
                </a:r>
                <a:r>
                  <a:rPr lang="zh-CN" altLang="en-US" dirty="0"/>
                  <a:t> 当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𝜅</m:t>
                    </m:r>
                  </m:oMath>
                </a14:m>
                <a:r>
                  <a:rPr lang="zh-CN" altLang="en-US" dirty="0"/>
                  <a:t>与 </a:t>
                </a:r>
                <a14:m>
                  <m:oMath xmlns:m="http://schemas.openxmlformats.org/officeDocument/2006/math">
                    <m:sSup>
                      <m:sSupPr>
                        <m:ctrlPr>
                          <a:rPr lang="ar-AE" altLang="zh-CN" sz="1200" i="1" kern="1200">
                            <a:solidFill>
                              <a:schemeClr val="tx1"/>
                            </a:solidFill>
                            <a:latin typeface="Cambria Math" panose="02040503050406030204" pitchFamily="18" charset="0"/>
                            <a:ea typeface="+mn-ea"/>
                            <a:cs typeface="+mn-cs"/>
                          </a:rPr>
                        </m:ctrlPr>
                      </m:sSupPr>
                      <m:e>
                        <m:r>
                          <a:rPr lang="ar-AE" altLang="zh-CN" sz="1200" i="1" kern="1200">
                            <a:solidFill>
                              <a:schemeClr val="tx1"/>
                            </a:solidFill>
                            <a:latin typeface="Cambria Math" panose="02040503050406030204" pitchFamily="18" charset="0"/>
                            <a:ea typeface="+mn-ea"/>
                            <a:cs typeface="+mn-cs"/>
                          </a:rPr>
                          <m:t>𝜎</m:t>
                        </m:r>
                      </m:e>
                      <m:sup>
                        <m:r>
                          <a:rPr lang="ar-AE" altLang="zh-CN" sz="1200" i="0" kern="1200">
                            <a:solidFill>
                              <a:schemeClr val="tx1"/>
                            </a:solidFill>
                            <a:latin typeface="Cambria Math" panose="02040503050406030204" pitchFamily="18" charset="0"/>
                            <a:ea typeface="+mn-ea"/>
                            <a:cs typeface="+mn-cs"/>
                          </a:rPr>
                          <m:t>2</m:t>
                        </m:r>
                      </m:sup>
                    </m:sSup>
                  </m:oMath>
                </a14:m>
                <a:r>
                  <a:rPr lang="zh-CN" altLang="en-US" dirty="0"/>
                  <a:t>较高时，期望收益可能随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1</m:t>
                        </m:r>
                      </m:sub>
                    </m:sSub>
                  </m:oMath>
                </a14:m>
                <a:r>
                  <a:rPr lang="zh-CN" altLang="en-US" dirty="0"/>
                  <a:t>呈现倒</a:t>
                </a:r>
                <a:r>
                  <a:rPr lang="en-US" altLang="zh-CN" dirty="0"/>
                  <a:t>U</a:t>
                </a:r>
                <a:r>
                  <a:rPr lang="zh-CN" altLang="en-US" dirty="0"/>
                  <a:t>形变化；但在考虑效用函数曲率后，确定性等价（</a:t>
                </a:r>
                <a:r>
                  <a:rPr lang="en-US" altLang="zh-CN" dirty="0"/>
                  <a:t>CE</a:t>
                </a:r>
                <a:r>
                  <a:rPr lang="zh-CN" altLang="en-US" dirty="0"/>
                  <a:t>）收益对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1</m:t>
                        </m:r>
                      </m:sub>
                    </m:sSub>
                  </m:oMath>
                </a14:m>
                <a:r>
                  <a:rPr lang="zh-CN" altLang="en-US" dirty="0"/>
                  <a:t>呈单调递减关系，表明风险厌恶消除了倒</a:t>
                </a:r>
                <a:r>
                  <a:rPr lang="en-US" altLang="zh-CN" dirty="0"/>
                  <a:t>U</a:t>
                </a:r>
                <a:r>
                  <a:rPr lang="zh-CN" altLang="en-US" dirty="0"/>
                  <a:t>形特征。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风险厌恶的抑制效应：</a:t>
                </a:r>
                <a:r>
                  <a:rPr lang="zh-CN" altLang="en-US" dirty="0"/>
                  <a:t> 当 </a:t>
                </a:r>
                <a:r>
                  <a:rPr lang="zh-CN" altLang="en-US" sz="1200" i="0" kern="1200">
                    <a:solidFill>
                      <a:schemeClr val="tx1"/>
                    </a:solidFill>
                    <a:latin typeface="+mn-lt"/>
                    <a:ea typeface="+mn-ea"/>
                    <a:cs typeface="+mn-cs"/>
                  </a:rPr>
                  <a:t>𝜅</a:t>
                </a:r>
                <a:r>
                  <a:rPr lang="zh-CN" altLang="en-US" dirty="0"/>
                  <a:t>与 </a:t>
                </a:r>
                <a:r>
                  <a:rPr lang="ar-AE" altLang="zh-CN" sz="1200" i="0" kern="1200">
                    <a:solidFill>
                      <a:schemeClr val="tx1"/>
                    </a:solidFill>
                    <a:latin typeface="+mn-lt"/>
                    <a:ea typeface="+mn-ea"/>
                    <a:cs typeface="+mn-cs"/>
                  </a:rPr>
                  <a:t>𝜎^2</a:t>
                </a:r>
                <a:r>
                  <a:rPr lang="zh-CN" altLang="en-US" dirty="0"/>
                  <a:t>较高时，期望收益可能随 </a:t>
                </a:r>
                <a:r>
                  <a:rPr lang="ar-AE" altLang="zh-CN" sz="1200" i="0" kern="1200">
                    <a:solidFill>
                      <a:schemeClr val="tx1"/>
                    </a:solidFill>
                    <a:latin typeface="+mn-lt"/>
                    <a:ea typeface="+mn-ea"/>
                    <a:cs typeface="+mn-cs"/>
                  </a:rPr>
                  <a:t>𝜇_1</a:t>
                </a:r>
                <a:r>
                  <a:rPr lang="zh-CN" altLang="en-US" dirty="0"/>
                  <a:t>呈现倒</a:t>
                </a:r>
                <a:r>
                  <a:rPr lang="en-US" altLang="zh-CN" dirty="0"/>
                  <a:t>U</a:t>
                </a:r>
                <a:r>
                  <a:rPr lang="zh-CN" altLang="en-US" dirty="0"/>
                  <a:t>形变化；但在考虑效用函数曲率后，确定性等价（</a:t>
                </a:r>
                <a:r>
                  <a:rPr lang="en-US" altLang="zh-CN" dirty="0"/>
                  <a:t>CE</a:t>
                </a:r>
                <a:r>
                  <a:rPr lang="zh-CN" altLang="en-US" dirty="0"/>
                  <a:t>）收益对 </a:t>
                </a:r>
                <a:r>
                  <a:rPr lang="ar-AE" altLang="zh-CN" sz="1200" i="0" kern="1200">
                    <a:solidFill>
                      <a:schemeClr val="tx1"/>
                    </a:solidFill>
                    <a:latin typeface="+mn-lt"/>
                    <a:ea typeface="+mn-ea"/>
                    <a:cs typeface="+mn-cs"/>
                  </a:rPr>
                  <a:t>𝜇_1</a:t>
                </a:r>
                <a:r>
                  <a:rPr lang="zh-CN" altLang="en-US" dirty="0"/>
                  <a:t>呈单调递减关系，表明风险厌恶消除了倒</a:t>
                </a:r>
                <a:r>
                  <a:rPr lang="en-US" altLang="zh-CN" dirty="0"/>
                  <a:t>U</a:t>
                </a:r>
                <a:r>
                  <a:rPr lang="zh-CN" altLang="en-US" dirty="0"/>
                  <a:t>形特征。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p:txBody>
          </p:sp>
        </mc:Fallback>
      </mc:AlternateContent>
      <p:sp>
        <p:nvSpPr>
          <p:cNvPr id="4" name="灯片编号占位符 3"/>
          <p:cNvSpPr>
            <a:spLocks noGrp="1"/>
          </p:cNvSpPr>
          <p:nvPr>
            <p:ph type="sldNum" sz="quarter" idx="5"/>
          </p:nvPr>
        </p:nvSpPr>
        <p:spPr/>
        <p:txBody>
          <a:bodyPr/>
          <a:lstStyle/>
          <a:p>
            <a:fld id="{4C0101B8-41C5-7E41-8851-C2ABD96D3A82}" type="slidenum">
              <a:rPr lang="en-CN" smtClean="0"/>
              <a:t>69</a:t>
            </a:fld>
            <a:endParaRPr lang="en-CN"/>
          </a:p>
        </p:txBody>
      </p:sp>
    </p:spTree>
    <p:extLst>
      <p:ext uri="{BB962C8B-B14F-4D97-AF65-F5344CB8AC3E}">
        <p14:creationId xmlns:p14="http://schemas.microsoft.com/office/powerpoint/2010/main" val="3129745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EDF73-0020-0D0C-B2E9-103590E02C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EC4E50-DABD-237D-7AB0-DBC76A40B026}"/>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04A76669-ECBE-E47B-D383-2694A6CD2B5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F0C41BC-C90F-F7CC-71A5-6A3E887EAAEC}"/>
              </a:ext>
            </a:extLst>
          </p:cNvPr>
          <p:cNvSpPr>
            <a:spLocks noGrp="1"/>
          </p:cNvSpPr>
          <p:nvPr>
            <p:ph type="sldNum" sz="quarter" idx="5"/>
          </p:nvPr>
        </p:nvSpPr>
        <p:spPr/>
        <p:txBody>
          <a:bodyPr/>
          <a:lstStyle/>
          <a:p>
            <a:fld id="{4C0101B8-41C5-7E41-8851-C2ABD96D3A82}" type="slidenum">
              <a:rPr lang="en-CN" smtClean="0"/>
              <a:t>70</a:t>
            </a:fld>
            <a:endParaRPr lang="en-CN"/>
          </a:p>
        </p:txBody>
      </p:sp>
    </p:spTree>
    <p:extLst>
      <p:ext uri="{BB962C8B-B14F-4D97-AF65-F5344CB8AC3E}">
        <p14:creationId xmlns:p14="http://schemas.microsoft.com/office/powerpoint/2010/main" val="3655961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95E0D-BBE8-8028-912E-FC95C0AC0C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18C55F-B890-2266-5DE6-10C64C96F97E}"/>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4C7BE78A-7999-ADF4-3942-188AF4459D1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25ECF2B-F1F2-3FE8-1910-E86E75E6AD42}"/>
              </a:ext>
            </a:extLst>
          </p:cNvPr>
          <p:cNvSpPr>
            <a:spLocks noGrp="1"/>
          </p:cNvSpPr>
          <p:nvPr>
            <p:ph type="sldNum" sz="quarter" idx="5"/>
          </p:nvPr>
        </p:nvSpPr>
        <p:spPr/>
        <p:txBody>
          <a:bodyPr/>
          <a:lstStyle/>
          <a:p>
            <a:fld id="{4C0101B8-41C5-7E41-8851-C2ABD96D3A82}" type="slidenum">
              <a:rPr lang="en-CN" smtClean="0"/>
              <a:t>71</a:t>
            </a:fld>
            <a:endParaRPr lang="en-CN"/>
          </a:p>
        </p:txBody>
      </p:sp>
    </p:spTree>
    <p:extLst>
      <p:ext uri="{BB962C8B-B14F-4D97-AF65-F5344CB8AC3E}">
        <p14:creationId xmlns:p14="http://schemas.microsoft.com/office/powerpoint/2010/main" val="281227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0F2E-A0B3-7D08-A900-EDDE58F447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A266D-DCE1-0FE7-AD80-E568A7A2BD65}"/>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5EF562DB-E046-2C64-D1CB-43E882F2F7B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0CF1C69-3BF5-6889-FF20-DC98C50995ED}"/>
              </a:ext>
            </a:extLst>
          </p:cNvPr>
          <p:cNvSpPr>
            <a:spLocks noGrp="1"/>
          </p:cNvSpPr>
          <p:nvPr>
            <p:ph type="sldNum" sz="quarter" idx="5"/>
          </p:nvPr>
        </p:nvSpPr>
        <p:spPr/>
        <p:txBody>
          <a:bodyPr/>
          <a:lstStyle/>
          <a:p>
            <a:fld id="{4C0101B8-41C5-7E41-8851-C2ABD96D3A82}" type="slidenum">
              <a:rPr lang="en-CN" smtClean="0"/>
              <a:t>72</a:t>
            </a:fld>
            <a:endParaRPr lang="en-CN"/>
          </a:p>
        </p:txBody>
      </p:sp>
    </p:spTree>
    <p:extLst>
      <p:ext uri="{BB962C8B-B14F-4D97-AF65-F5344CB8AC3E}">
        <p14:creationId xmlns:p14="http://schemas.microsoft.com/office/powerpoint/2010/main" val="643734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在这几次学术外田野活动中，我观察到陕北苹果果农和客商之间的高端博弈，是一个非常好的研究课题。爱吃苹果的朋友们可能会比较清楚，超市的苹果零售价格波动幅度低，基本上是在</a:t>
            </a:r>
            <a:r>
              <a:rPr kumimoji="1" lang="en-US" altLang="zh-CN" dirty="0"/>
              <a:t>12</a:t>
            </a:r>
            <a:r>
              <a:rPr kumimoji="1" lang="zh-CN" altLang="en-US" dirty="0"/>
              <a:t>至</a:t>
            </a:r>
            <a:r>
              <a:rPr kumimoji="1" lang="en-US" altLang="zh-CN" dirty="0"/>
              <a:t>15</a:t>
            </a:r>
            <a:r>
              <a:rPr kumimoji="1" lang="zh-CN" altLang="en-US" dirty="0"/>
              <a:t>间浮动。</a:t>
            </a:r>
            <a:endParaRPr kumimoji="1" lang="en-US" altLang="zh-CN" dirty="0"/>
          </a:p>
          <a:p>
            <a:r>
              <a:rPr kumimoji="1" lang="zh-CN" altLang="en-US" dirty="0"/>
              <a:t>然而，农户卖出的价格则仅为</a:t>
            </a:r>
            <a:r>
              <a:rPr kumimoji="1" lang="en-US" altLang="zh-CN" dirty="0"/>
              <a:t>2</a:t>
            </a:r>
            <a:r>
              <a:rPr kumimoji="1" lang="zh-CN" altLang="en-US" dirty="0"/>
              <a:t>～</a:t>
            </a:r>
            <a:r>
              <a:rPr kumimoji="1" lang="en-US" altLang="zh-CN" dirty="0"/>
              <a:t>6</a:t>
            </a:r>
            <a:r>
              <a:rPr kumimoji="1" lang="zh-CN" altLang="en-US" dirty="0"/>
              <a:t>元左右。即使是</a:t>
            </a:r>
            <a:r>
              <a:rPr lang="zh-CN" altLang="en-US" sz="1200" b="1" dirty="0"/>
              <a:t>同一农季内，农户收到的</a:t>
            </a:r>
            <a:r>
              <a:rPr kumimoji="1" lang="zh-CN" altLang="en-US" sz="1200" b="1" dirty="0"/>
              <a:t>报价的</a:t>
            </a:r>
            <a:r>
              <a:rPr kumimoji="1" lang="zh-CN" altLang="en-US" dirty="0"/>
              <a:t>波动幅度远大于零售端波幅。</a:t>
            </a:r>
            <a:endParaRPr kumimoji="1" lang="en-US" altLang="zh-CN" dirty="0"/>
          </a:p>
          <a:p>
            <a:r>
              <a:rPr kumimoji="1" lang="zh-CN" altLang="en-US" dirty="0"/>
              <a:t>在其他交易成本（如运输、冷藏）变化不大的前提下，这样的纵向价格传导的不平衡大概率是源自于市场结构端的寡头</a:t>
            </a:r>
            <a:r>
              <a:rPr kumimoji="1" lang="en-US" altLang="zh-CN" dirty="0"/>
              <a:t>/</a:t>
            </a:r>
            <a:r>
              <a:rPr kumimoji="1" lang="zh-CN" altLang="en-US" dirty="0"/>
              <a:t>垄断。</a:t>
            </a:r>
            <a:endParaRPr kumimoji="1" lang="en-US" altLang="zh-CN" dirty="0"/>
          </a:p>
          <a:p>
            <a:r>
              <a:rPr kumimoji="1" lang="zh-CN" altLang="en-US" dirty="0"/>
              <a:t>比较容易理解的是买方势力在空间层面上的异质性。比如去</a:t>
            </a:r>
            <a:r>
              <a:rPr kumimoji="1" lang="en-US" altLang="zh-CN" dirty="0"/>
              <a:t>A</a:t>
            </a:r>
            <a:r>
              <a:rPr kumimoji="1" lang="zh-CN" altLang="en-US" dirty="0"/>
              <a:t>村收购苹果的客商只有</a:t>
            </a:r>
            <a:r>
              <a:rPr kumimoji="1" lang="en-US" altLang="zh-CN" dirty="0"/>
              <a:t>1</a:t>
            </a:r>
            <a:r>
              <a:rPr kumimoji="1" lang="zh-CN" altLang="en-US" dirty="0"/>
              <a:t>位，而去</a:t>
            </a:r>
            <a:r>
              <a:rPr kumimoji="1" lang="en-US" altLang="zh-CN" dirty="0"/>
              <a:t>B</a:t>
            </a:r>
            <a:r>
              <a:rPr kumimoji="1" lang="zh-CN" altLang="en-US" dirty="0"/>
              <a:t>村收购的有</a:t>
            </a:r>
            <a:r>
              <a:rPr kumimoji="1" lang="en-US" altLang="zh-CN" dirty="0"/>
              <a:t>5</a:t>
            </a:r>
            <a:r>
              <a:rPr kumimoji="1" lang="zh-CN" altLang="en-US" dirty="0"/>
              <a:t>位客商，那么</a:t>
            </a:r>
            <a:r>
              <a:rPr kumimoji="1" lang="en-US" altLang="zh-CN" dirty="0"/>
              <a:t>A</a:t>
            </a:r>
            <a:r>
              <a:rPr kumimoji="1" lang="zh-CN" altLang="en-US" dirty="0"/>
              <a:t>村的农户势必就处在一个更弱势的议价位置，容易被压价</a:t>
            </a:r>
            <a:endParaRPr kumimoji="1" lang="en-US" altLang="zh-CN" dirty="0"/>
          </a:p>
          <a:p>
            <a:r>
              <a:rPr kumimoji="1" lang="zh-CN" altLang="en-US" dirty="0"/>
              <a:t>然而，延安两个县的苹果果农都跟我说，</a:t>
            </a:r>
            <a:r>
              <a:rPr kumimoji="1" lang="en-US" altLang="zh-CN" dirty="0"/>
              <a:t>10</a:t>
            </a:r>
            <a:r>
              <a:rPr kumimoji="1" lang="zh-CN" altLang="en-US" dirty="0"/>
              <a:t>月份、</a:t>
            </a:r>
            <a:r>
              <a:rPr kumimoji="1" lang="en-US" altLang="zh-CN" dirty="0"/>
              <a:t>11</a:t>
            </a:r>
            <a:r>
              <a:rPr kumimoji="1" lang="zh-CN" altLang="en-US" dirty="0"/>
              <a:t>月份、来年</a:t>
            </a:r>
            <a:r>
              <a:rPr kumimoji="1" lang="en-US" altLang="zh-CN" dirty="0"/>
              <a:t>3</a:t>
            </a:r>
            <a:r>
              <a:rPr kumimoji="1" lang="zh-CN" altLang="en-US" dirty="0"/>
              <a:t>月份他们面临客商情况大大不同，有时来的客商之间很熟悉，有时则会互相竞争。他们需要预测、判断未来的买方间竞争的情况</a:t>
            </a:r>
            <a:endParaRPr kumimoji="1" lang="en-US" altLang="zh-CN" dirty="0"/>
          </a:p>
        </p:txBody>
      </p:sp>
      <p:sp>
        <p:nvSpPr>
          <p:cNvPr id="4" name="灯片编号占位符 3"/>
          <p:cNvSpPr>
            <a:spLocks noGrp="1"/>
          </p:cNvSpPr>
          <p:nvPr>
            <p:ph type="sldNum" sz="quarter" idx="5"/>
          </p:nvPr>
        </p:nvSpPr>
        <p:spPr/>
        <p:txBody>
          <a:bodyPr/>
          <a:lstStyle/>
          <a:p>
            <a:fld id="{4C0101B8-41C5-7E41-8851-C2ABD96D3A82}" type="slidenum">
              <a:rPr lang="en-CN" smtClean="0"/>
              <a:t>6</a:t>
            </a:fld>
            <a:endParaRPr lang="en-CN"/>
          </a:p>
        </p:txBody>
      </p:sp>
    </p:spTree>
    <p:extLst>
      <p:ext uri="{BB962C8B-B14F-4D97-AF65-F5344CB8AC3E}">
        <p14:creationId xmlns:p14="http://schemas.microsoft.com/office/powerpoint/2010/main" val="380390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就如这张图所示，在同一个镇内，可能会有多个小型收购联盟。</a:t>
            </a:r>
            <a:endParaRPr kumimoji="1" lang="en-US" altLang="zh-CN" dirty="0"/>
          </a:p>
          <a:p>
            <a:r>
              <a:rPr kumimoji="1" lang="zh-CN" altLang="en-US" dirty="0"/>
              <a:t>每一个小型联盟会在苹果收获季前在县城的宾馆里抽烟喝酒、开会，定下来谁能去哪个村收购。</a:t>
            </a:r>
            <a:endParaRPr kumimoji="1" lang="en-US" altLang="zh-CN" dirty="0"/>
          </a:p>
          <a:p>
            <a:endParaRPr kumimoji="1" lang="en-US" altLang="zh-CN" dirty="0"/>
          </a:p>
          <a:p>
            <a:r>
              <a:rPr kumimoji="1" lang="zh-CN" altLang="en-US" dirty="0"/>
              <a:t>但是不同</a:t>
            </a:r>
            <a:r>
              <a:rPr kumimoji="1" lang="en-US" altLang="zh-CN" dirty="0"/>
              <a:t>Cartel</a:t>
            </a:r>
            <a:r>
              <a:rPr kumimoji="1" lang="zh-CN" altLang="en-US" dirty="0"/>
              <a:t>之间是很难保持长期共谋关系的！因此，去往各村的买家数量和相互之间的合作程度是会随着时间而变化的。</a:t>
            </a:r>
            <a:endParaRPr kumimoji="1" lang="en-US" altLang="zh-CN" dirty="0"/>
          </a:p>
          <a:p>
            <a:r>
              <a:rPr kumimoji="1" lang="zh-CN" altLang="en-US" dirty="0"/>
              <a:t>买方势力的时间层面的异质性很可能就是这样产生的。</a:t>
            </a:r>
            <a:endParaRPr kumimoji="1" lang="en-US" altLang="zh-CN" dirty="0"/>
          </a:p>
        </p:txBody>
      </p:sp>
      <p:sp>
        <p:nvSpPr>
          <p:cNvPr id="4" name="灯片编号占位符 3"/>
          <p:cNvSpPr>
            <a:spLocks noGrp="1"/>
          </p:cNvSpPr>
          <p:nvPr>
            <p:ph type="sldNum" sz="quarter" idx="5"/>
          </p:nvPr>
        </p:nvSpPr>
        <p:spPr/>
        <p:txBody>
          <a:bodyPr/>
          <a:lstStyle/>
          <a:p>
            <a:fld id="{4C0101B8-41C5-7E41-8851-C2ABD96D3A82}" type="slidenum">
              <a:rPr lang="en-CN" smtClean="0"/>
              <a:t>7</a:t>
            </a:fld>
            <a:endParaRPr lang="en-CN"/>
          </a:p>
        </p:txBody>
      </p:sp>
    </p:spTree>
    <p:extLst>
      <p:ext uri="{BB962C8B-B14F-4D97-AF65-F5344CB8AC3E}">
        <p14:creationId xmlns:p14="http://schemas.microsoft.com/office/powerpoint/2010/main" val="2722065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kumimoji="1" lang="zh-CN" altLang="en-US" dirty="0"/>
              <a:t>另一方面，如果我们从</a:t>
            </a:r>
            <a:r>
              <a:rPr lang="zh-CN" altLang="en-US" sz="1200" dirty="0"/>
              <a:t>种植易腐农产品（大多数经济作物）的</a:t>
            </a:r>
            <a:r>
              <a:rPr kumimoji="1" lang="zh-CN" altLang="en-US" dirty="0"/>
              <a:t>农户的视角看：当他们缺乏合适的</a:t>
            </a:r>
            <a:r>
              <a:rPr kumimoji="1" lang="en-US" altLang="zh-CN" dirty="0"/>
              <a:t>/</a:t>
            </a:r>
            <a:r>
              <a:rPr kumimoji="1" lang="zh-CN" altLang="en-US" dirty="0"/>
              <a:t>价格合理的仓储时，他们会被迫仓促决策，快速地被动销售，接受被压低的价格。</a:t>
            </a:r>
            <a:endParaRPr kumimoji="1" lang="en-US" altLang="zh-CN" dirty="0"/>
          </a:p>
          <a:p>
            <a:endParaRPr kumimoji="1" lang="en-US" altLang="zh-CN" dirty="0"/>
          </a:p>
          <a:p>
            <a:r>
              <a:rPr kumimoji="1" lang="zh-CN" altLang="en-US" dirty="0"/>
              <a:t>这就导致到了供应链经典的双重边际化问题。因为中间商的寡头买方势力，农户挣不到钱的同时，消费者也在面临着高昂的食品价格。</a:t>
            </a:r>
            <a:endParaRPr kumimoji="1" lang="en-US" altLang="zh-CN" dirty="0"/>
          </a:p>
          <a:p>
            <a:r>
              <a:rPr kumimoji="1" lang="zh-CN" altLang="en-US" sz="1200" dirty="0"/>
              <a:t>换句话说，</a:t>
            </a:r>
            <a:r>
              <a:rPr lang="zh-CN" altLang="en-US" sz="1200" dirty="0"/>
              <a:t>在任一单一时间点，买方之间的竞争是可被操控的，导致农产品地头价格偏低。</a:t>
            </a:r>
            <a:endParaRPr lang="en-US" altLang="zh-CN" sz="1200" dirty="0"/>
          </a:p>
          <a:p>
            <a:endParaRPr lang="en-US" altLang="zh-CN" sz="1200" dirty="0"/>
          </a:p>
          <a:p>
            <a:r>
              <a:rPr kumimoji="1" lang="zh-CN" altLang="en-US" sz="1200" dirty="0"/>
              <a:t>然而，</a:t>
            </a:r>
            <a:r>
              <a:rPr lang="zh-CN" altLang="en-US" sz="1200" dirty="0"/>
              <a:t>这种竞争程度在更长的时间线上势必存在变化。因此，一个可负担的仓储设施（比如大规模商业冷库）理论上是完全可以帮助农户能够等待市场上买方竞争更充分的时机出售，从而让他们获得更高的销售价格并改善其福利。</a:t>
            </a:r>
            <a:endParaRPr kumimoji="1" lang="en-US" altLang="zh-CN" dirty="0"/>
          </a:p>
        </p:txBody>
      </p:sp>
      <p:sp>
        <p:nvSpPr>
          <p:cNvPr id="4" name="灯片编号占位符 3"/>
          <p:cNvSpPr>
            <a:spLocks noGrp="1"/>
          </p:cNvSpPr>
          <p:nvPr>
            <p:ph type="sldNum" sz="quarter" idx="5"/>
          </p:nvPr>
        </p:nvSpPr>
        <p:spPr/>
        <p:txBody>
          <a:bodyPr/>
          <a:lstStyle/>
          <a:p>
            <a:fld id="{4C0101B8-41C5-7E41-8851-C2ABD96D3A82}" type="slidenum">
              <a:rPr lang="en-CN" smtClean="0"/>
              <a:t>8</a:t>
            </a:fld>
            <a:endParaRPr lang="en-CN"/>
          </a:p>
        </p:txBody>
      </p:sp>
    </p:spTree>
    <p:extLst>
      <p:ext uri="{BB962C8B-B14F-4D97-AF65-F5344CB8AC3E}">
        <p14:creationId xmlns:p14="http://schemas.microsoft.com/office/powerpoint/2010/main" val="216803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冷库还会从多个方面改变农户面临的买家之间的市场竞争格局。</a:t>
            </a:r>
          </a:p>
        </p:txBody>
      </p:sp>
      <p:sp>
        <p:nvSpPr>
          <p:cNvPr id="4" name="灯片编号占位符 3"/>
          <p:cNvSpPr>
            <a:spLocks noGrp="1"/>
          </p:cNvSpPr>
          <p:nvPr>
            <p:ph type="sldNum" sz="quarter" idx="5"/>
          </p:nvPr>
        </p:nvSpPr>
        <p:spPr/>
        <p:txBody>
          <a:bodyPr/>
          <a:lstStyle/>
          <a:p>
            <a:fld id="{4C0101B8-41C5-7E41-8851-C2ABD96D3A82}" type="slidenum">
              <a:rPr lang="en-CN" smtClean="0"/>
              <a:t>9</a:t>
            </a:fld>
            <a:endParaRPr lang="en-CN"/>
          </a:p>
        </p:txBody>
      </p:sp>
    </p:spTree>
    <p:extLst>
      <p:ext uri="{BB962C8B-B14F-4D97-AF65-F5344CB8AC3E}">
        <p14:creationId xmlns:p14="http://schemas.microsoft.com/office/powerpoint/2010/main" val="335650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r>
              <a:rPr lang="zh-CN" altLang="en-US" dirty="0"/>
              <a:t>如这张图所示，收获期的农户议价力低，或者说买方的寡头垄断水平高。然后一个月、二个月后，一切都是</a:t>
            </a:r>
            <a:r>
              <a:rPr lang="zh-CN" altLang="en-US"/>
              <a:t>未知数。</a:t>
            </a:r>
            <a:endParaRPr lang="en-US" altLang="zh-CN"/>
          </a:p>
          <a:p>
            <a:endParaRPr lang="en-US" altLang="zh-CN"/>
          </a:p>
          <a:p>
            <a:r>
              <a:rPr lang="zh-CN" altLang="en-US"/>
              <a:t>当</a:t>
            </a:r>
            <a:r>
              <a:rPr lang="zh-CN" altLang="en-US" dirty="0"/>
              <a:t>农户配备了可以负担的仓储设施</a:t>
            </a:r>
            <a:r>
              <a:rPr lang="en-US" altLang="zh-CN" dirty="0"/>
              <a:t>/</a:t>
            </a:r>
            <a:r>
              <a:rPr lang="zh-CN" altLang="en-US" dirty="0"/>
              <a:t>选择后，他们就可以利用买方势力的时变性和波动性，获得更好的报价。</a:t>
            </a:r>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10</a:t>
            </a:fld>
            <a:endParaRPr lang="en-CN"/>
          </a:p>
        </p:txBody>
      </p:sp>
    </p:spTree>
    <p:extLst>
      <p:ext uri="{BB962C8B-B14F-4D97-AF65-F5344CB8AC3E}">
        <p14:creationId xmlns:p14="http://schemas.microsoft.com/office/powerpoint/2010/main" val="4014528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11</a:t>
            </a:fld>
            <a:endParaRPr lang="en-CN"/>
          </a:p>
        </p:txBody>
      </p:sp>
    </p:spTree>
    <p:extLst>
      <p:ext uri="{BB962C8B-B14F-4D97-AF65-F5344CB8AC3E}">
        <p14:creationId xmlns:p14="http://schemas.microsoft.com/office/powerpoint/2010/main" val="4095935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全文标题页">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DFC624-1239-2540-AA90-E36DF8A944D6}" type="datetime1">
              <a:rPr lang="zh-CN" altLang="en-US" smtClean="0"/>
              <a:t>2025/10/29</a:t>
            </a:fld>
            <a:endParaRPr lang="en-CN"/>
          </a:p>
        </p:txBody>
      </p:sp>
      <p:sp>
        <p:nvSpPr>
          <p:cNvPr id="5" name="Footer Placeholder 4"/>
          <p:cNvSpPr>
            <a:spLocks noGrp="1"/>
          </p:cNvSpPr>
          <p:nvPr>
            <p:ph type="ftr" sz="quarter" idx="11"/>
          </p:nvPr>
        </p:nvSpPr>
        <p:spPr/>
        <p:txBody>
          <a:bodyPr/>
          <a:lstStyle/>
          <a:p>
            <a:endParaRPr lang="en-CN"/>
          </a:p>
        </p:txBody>
      </p:sp>
      <p:sp useBgFill="1">
        <p:nvSpPr>
          <p:cNvPr id="7" name="Rectangle 16">
            <a:extLst>
              <a:ext uri="{FF2B5EF4-FFF2-40B4-BE49-F238E27FC236}">
                <a16:creationId xmlns:a16="http://schemas.microsoft.com/office/drawing/2014/main" id="{CE948910-FB1A-C72B-02FA-8999A27DC0C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18">
            <a:extLst>
              <a:ext uri="{FF2B5EF4-FFF2-40B4-BE49-F238E27FC236}">
                <a16:creationId xmlns:a16="http://schemas.microsoft.com/office/drawing/2014/main" id="{7161C1A8-0BE0-4C71-D18F-14CEEA9FBB6E}"/>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Freeform: Shape 20">
            <a:extLst>
              <a:ext uri="{FF2B5EF4-FFF2-40B4-BE49-F238E27FC236}">
                <a16:creationId xmlns:a16="http://schemas.microsoft.com/office/drawing/2014/main" id="{BAD9F291-ABB5-64A9-CC52-D4A732ACF0FA}"/>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311FC17B-C05E-19CC-F3B7-F0242F6156AA}"/>
              </a:ext>
            </a:extLst>
          </p:cNvPr>
          <p:cNvSpPr>
            <a:spLocks noGrp="1"/>
          </p:cNvSpPr>
          <p:nvPr>
            <p:ph type="ctrTitle"/>
          </p:nvPr>
        </p:nvSpPr>
        <p:spPr>
          <a:xfrm>
            <a:off x="1524003" y="1999615"/>
            <a:ext cx="9144000" cy="2764028"/>
          </a:xfrm>
        </p:spPr>
        <p:txBody>
          <a:bodyPr vert="horz" lIns="91440" tIns="45720" rIns="91440" bIns="45720" rtlCol="0" anchor="ctr">
            <a:normAutofit/>
          </a:bodyPr>
          <a:lstStyle>
            <a:lvl1pPr algn="ctr">
              <a:defRPr/>
            </a:lvl1pPr>
          </a:lstStyle>
          <a:p>
            <a:endParaRPr lang="en-US" sz="34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71232FA4-E8CC-CB8C-DFCA-A66777131DF9}"/>
              </a:ext>
            </a:extLst>
          </p:cNvPr>
          <p:cNvSpPr>
            <a:spLocks noGrp="1"/>
          </p:cNvSpPr>
          <p:nvPr>
            <p:ph type="subTitle" idx="1"/>
          </p:nvPr>
        </p:nvSpPr>
        <p:spPr>
          <a:xfrm>
            <a:off x="1966912" y="5645150"/>
            <a:ext cx="8258176" cy="631825"/>
          </a:xfrm>
        </p:spPr>
        <p:txBody>
          <a:bodyPr vert="horz" lIns="91440" tIns="45720" rIns="91440" bIns="45720" rtlCol="0" anchor="ctr">
            <a:noAutofit/>
          </a:bodyPr>
          <a:lstStyle>
            <a:lvl1pPr algn="ctr">
              <a:buNone/>
              <a:defRPr/>
            </a:lvl1pPr>
          </a:lstStyle>
          <a:p>
            <a:pPr indent="-2286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12" name="Rectangle 22">
            <a:extLst>
              <a:ext uri="{FF2B5EF4-FFF2-40B4-BE49-F238E27FC236}">
                <a16:creationId xmlns:a16="http://schemas.microsoft.com/office/drawing/2014/main" id="{9EEBACA1-E727-04DA-7580-D155BF1B968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灯片编号占位符 4">
            <a:extLst>
              <a:ext uri="{FF2B5EF4-FFF2-40B4-BE49-F238E27FC236}">
                <a16:creationId xmlns:a16="http://schemas.microsoft.com/office/drawing/2014/main" id="{30D334CE-70D4-AD86-1319-2F78A794C7C3}"/>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a:t>
            </a:fld>
            <a:r>
              <a:rPr lang="en-US" altLang="zh-CN"/>
              <a:t>/56</a:t>
            </a:r>
            <a:endParaRPr lang="zh-CN" altLang="en-US" dirty="0"/>
          </a:p>
        </p:txBody>
      </p:sp>
    </p:spTree>
    <p:extLst>
      <p:ext uri="{BB962C8B-B14F-4D97-AF65-F5344CB8AC3E}">
        <p14:creationId xmlns:p14="http://schemas.microsoft.com/office/powerpoint/2010/main" val="689690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00B6A0-0708-404C-BE54-808682FA71D3}" type="datetime1">
              <a:rPr lang="zh-CN" altLang="en-US" smtClean="0"/>
              <a:t>2025/10/29</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4115658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A9322E-7A78-3F4E-88CE-96585900322B}" type="datetime1">
              <a:rPr lang="zh-CN" altLang="en-US" smtClean="0"/>
              <a:t>2025/10/29</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802359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F289B-4756-424A-8F4A-6F7FC86401F7}" type="datetime1">
              <a:rPr lang="zh-CN" altLang="en-US" smtClean="0"/>
              <a:t>2025/10/29</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938462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04C1DF-2FC6-B644-BC12-697ABA7685CA}" type="datetime1">
              <a:rPr lang="zh-CN" altLang="en-US" smtClean="0"/>
              <a:t>2025/10/29</a:t>
            </a:fld>
            <a:endParaRPr lang="en-C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1934326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12B5F-FC45-FF4D-8BA0-F26B204B4C43}" type="datetime1">
              <a:rPr lang="zh-CN" altLang="en-US" smtClean="0"/>
              <a:t>2025/10/29</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3865583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2B819-FAF7-6D49-9D0E-5352B55E4995}" type="datetime1">
              <a:rPr lang="zh-CN" altLang="en-US" smtClean="0"/>
              <a:t>2025/10/29</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383105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1679777-FC4C-5156-7C58-C27C8BBEB6C5}"/>
              </a:ext>
            </a:extLst>
          </p:cNvPr>
          <p:cNvSpPr>
            <a:spLocks noGrp="1"/>
          </p:cNvSpPr>
          <p:nvPr>
            <p:ph type="dt" sz="half" idx="10"/>
          </p:nvPr>
        </p:nvSpPr>
        <p:spPr/>
        <p:txBody>
          <a:bodyPr/>
          <a:lstStyle/>
          <a:p>
            <a:fld id="{3C828C50-3A8C-F248-AB98-8113C5B5E601}" type="datetime1">
              <a:rPr lang="zh-CN" altLang="en-US" smtClean="0"/>
              <a:t>2025/10/29</a:t>
            </a:fld>
            <a:endParaRPr lang="en-CN"/>
          </a:p>
        </p:txBody>
      </p:sp>
      <p:sp>
        <p:nvSpPr>
          <p:cNvPr id="4" name="页脚占位符 3">
            <a:extLst>
              <a:ext uri="{FF2B5EF4-FFF2-40B4-BE49-F238E27FC236}">
                <a16:creationId xmlns:a16="http://schemas.microsoft.com/office/drawing/2014/main" id="{B6597F9F-7CF1-11EE-F1FB-354EAD6DA49A}"/>
              </a:ext>
            </a:extLst>
          </p:cNvPr>
          <p:cNvSpPr>
            <a:spLocks noGrp="1"/>
          </p:cNvSpPr>
          <p:nvPr>
            <p:ph type="ftr" sz="quarter" idx="11"/>
          </p:nvPr>
        </p:nvSpPr>
        <p:spPr/>
        <p:txBody>
          <a:bodyPr/>
          <a:lstStyle/>
          <a:p>
            <a:endParaRPr lang="en-CN"/>
          </a:p>
        </p:txBody>
      </p:sp>
      <p:sp useBgFill="1">
        <p:nvSpPr>
          <p:cNvPr id="6" name="Rectangle 11">
            <a:extLst>
              <a:ext uri="{FF2B5EF4-FFF2-40B4-BE49-F238E27FC236}">
                <a16:creationId xmlns:a16="http://schemas.microsoft.com/office/drawing/2014/main" id="{0A5E8023-EA51-17BF-628F-9CB5416B03B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789840A-A711-4C9E-B292-3AF7704E266C}"/>
              </a:ext>
            </a:extLst>
          </p:cNvPr>
          <p:cNvSpPr>
            <a:spLocks noGrp="1"/>
          </p:cNvSpPr>
          <p:nvPr>
            <p:ph type="title"/>
          </p:nvPr>
        </p:nvSpPr>
        <p:spPr>
          <a:xfrm>
            <a:off x="841248" y="548640"/>
            <a:ext cx="3600860" cy="5431536"/>
          </a:xfrm>
        </p:spPr>
        <p:txBody>
          <a:bodyPr>
            <a:normAutofit/>
          </a:bodyPr>
          <a:lstStyle/>
          <a:p>
            <a:endParaRPr lang="en-CN" sz="5400"/>
          </a:p>
        </p:txBody>
      </p:sp>
      <p:sp>
        <p:nvSpPr>
          <p:cNvPr id="8" name="Content Placeholder 2">
            <a:extLst>
              <a:ext uri="{FF2B5EF4-FFF2-40B4-BE49-F238E27FC236}">
                <a16:creationId xmlns:a16="http://schemas.microsoft.com/office/drawing/2014/main" id="{1EDBB009-5C98-97A5-0DE4-28204C541370}"/>
              </a:ext>
            </a:extLst>
          </p:cNvPr>
          <p:cNvSpPr>
            <a:spLocks noGrp="1"/>
          </p:cNvSpPr>
          <p:nvPr>
            <p:ph idx="4294967295"/>
          </p:nvPr>
        </p:nvSpPr>
        <p:spPr>
          <a:xfrm>
            <a:off x="5126418" y="552091"/>
            <a:ext cx="6224335" cy="5431536"/>
          </a:xfrm>
        </p:spPr>
        <p:txBody>
          <a:bodyPr anchor="ctr">
            <a:normAutofit/>
          </a:bodyPr>
          <a:lstStyle/>
          <a:p>
            <a:pPr marL="514350" indent="-514350">
              <a:buFont typeface="+mj-lt"/>
              <a:buAutoNum type="arabicPeriod"/>
            </a:pPr>
            <a:endParaRPr lang="en-US" altLang="zh-CN" sz="2400" dirty="0"/>
          </a:p>
        </p:txBody>
      </p:sp>
      <p:sp>
        <p:nvSpPr>
          <p:cNvPr id="9" name="灯片编号占位符 4">
            <a:extLst>
              <a:ext uri="{FF2B5EF4-FFF2-40B4-BE49-F238E27FC236}">
                <a16:creationId xmlns:a16="http://schemas.microsoft.com/office/drawing/2014/main" id="{CFC49125-C2BB-9069-9198-CE6DE5F6D105}"/>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a:t>
            </a:fld>
            <a:r>
              <a:rPr lang="en-US" altLang="zh-CN"/>
              <a:t>/56</a:t>
            </a:r>
            <a:endParaRPr lang="zh-CN" altLang="en-US" dirty="0"/>
          </a:p>
        </p:txBody>
      </p:sp>
      <p:sp>
        <p:nvSpPr>
          <p:cNvPr id="10" name="矩形 9">
            <a:extLst>
              <a:ext uri="{FF2B5EF4-FFF2-40B4-BE49-F238E27FC236}">
                <a16:creationId xmlns:a16="http://schemas.microsoft.com/office/drawing/2014/main" id="{40DE8171-2035-BEC2-BCB8-5B76D0DA1387}"/>
              </a:ext>
            </a:extLst>
          </p:cNvPr>
          <p:cNvSpPr/>
          <p:nvPr userDrawn="1"/>
        </p:nvSpPr>
        <p:spPr>
          <a:xfrm>
            <a:off x="4652682" y="806823"/>
            <a:ext cx="49947" cy="491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1824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级标题单页">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AF09D7-8679-9449-B92B-B8E0F6EC728D}" type="datetime1">
              <a:rPr lang="zh-CN" altLang="en-US" smtClean="0"/>
              <a:t>2025/10/29</a:t>
            </a:fld>
            <a:endParaRPr lang="en-CN"/>
          </a:p>
        </p:txBody>
      </p:sp>
      <p:sp>
        <p:nvSpPr>
          <p:cNvPr id="5" name="Footer Placeholder 4"/>
          <p:cNvSpPr>
            <a:spLocks noGrp="1"/>
          </p:cNvSpPr>
          <p:nvPr>
            <p:ph type="ftr" sz="quarter" idx="11"/>
          </p:nvPr>
        </p:nvSpPr>
        <p:spPr/>
        <p:txBody>
          <a:bodyPr/>
          <a:lstStyle/>
          <a:p>
            <a:endParaRPr lang="en-CN"/>
          </a:p>
        </p:txBody>
      </p:sp>
      <p:sp useBgFill="1">
        <p:nvSpPr>
          <p:cNvPr id="15" name="Rectangle 10">
            <a:extLst>
              <a:ext uri="{FF2B5EF4-FFF2-40B4-BE49-F238E27FC236}">
                <a16:creationId xmlns:a16="http://schemas.microsoft.com/office/drawing/2014/main" id="{308B2B55-EABD-B329-3862-5603A0D24C5B}"/>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E1D976CC-8E2C-7814-E5BF-91E67581A7F3}"/>
              </a:ext>
            </a:extLst>
          </p:cNvPr>
          <p:cNvSpPr>
            <a:spLocks noGrp="1"/>
          </p:cNvSpPr>
          <p:nvPr>
            <p:ph type="title"/>
          </p:nvPr>
        </p:nvSpPr>
        <p:spPr>
          <a:xfrm>
            <a:off x="838200" y="451381"/>
            <a:ext cx="10512552" cy="4066540"/>
          </a:xfrm>
        </p:spPr>
        <p:txBody>
          <a:bodyPr vert="horz" lIns="91440" tIns="45720" rIns="91440" bIns="45720" rtlCol="0" anchor="b">
            <a:normAutofit/>
          </a:bodyPr>
          <a:lstStyle/>
          <a:p>
            <a:endParaRPr lang="en-US" sz="6600" kern="1200" dirty="0">
              <a:solidFill>
                <a:schemeClr val="tx1"/>
              </a:solidFill>
            </a:endParaRPr>
          </a:p>
        </p:txBody>
      </p:sp>
      <p:sp>
        <p:nvSpPr>
          <p:cNvPr id="18" name="灯片编号占位符 3">
            <a:extLst>
              <a:ext uri="{FF2B5EF4-FFF2-40B4-BE49-F238E27FC236}">
                <a16:creationId xmlns:a16="http://schemas.microsoft.com/office/drawing/2014/main" id="{D212717E-E575-F75F-608A-9CAC36D40E52}"/>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a:t>
            </a:fld>
            <a:r>
              <a:rPr lang="en-US" altLang="zh-CN"/>
              <a:t>/56</a:t>
            </a:r>
            <a:endParaRPr lang="zh-CN" altLang="en-US" dirty="0"/>
          </a:p>
        </p:txBody>
      </p:sp>
      <p:sp>
        <p:nvSpPr>
          <p:cNvPr id="19" name="矩形 18">
            <a:extLst>
              <a:ext uri="{FF2B5EF4-FFF2-40B4-BE49-F238E27FC236}">
                <a16:creationId xmlns:a16="http://schemas.microsoft.com/office/drawing/2014/main" id="{65C9EFD7-88A7-A185-15EE-7CC5D73353F0}"/>
              </a:ext>
            </a:extLst>
          </p:cNvPr>
          <p:cNvSpPr/>
          <p:nvPr userDrawn="1"/>
        </p:nvSpPr>
        <p:spPr>
          <a:xfrm>
            <a:off x="997527" y="4667004"/>
            <a:ext cx="5098473" cy="5937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3090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上标题 下内容（无图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2B4A23-C49D-7045-B6D3-1454E1B0C04E}" type="datetime1">
              <a:rPr lang="zh-CN" altLang="en-US" smtClean="0"/>
              <a:t>2025/10/29</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7EFCEC7-9889-994E-A950-47BD7D58E7BD}" type="slidenum">
              <a:rPr lang="en-CN" smtClean="0"/>
              <a:pPr/>
              <a:t>‹#›</a:t>
            </a:fld>
            <a:r>
              <a:rPr lang="en-US" altLang="zh-CN" dirty="0"/>
              <a:t>/60</a:t>
            </a:r>
            <a:endParaRPr lang="zh-CN" altLang="en-US" dirty="0"/>
          </a:p>
        </p:txBody>
      </p:sp>
      <p:sp useBgFill="1">
        <p:nvSpPr>
          <p:cNvPr id="32" name="Rectangle 7">
            <a:extLst>
              <a:ext uri="{FF2B5EF4-FFF2-40B4-BE49-F238E27FC236}">
                <a16:creationId xmlns:a16="http://schemas.microsoft.com/office/drawing/2014/main" id="{A76C713A-E5E3-BE7B-82F8-C5FB285D8FC1}"/>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BE9BF467-CA3C-29B1-AE7D-990AA4D9BFFE}"/>
              </a:ext>
            </a:extLst>
          </p:cNvPr>
          <p:cNvSpPr>
            <a:spLocks noGrp="1"/>
          </p:cNvSpPr>
          <p:nvPr>
            <p:ph type="title"/>
          </p:nvPr>
        </p:nvSpPr>
        <p:spPr>
          <a:xfrm>
            <a:off x="841248" y="-139725"/>
            <a:ext cx="10515600" cy="1325563"/>
          </a:xfrm>
        </p:spPr>
        <p:txBody>
          <a:bodyPr>
            <a:normAutofit/>
          </a:bodyPr>
          <a:lstStyle>
            <a:lvl1pPr>
              <a:defRPr sz="4000"/>
            </a:lvl1pPr>
          </a:lstStyle>
          <a:p>
            <a:endParaRPr lang="en-CN" sz="3600" dirty="0"/>
          </a:p>
        </p:txBody>
      </p:sp>
      <p:sp>
        <p:nvSpPr>
          <p:cNvPr id="35" name="Content Placeholder 2">
            <a:extLst>
              <a:ext uri="{FF2B5EF4-FFF2-40B4-BE49-F238E27FC236}">
                <a16:creationId xmlns:a16="http://schemas.microsoft.com/office/drawing/2014/main" id="{CCC54EA2-F0E7-5215-3DF8-A21BE1A150F1}"/>
              </a:ext>
            </a:extLst>
          </p:cNvPr>
          <p:cNvSpPr>
            <a:spLocks noGrp="1"/>
          </p:cNvSpPr>
          <p:nvPr>
            <p:ph idx="1"/>
          </p:nvPr>
        </p:nvSpPr>
        <p:spPr>
          <a:xfrm>
            <a:off x="841248" y="1325563"/>
            <a:ext cx="10515600" cy="5167312"/>
          </a:xfrm>
        </p:spPr>
        <p:txBody>
          <a:bodyPr>
            <a:normAutofit lnSpcReduction="10000"/>
          </a:bodyPr>
          <a:lstStyle>
            <a:lvl1pPr>
              <a:defRPr sz="2200"/>
            </a:lvl1pPr>
          </a:lstStyle>
          <a:p>
            <a:endParaRPr lang="en-US" altLang="zh-CN" sz="2400" dirty="0">
              <a:latin typeface="Times New Roman" panose="02020603050405020304" pitchFamily="18" charset="0"/>
              <a:cs typeface="Times New Roman" panose="02020603050405020304" pitchFamily="18" charset="0"/>
            </a:endParaRPr>
          </a:p>
        </p:txBody>
      </p:sp>
      <p:sp>
        <p:nvSpPr>
          <p:cNvPr id="36" name="Slide Number Placeholder 6">
            <a:extLst>
              <a:ext uri="{FF2B5EF4-FFF2-40B4-BE49-F238E27FC236}">
                <a16:creationId xmlns:a16="http://schemas.microsoft.com/office/drawing/2014/main" id="{5367AEE7-36B0-5E46-CCD5-7A0A837DE571}"/>
              </a:ext>
            </a:extLst>
          </p:cNvPr>
          <p:cNvSpPr txBox="1">
            <a:spLocks/>
          </p:cNvSpPr>
          <p:nvPr userDrawn="1"/>
        </p:nvSpPr>
        <p:spPr>
          <a:xfrm>
            <a:off x="9451848" y="64928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EFCEC7-9889-994E-A950-47BD7D58E7BD}" type="slidenum">
              <a:rPr lang="en-CN" smtClean="0"/>
              <a:pPr/>
              <a:t>‹#›</a:t>
            </a:fld>
            <a:r>
              <a:rPr lang="en-US" altLang="zh-CN" dirty="0"/>
              <a:t>/56</a:t>
            </a:r>
            <a:endParaRPr lang="zh-CN" altLang="en-US" dirty="0"/>
          </a:p>
        </p:txBody>
      </p:sp>
      <p:sp>
        <p:nvSpPr>
          <p:cNvPr id="2" name="矩形 1">
            <a:extLst>
              <a:ext uri="{FF2B5EF4-FFF2-40B4-BE49-F238E27FC236}">
                <a16:creationId xmlns:a16="http://schemas.microsoft.com/office/drawing/2014/main" id="{4B9E1A21-C4CD-0B72-540B-068A291FE2E9}"/>
              </a:ext>
            </a:extLst>
          </p:cNvPr>
          <p:cNvSpPr/>
          <p:nvPr userDrawn="1"/>
        </p:nvSpPr>
        <p:spPr>
          <a:xfrm flipV="1">
            <a:off x="1" y="1096963"/>
            <a:ext cx="12192000"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557325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上标题 （下插图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2B4A23-C49D-7045-B6D3-1454E1B0C04E}" type="datetime1">
              <a:rPr lang="zh-CN" altLang="en-US" smtClean="0"/>
              <a:t>2025/10/29</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7EFCEC7-9889-994E-A950-47BD7D58E7BD}" type="slidenum">
              <a:rPr lang="en-CN" smtClean="0"/>
              <a:pPr/>
              <a:t>‹#›</a:t>
            </a:fld>
            <a:r>
              <a:rPr lang="en-US" altLang="zh-CN" dirty="0"/>
              <a:t>/60</a:t>
            </a:r>
            <a:endParaRPr lang="zh-CN" altLang="en-US" dirty="0"/>
          </a:p>
        </p:txBody>
      </p:sp>
      <p:sp useBgFill="1">
        <p:nvSpPr>
          <p:cNvPr id="32" name="Rectangle 7">
            <a:extLst>
              <a:ext uri="{FF2B5EF4-FFF2-40B4-BE49-F238E27FC236}">
                <a16:creationId xmlns:a16="http://schemas.microsoft.com/office/drawing/2014/main" id="{A76C713A-E5E3-BE7B-82F8-C5FB285D8FC1}"/>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BE9BF467-CA3C-29B1-AE7D-990AA4D9BFFE}"/>
              </a:ext>
            </a:extLst>
          </p:cNvPr>
          <p:cNvSpPr>
            <a:spLocks noGrp="1"/>
          </p:cNvSpPr>
          <p:nvPr>
            <p:ph type="title"/>
          </p:nvPr>
        </p:nvSpPr>
        <p:spPr>
          <a:xfrm>
            <a:off x="841248" y="-139725"/>
            <a:ext cx="10515600" cy="1325563"/>
          </a:xfrm>
        </p:spPr>
        <p:txBody>
          <a:bodyPr>
            <a:normAutofit/>
          </a:bodyPr>
          <a:lstStyle>
            <a:lvl1pPr>
              <a:defRPr sz="4000"/>
            </a:lvl1pPr>
          </a:lstStyle>
          <a:p>
            <a:endParaRPr lang="en-CN" sz="3600" dirty="0"/>
          </a:p>
        </p:txBody>
      </p:sp>
      <p:sp>
        <p:nvSpPr>
          <p:cNvPr id="36" name="Slide Number Placeholder 6">
            <a:extLst>
              <a:ext uri="{FF2B5EF4-FFF2-40B4-BE49-F238E27FC236}">
                <a16:creationId xmlns:a16="http://schemas.microsoft.com/office/drawing/2014/main" id="{5367AEE7-36B0-5E46-CCD5-7A0A837DE571}"/>
              </a:ext>
            </a:extLst>
          </p:cNvPr>
          <p:cNvSpPr txBox="1">
            <a:spLocks/>
          </p:cNvSpPr>
          <p:nvPr userDrawn="1"/>
        </p:nvSpPr>
        <p:spPr>
          <a:xfrm>
            <a:off x="9451848" y="64928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EFCEC7-9889-994E-A950-47BD7D58E7BD}" type="slidenum">
              <a:rPr lang="en-CN" smtClean="0"/>
              <a:pPr/>
              <a:t>‹#›</a:t>
            </a:fld>
            <a:r>
              <a:rPr lang="en-US" altLang="zh-CN" dirty="0"/>
              <a:t>/56</a:t>
            </a:r>
            <a:endParaRPr lang="zh-CN" altLang="en-US" dirty="0"/>
          </a:p>
        </p:txBody>
      </p:sp>
      <p:sp>
        <p:nvSpPr>
          <p:cNvPr id="2" name="矩形 1">
            <a:extLst>
              <a:ext uri="{FF2B5EF4-FFF2-40B4-BE49-F238E27FC236}">
                <a16:creationId xmlns:a16="http://schemas.microsoft.com/office/drawing/2014/main" id="{4B9E1A21-C4CD-0B72-540B-068A291FE2E9}"/>
              </a:ext>
            </a:extLst>
          </p:cNvPr>
          <p:cNvSpPr/>
          <p:nvPr userDrawn="1"/>
        </p:nvSpPr>
        <p:spPr>
          <a:xfrm flipV="1">
            <a:off x="1" y="1096963"/>
            <a:ext cx="12192000"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570253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左上标题 左下内容（右侧方形图片）">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7367F19-D6B1-AD4D-8280-C88115E4D332}" type="datetime1">
              <a:rPr lang="zh-CN" altLang="en-US" smtClean="0"/>
              <a:t>2025/10/29</a:t>
            </a:fld>
            <a:endParaRPr lang="en-CN"/>
          </a:p>
        </p:txBody>
      </p:sp>
      <p:sp>
        <p:nvSpPr>
          <p:cNvPr id="6" name="Footer Placeholder 5"/>
          <p:cNvSpPr>
            <a:spLocks noGrp="1"/>
          </p:cNvSpPr>
          <p:nvPr>
            <p:ph type="ftr" sz="quarter" idx="11"/>
          </p:nvPr>
        </p:nvSpPr>
        <p:spPr/>
        <p:txBody>
          <a:bodyPr/>
          <a:lstStyle/>
          <a:p>
            <a:endParaRPr lang="en-CN"/>
          </a:p>
        </p:txBody>
      </p:sp>
      <p:sp useBgFill="1">
        <p:nvSpPr>
          <p:cNvPr id="15" name="Rectangle 1045">
            <a:extLst>
              <a:ext uri="{FF2B5EF4-FFF2-40B4-BE49-F238E27FC236}">
                <a16:creationId xmlns:a16="http://schemas.microsoft.com/office/drawing/2014/main" id="{2BA7B945-8017-7A92-7712-065C4893241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06012E6-9835-4D94-4BC1-C4A6DC1363FF}"/>
              </a:ext>
            </a:extLst>
          </p:cNvPr>
          <p:cNvSpPr>
            <a:spLocks noGrp="1"/>
          </p:cNvSpPr>
          <p:nvPr>
            <p:ph type="title"/>
          </p:nvPr>
        </p:nvSpPr>
        <p:spPr>
          <a:xfrm>
            <a:off x="630936" y="140099"/>
            <a:ext cx="4818888" cy="974465"/>
          </a:xfrm>
        </p:spPr>
        <p:txBody>
          <a:bodyPr anchor="b">
            <a:noAutofit/>
          </a:bodyPr>
          <a:lstStyle/>
          <a:p>
            <a:endParaRPr lang="en-CN" sz="3600"/>
          </a:p>
        </p:txBody>
      </p:sp>
      <p:sp>
        <p:nvSpPr>
          <p:cNvPr id="18" name="Content Placeholder 2">
            <a:extLst>
              <a:ext uri="{FF2B5EF4-FFF2-40B4-BE49-F238E27FC236}">
                <a16:creationId xmlns:a16="http://schemas.microsoft.com/office/drawing/2014/main" id="{BCBF2618-9A85-28DE-C2DC-86D5BADBF93F}"/>
              </a:ext>
            </a:extLst>
          </p:cNvPr>
          <p:cNvSpPr>
            <a:spLocks noGrp="1"/>
          </p:cNvSpPr>
          <p:nvPr>
            <p:ph idx="4294967295"/>
          </p:nvPr>
        </p:nvSpPr>
        <p:spPr>
          <a:xfrm>
            <a:off x="630936" y="1330855"/>
            <a:ext cx="4818888" cy="4877921"/>
          </a:xfrm>
        </p:spPr>
        <p:txBody>
          <a:bodyPr anchor="t">
            <a:normAutofit/>
          </a:bodyPr>
          <a:lstStyle/>
          <a:p>
            <a:pPr>
              <a:lnSpc>
                <a:spcPct val="150000"/>
              </a:lnSpc>
            </a:pPr>
            <a:endParaRPr lang="en-US" altLang="zh-CN" sz="2200" dirty="0">
              <a:latin typeface="Times New Roman" panose="02020603050405020304" pitchFamily="18" charset="0"/>
              <a:cs typeface="Times New Roman" panose="02020603050405020304" pitchFamily="18" charset="0"/>
            </a:endParaRPr>
          </a:p>
        </p:txBody>
      </p:sp>
      <p:sp>
        <p:nvSpPr>
          <p:cNvPr id="21" name="灯片编号占位符 7">
            <a:extLst>
              <a:ext uri="{FF2B5EF4-FFF2-40B4-BE49-F238E27FC236}">
                <a16:creationId xmlns:a16="http://schemas.microsoft.com/office/drawing/2014/main" id="{AA581D02-3CF1-590B-01DA-965EAC1390E0}"/>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a:t>
            </a:fld>
            <a:r>
              <a:rPr lang="en-US" altLang="zh-CN"/>
              <a:t>/56</a:t>
            </a:r>
            <a:endParaRPr lang="zh-CN" altLang="en-US" dirty="0"/>
          </a:p>
        </p:txBody>
      </p:sp>
      <p:sp>
        <p:nvSpPr>
          <p:cNvPr id="23" name="矩形 22">
            <a:extLst>
              <a:ext uri="{FF2B5EF4-FFF2-40B4-BE49-F238E27FC236}">
                <a16:creationId xmlns:a16="http://schemas.microsoft.com/office/drawing/2014/main" id="{6F6EE1CB-6E79-A5E8-39DC-8891AE66878C}"/>
              </a:ext>
            </a:extLst>
          </p:cNvPr>
          <p:cNvSpPr/>
          <p:nvPr userDrawn="1"/>
        </p:nvSpPr>
        <p:spPr>
          <a:xfrm>
            <a:off x="630936" y="1114564"/>
            <a:ext cx="3828803" cy="9500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85285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参考文献">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74C850E-5658-F7EF-DC9E-2A91ECEB8973}"/>
              </a:ext>
            </a:extLst>
          </p:cNvPr>
          <p:cNvSpPr>
            <a:spLocks noGrp="1"/>
          </p:cNvSpPr>
          <p:nvPr>
            <p:ph type="dt" sz="half" idx="10"/>
          </p:nvPr>
        </p:nvSpPr>
        <p:spPr/>
        <p:txBody>
          <a:bodyPr/>
          <a:lstStyle/>
          <a:p>
            <a:fld id="{3C828C50-3A8C-F248-AB98-8113C5B5E601}" type="datetime1">
              <a:rPr lang="zh-CN" altLang="en-US" smtClean="0"/>
              <a:t>2025/10/29</a:t>
            </a:fld>
            <a:endParaRPr lang="en-CN"/>
          </a:p>
        </p:txBody>
      </p:sp>
      <p:sp>
        <p:nvSpPr>
          <p:cNvPr id="4" name="页脚占位符 3">
            <a:extLst>
              <a:ext uri="{FF2B5EF4-FFF2-40B4-BE49-F238E27FC236}">
                <a16:creationId xmlns:a16="http://schemas.microsoft.com/office/drawing/2014/main" id="{E59DBEBF-F507-0072-D944-33EBA51EBA9E}"/>
              </a:ext>
            </a:extLst>
          </p:cNvPr>
          <p:cNvSpPr>
            <a:spLocks noGrp="1"/>
          </p:cNvSpPr>
          <p:nvPr>
            <p:ph type="ftr" sz="quarter" idx="11"/>
          </p:nvPr>
        </p:nvSpPr>
        <p:spPr/>
        <p:txBody>
          <a:bodyPr/>
          <a:lstStyle/>
          <a:p>
            <a:endParaRPr lang="en-CN"/>
          </a:p>
        </p:txBody>
      </p:sp>
      <p:sp>
        <p:nvSpPr>
          <p:cNvPr id="6" name="灯片编号占位符 1">
            <a:extLst>
              <a:ext uri="{FF2B5EF4-FFF2-40B4-BE49-F238E27FC236}">
                <a16:creationId xmlns:a16="http://schemas.microsoft.com/office/drawing/2014/main" id="{672CF742-2FAC-439F-8CAA-C351091A7527}"/>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a:t>
            </a:fld>
            <a:r>
              <a:rPr lang="en-US" altLang="zh-CN"/>
              <a:t>/60</a:t>
            </a:r>
            <a:endParaRPr lang="zh-CN" altLang="en-US" dirty="0"/>
          </a:p>
        </p:txBody>
      </p:sp>
      <p:sp>
        <p:nvSpPr>
          <p:cNvPr id="7" name="标题 2">
            <a:extLst>
              <a:ext uri="{FF2B5EF4-FFF2-40B4-BE49-F238E27FC236}">
                <a16:creationId xmlns:a16="http://schemas.microsoft.com/office/drawing/2014/main" id="{340D9D3D-C595-4968-A5B7-5F2B16DD7DED}"/>
              </a:ext>
            </a:extLst>
          </p:cNvPr>
          <p:cNvSpPr>
            <a:spLocks noGrp="1"/>
          </p:cNvSpPr>
          <p:nvPr>
            <p:ph type="title"/>
          </p:nvPr>
        </p:nvSpPr>
        <p:spPr>
          <a:xfrm>
            <a:off x="841248" y="-139725"/>
            <a:ext cx="10515600" cy="1325563"/>
          </a:xfrm>
        </p:spPr>
        <p:txBody>
          <a:bodyPr/>
          <a:lstStyle/>
          <a:p>
            <a:endParaRPr kumimoji="1" lang="zh-CN" altLang="en-US" dirty="0"/>
          </a:p>
        </p:txBody>
      </p:sp>
      <p:sp>
        <p:nvSpPr>
          <p:cNvPr id="8" name="内容占位符 3">
            <a:extLst>
              <a:ext uri="{FF2B5EF4-FFF2-40B4-BE49-F238E27FC236}">
                <a16:creationId xmlns:a16="http://schemas.microsoft.com/office/drawing/2014/main" id="{6AD8502D-E5E9-A0EA-3A45-A8944BF8F968}"/>
              </a:ext>
            </a:extLst>
          </p:cNvPr>
          <p:cNvSpPr>
            <a:spLocks noGrp="1"/>
          </p:cNvSpPr>
          <p:nvPr>
            <p:ph idx="1"/>
          </p:nvPr>
        </p:nvSpPr>
        <p:spPr>
          <a:xfrm>
            <a:off x="841248" y="1325563"/>
            <a:ext cx="10515600" cy="5167312"/>
          </a:xfrm>
        </p:spPr>
        <p:txBody>
          <a:bodyPr>
            <a:noAutofit/>
          </a:bodyPr>
          <a:lstStyle/>
          <a:p>
            <a:pPr marL="342900" indent="-342900">
              <a:buFont typeface="+mj-lt"/>
              <a:buAutoNum type="arabicPeriod"/>
            </a:pPr>
            <a:endParaRPr kumimoji="1" lang="zh-CN" altLang="en-US" sz="14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0203FF16-0130-45E6-34E4-F7B0E4830685}"/>
              </a:ext>
            </a:extLst>
          </p:cNvPr>
          <p:cNvSpPr/>
          <p:nvPr userDrawn="1"/>
        </p:nvSpPr>
        <p:spPr>
          <a:xfrm flipV="1">
            <a:off x="1" y="1096963"/>
            <a:ext cx="12192000"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3966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338568-07DB-684D-A13A-2E7878F8A0DA}" type="datetime1">
              <a:rPr lang="zh-CN" altLang="en-US" smtClean="0"/>
              <a:t>2025/10/29</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142825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9C464F-CA1A-B94D-B94E-AB2EBF406F45}" type="datetime1">
              <a:rPr lang="zh-CN" altLang="en-US" smtClean="0"/>
              <a:t>2025/10/29</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1106417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828C50-3A8C-F248-AB98-8113C5B5E601}" type="datetime1">
              <a:rPr lang="zh-CN" altLang="en-US" smtClean="0"/>
              <a:t>2025/10/29</a:t>
            </a:fld>
            <a:endParaRPr lang="en-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403688958"/>
      </p:ext>
    </p:extLst>
  </p:cSld>
  <p:clrMap bg1="lt1" tx1="dk1" bg2="lt2" tx2="dk2" accent1="accent1" accent2="accent2" accent3="accent3" accent4="accent4" accent5="accent5" accent6="accent6" hlink="hlink" folHlink="folHlink"/>
  <p:sldLayoutIdLst>
    <p:sldLayoutId id="2147483761" r:id="rId1"/>
    <p:sldLayoutId id="2147483774" r:id="rId2"/>
    <p:sldLayoutId id="2147483762" r:id="rId3"/>
    <p:sldLayoutId id="2147483772" r:id="rId4"/>
    <p:sldLayoutId id="2147483775" r:id="rId5"/>
    <p:sldLayoutId id="2147483773" r:id="rId6"/>
    <p:sldLayoutId id="2147483776" r:id="rId7"/>
    <p:sldLayoutId id="2147483763" r:id="rId8"/>
    <p:sldLayoutId id="2147483764" r:id="rId9"/>
    <p:sldLayoutId id="2147483765" r:id="rId10"/>
    <p:sldLayoutId id="2147483766" r:id="rId11"/>
    <p:sldLayoutId id="2147483767" r:id="rId12"/>
    <p:sldLayoutId id="2147483769" r:id="rId13"/>
    <p:sldLayoutId id="2147483770" r:id="rId14"/>
    <p:sldLayoutId id="214748377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SimHei" panose="02010609060101010101" pitchFamily="49" charset="-122"/>
          <a:ea typeface="SimHei"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imHei" panose="02010609060101010101" pitchFamily="49" charset="-122"/>
          <a:ea typeface="SimHei"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Hei" panose="02010609060101010101" pitchFamily="49" charset="-122"/>
          <a:ea typeface="SimHei"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Hei" panose="02010609060101010101" pitchFamily="49" charset="-122"/>
          <a:ea typeface="SimHei"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50forum.org.cn/home/article/detail/id/3663.html?utm_source=chatgpt.com"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slide" Target="slide63.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slide" Target="slide66.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slide" Target="slide69.xml"/><Relationship Id="rId4" Type="http://schemas.openxmlformats.org/officeDocument/2006/relationships/slide" Target="slide6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slide" Target="slide70.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csrc.gov.cn/csrc/c100024/c7440731/content.shtml"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cnmoi.cufe.edu.cn/info/1034/1575.htm" TargetMode="External"/></Relationships>
</file>

<file path=ppt/slides/_rels/slide40.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slide" Target="slide73.xml"/><Relationship Id="rId4" Type="http://schemas.openxmlformats.org/officeDocument/2006/relationships/slide" Target="slide7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 Id="rId5" Type="http://schemas.openxmlformats.org/officeDocument/2006/relationships/image" Target="../media/image28.jpg"/><Relationship Id="rId4" Type="http://schemas.openxmlformats.org/officeDocument/2006/relationships/image" Target="../media/image2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hyperlink" Target="https://www.gtap.agecon.purdue.edu/resources/res_display.asp?RecordID=7268"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slide" Target="slide20.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slide" Target="slide20.xml"/></Relationships>
</file>

<file path=ppt/slides/_rels/slide6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image" Target="../media/image46.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slide" Target="slide27.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slide" Target="slide27.xml"/><Relationship Id="rId4" Type="http://schemas.openxmlformats.org/officeDocument/2006/relationships/image" Target="../media/image210.png"/></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slide" Target="slide29.xml"/><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slide" Target="slide29.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slide" Target="slide34.xml"/></Relationships>
</file>

<file path=ppt/slides/_rels/slide71.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EA49-AD72-4623-F628-A957EBB7C2E7}"/>
              </a:ext>
            </a:extLst>
          </p:cNvPr>
          <p:cNvSpPr>
            <a:spLocks noGrp="1"/>
          </p:cNvSpPr>
          <p:nvPr>
            <p:ph type="ctrTitle"/>
          </p:nvPr>
        </p:nvSpPr>
        <p:spPr/>
        <p:txBody>
          <a:bodyPr vert="horz" lIns="91440" tIns="45720" rIns="91440" bIns="45720" rtlCol="0" anchor="ctr">
            <a:normAutofit/>
          </a:bodyPr>
          <a:lstStyle/>
          <a:p>
            <a:r>
              <a:rPr lang="en-US" sz="3400" b="1" dirty="0">
                <a:latin typeface="Arial" panose="020B0604020202020204" pitchFamily="34" charset="0"/>
                <a:cs typeface="Arial" panose="020B0604020202020204" pitchFamily="34" charset="0"/>
              </a:rPr>
              <a:t>The Value of Waiting: Farmer Storage Dynamics under Time-Varying Buyer Power</a:t>
            </a:r>
            <a:br>
              <a:rPr lang="en-US" sz="3400" b="1" dirty="0">
                <a:latin typeface="Times New Roman" panose="02020603050405020304" pitchFamily="18" charset="0"/>
                <a:cs typeface="Times New Roman" panose="02020603050405020304" pitchFamily="18" charset="0"/>
              </a:rPr>
            </a:br>
            <a:br>
              <a:rPr lang="en-US" sz="3400" b="1" dirty="0">
                <a:latin typeface="Times New Roman" panose="02020603050405020304" pitchFamily="18" charset="0"/>
                <a:cs typeface="Times New Roman" panose="02020603050405020304" pitchFamily="18" charset="0"/>
              </a:rPr>
            </a:br>
            <a:r>
              <a:rPr lang="zh-CN" altLang="en-US" sz="3400" dirty="0">
                <a:latin typeface="Times New Roman" panose="02020603050405020304" pitchFamily="18" charset="0"/>
                <a:cs typeface="Times New Roman" panose="02020603050405020304" pitchFamily="18" charset="0"/>
              </a:rPr>
              <a:t>择机而售：买方势力的动态变化</a:t>
            </a:r>
            <a:br>
              <a:rPr lang="en-US" altLang="zh-CN" sz="3400" dirty="0">
                <a:latin typeface="Times New Roman" panose="02020603050405020304" pitchFamily="18" charset="0"/>
                <a:cs typeface="Times New Roman" panose="02020603050405020304" pitchFamily="18" charset="0"/>
              </a:rPr>
            </a:br>
            <a:r>
              <a:rPr lang="zh-CN" altLang="en-US" sz="3400" dirty="0">
                <a:latin typeface="Times New Roman" panose="02020603050405020304" pitchFamily="18" charset="0"/>
                <a:cs typeface="Times New Roman" panose="02020603050405020304" pitchFamily="18" charset="0"/>
              </a:rPr>
              <a:t>如何重塑农户的仓储价值</a:t>
            </a:r>
            <a:endParaRPr lang="en-US" sz="3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712E741-2AD6-F8C8-9867-E932651419E5}"/>
              </a:ext>
            </a:extLst>
          </p:cNvPr>
          <p:cNvSpPr>
            <a:spLocks noGrp="1"/>
          </p:cNvSpPr>
          <p:nvPr>
            <p:ph type="subTitle" idx="1"/>
          </p:nvPr>
        </p:nvSpPr>
        <p:spPr/>
        <p:txBody>
          <a:bodyPr vert="horz" lIns="91440" tIns="45720" rIns="91440" bIns="45720" rtlCol="0" anchor="ctr">
            <a:noAutofit/>
          </a:bodyPr>
          <a:lstStyle/>
          <a:p>
            <a:pPr indent="-2286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dirty="0" err="1">
                <a:cs typeface="Times New Roman" panose="02020603050405020304" pitchFamily="18" charset="0"/>
              </a:rPr>
              <a:t>马知耀</a:t>
            </a:r>
            <a:endParaRPr lang="en-US" sz="2000" dirty="0">
              <a:cs typeface="Times New Roman" panose="02020603050405020304" pitchFamily="18" charset="0"/>
            </a:endParaRPr>
          </a:p>
          <a:p>
            <a:r>
              <a:rPr lang="en-US" sz="2000" dirty="0">
                <a:latin typeface="Arial" panose="020B0604020202020204" pitchFamily="34" charset="0"/>
                <a:cs typeface="Arial" panose="020B0604020202020204" pitchFamily="34" charset="0"/>
              </a:rPr>
              <a:t>Zhiyao (Yao)</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Ma</a:t>
            </a:r>
            <a:endParaRPr lang="en-US" sz="2000" dirty="0">
              <a:latin typeface="Arial" panose="020B0604020202020204" pitchFamily="34" charset="0"/>
              <a:cs typeface="Arial" panose="020B0604020202020204" pitchFamily="34" charset="0"/>
            </a:endParaRPr>
          </a:p>
          <a:p>
            <a:r>
              <a:rPr lang="en-US" sz="2000" dirty="0" err="1">
                <a:cs typeface="Arial" panose="020B0604020202020204" pitchFamily="34" charset="0"/>
              </a:rPr>
              <a:t>美国加州大学戴维斯分校</a:t>
            </a:r>
            <a:r>
              <a:rPr lang="en-US" sz="2000" dirty="0">
                <a:latin typeface="Arial" panose="020B0604020202020204" pitchFamily="34" charset="0"/>
                <a:cs typeface="Arial" panose="020B0604020202020204" pitchFamily="34" charset="0"/>
              </a:rPr>
              <a:t> (UC Davis)</a:t>
            </a:r>
          </a:p>
        </p:txBody>
      </p:sp>
      <p:sp>
        <p:nvSpPr>
          <p:cNvPr id="5" name="灯片编号占位符 4">
            <a:extLst>
              <a:ext uri="{FF2B5EF4-FFF2-40B4-BE49-F238E27FC236}">
                <a16:creationId xmlns:a16="http://schemas.microsoft.com/office/drawing/2014/main" id="{926C48B1-BB5C-C53F-90EB-32E3E81DAF7E}"/>
              </a:ext>
            </a:extLst>
          </p:cNvPr>
          <p:cNvSpPr>
            <a:spLocks noGrp="1"/>
          </p:cNvSpPr>
          <p:nvPr>
            <p:ph type="sldNum" sz="quarter" idx="12"/>
          </p:nvPr>
        </p:nvSpPr>
        <p:spPr/>
        <p:txBody>
          <a:bodyPr/>
          <a:lstStyle/>
          <a:p>
            <a:fld id="{67EFCEC7-9889-994E-A950-47BD7D58E7BD}" type="slidenum">
              <a:rPr lang="en-CN" smtClean="0"/>
              <a:pPr/>
              <a:t>1</a:t>
            </a:fld>
            <a:r>
              <a:rPr lang="en-US" altLang="zh-CN"/>
              <a:t>/56</a:t>
            </a:r>
            <a:endParaRPr lang="zh-CN" altLang="en-US" dirty="0"/>
          </a:p>
        </p:txBody>
      </p:sp>
    </p:spTree>
    <p:extLst>
      <p:ext uri="{BB962C8B-B14F-4D97-AF65-F5344CB8AC3E}">
        <p14:creationId xmlns:p14="http://schemas.microsoft.com/office/powerpoint/2010/main" val="2791566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0677C9-D00E-C2C3-E40F-91713122DB0C}"/>
              </a:ext>
            </a:extLst>
          </p:cNvPr>
          <p:cNvSpPr/>
          <p:nvPr/>
        </p:nvSpPr>
        <p:spPr>
          <a:xfrm>
            <a:off x="1739347" y="3240156"/>
            <a:ext cx="1626704" cy="1454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SimHei" panose="02010609060101010101" pitchFamily="49" charset="-122"/>
                <a:ea typeface="SimHei" panose="02010609060101010101" pitchFamily="49" charset="-122"/>
              </a:rPr>
              <a:t>未配备保鲜技术（或费用过于高昂）</a:t>
            </a:r>
            <a:endParaRPr lang="en-CN" sz="2000" dirty="0">
              <a:latin typeface="SimHei" panose="02010609060101010101" pitchFamily="49" charset="-122"/>
              <a:ea typeface="SimHei" panose="02010609060101010101" pitchFamily="49" charset="-122"/>
              <a:cs typeface="Times New Roman" panose="02020603050405020304" pitchFamily="18" charset="0"/>
            </a:endParaRPr>
          </a:p>
        </p:txBody>
      </p:sp>
      <p:sp>
        <p:nvSpPr>
          <p:cNvPr id="5" name="Rectangle 4">
            <a:extLst>
              <a:ext uri="{FF2B5EF4-FFF2-40B4-BE49-F238E27FC236}">
                <a16:creationId xmlns:a16="http://schemas.microsoft.com/office/drawing/2014/main" id="{50E5882C-247F-2BCD-2A0C-BB6B103EE2A3}"/>
              </a:ext>
            </a:extLst>
          </p:cNvPr>
          <p:cNvSpPr/>
          <p:nvPr/>
        </p:nvSpPr>
        <p:spPr>
          <a:xfrm>
            <a:off x="1739347" y="4856807"/>
            <a:ext cx="1626704" cy="1454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SimHei" panose="02010609060101010101" pitchFamily="49" charset="-122"/>
                <a:ea typeface="SimHei" panose="02010609060101010101" pitchFamily="49" charset="-122"/>
              </a:rPr>
              <a:t>配备可负担的保鲜技术（如冷库）</a:t>
            </a:r>
            <a:endParaRPr lang="en-CN" sz="2000" dirty="0">
              <a:latin typeface="SimHei" panose="02010609060101010101" pitchFamily="49" charset="-122"/>
              <a:ea typeface="SimHei"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BC516DD3-91F3-D9C0-79AD-8A046B43DE7D}"/>
              </a:ext>
            </a:extLst>
          </p:cNvPr>
          <p:cNvSpPr/>
          <p:nvPr/>
        </p:nvSpPr>
        <p:spPr>
          <a:xfrm>
            <a:off x="4019969" y="316414"/>
            <a:ext cx="1683026" cy="68911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一个月</a:t>
            </a:r>
          </a:p>
        </p:txBody>
      </p:sp>
      <p:sp>
        <p:nvSpPr>
          <p:cNvPr id="7" name="Rectangle 6">
            <a:extLst>
              <a:ext uri="{FF2B5EF4-FFF2-40B4-BE49-F238E27FC236}">
                <a16:creationId xmlns:a16="http://schemas.microsoft.com/office/drawing/2014/main" id="{020F06F3-FDBE-0831-599B-DBD7C2871C49}"/>
              </a:ext>
            </a:extLst>
          </p:cNvPr>
          <p:cNvSpPr/>
          <p:nvPr/>
        </p:nvSpPr>
        <p:spPr>
          <a:xfrm>
            <a:off x="6127065" y="316414"/>
            <a:ext cx="1683026" cy="68911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两个月</a:t>
            </a:r>
          </a:p>
        </p:txBody>
      </p:sp>
      <p:sp>
        <p:nvSpPr>
          <p:cNvPr id="8" name="Rectangle 7">
            <a:extLst>
              <a:ext uri="{FF2B5EF4-FFF2-40B4-BE49-F238E27FC236}">
                <a16:creationId xmlns:a16="http://schemas.microsoft.com/office/drawing/2014/main" id="{6DDCE9AF-33E6-ABF9-3694-E9F371B17F6F}"/>
              </a:ext>
            </a:extLst>
          </p:cNvPr>
          <p:cNvSpPr/>
          <p:nvPr/>
        </p:nvSpPr>
        <p:spPr>
          <a:xfrm>
            <a:off x="10241867" y="348338"/>
            <a:ext cx="1683026" cy="68911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最后一个月</a:t>
            </a:r>
          </a:p>
        </p:txBody>
      </p:sp>
      <p:sp>
        <p:nvSpPr>
          <p:cNvPr id="9" name="TextBox 8">
            <a:extLst>
              <a:ext uri="{FF2B5EF4-FFF2-40B4-BE49-F238E27FC236}">
                <a16:creationId xmlns:a16="http://schemas.microsoft.com/office/drawing/2014/main" id="{50838103-8CBA-4841-3044-4BCB2668A6F4}"/>
              </a:ext>
            </a:extLst>
          </p:cNvPr>
          <p:cNvSpPr txBox="1"/>
          <p:nvPr/>
        </p:nvSpPr>
        <p:spPr>
          <a:xfrm>
            <a:off x="8760521" y="476304"/>
            <a:ext cx="877163" cy="369332"/>
          </a:xfrm>
          <a:prstGeom prst="rect">
            <a:avLst/>
          </a:prstGeom>
          <a:noFill/>
        </p:spPr>
        <p:txBody>
          <a:bodyPr wrap="none" rtlCol="0">
            <a:spAutoFit/>
          </a:bodyPr>
          <a:lstStyle/>
          <a:p>
            <a:r>
              <a:rPr lang="en-CN" dirty="0">
                <a:latin typeface="SimHei" panose="02010609060101010101" pitchFamily="49" charset="-122"/>
                <a:ea typeface="SimHei" panose="02010609060101010101" pitchFamily="49" charset="-122"/>
              </a:rPr>
              <a:t>......</a:t>
            </a:r>
          </a:p>
        </p:txBody>
      </p:sp>
      <p:sp>
        <p:nvSpPr>
          <p:cNvPr id="16" name="TextBox 15">
            <a:extLst>
              <a:ext uri="{FF2B5EF4-FFF2-40B4-BE49-F238E27FC236}">
                <a16:creationId xmlns:a16="http://schemas.microsoft.com/office/drawing/2014/main" id="{A408A932-190D-A713-040D-B0A7851360DB}"/>
              </a:ext>
            </a:extLst>
          </p:cNvPr>
          <p:cNvSpPr txBox="1"/>
          <p:nvPr/>
        </p:nvSpPr>
        <p:spPr>
          <a:xfrm>
            <a:off x="190505" y="4186750"/>
            <a:ext cx="1416320" cy="707886"/>
          </a:xfrm>
          <a:prstGeom prst="rect">
            <a:avLst/>
          </a:prstGeom>
          <a:noFill/>
          <a:ln w="25400">
            <a:solidFill>
              <a:schemeClr val="accent1">
                <a:shade val="15000"/>
              </a:schemeClr>
            </a:solidFill>
          </a:ln>
        </p:spPr>
        <p:txBody>
          <a:bodyPr wrap="square" rtlCol="0">
            <a:spAutoFit/>
          </a:bodyP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农户议价能力</a:t>
            </a:r>
          </a:p>
        </p:txBody>
      </p:sp>
      <p:sp>
        <p:nvSpPr>
          <p:cNvPr id="24" name="Rectangle 23">
            <a:extLst>
              <a:ext uri="{FF2B5EF4-FFF2-40B4-BE49-F238E27FC236}">
                <a16:creationId xmlns:a16="http://schemas.microsoft.com/office/drawing/2014/main" id="{EA214526-DFC9-5D52-E10A-3491548C09E6}"/>
              </a:ext>
            </a:extLst>
          </p:cNvPr>
          <p:cNvSpPr/>
          <p:nvPr/>
        </p:nvSpPr>
        <p:spPr>
          <a:xfrm>
            <a:off x="3993466" y="2141445"/>
            <a:ext cx="1683026" cy="87756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N" dirty="0">
                <a:latin typeface="SimHei" panose="02010609060101010101" pitchFamily="49" charset="-122"/>
                <a:ea typeface="SimHei" panose="02010609060101010101" pitchFamily="49" charset="-122"/>
                <a:cs typeface="Times New Roman" panose="02020603050405020304" pitchFamily="18" charset="0"/>
              </a:rPr>
              <a:t>No</a:t>
            </a:r>
          </a:p>
        </p:txBody>
      </p:sp>
      <p:sp>
        <p:nvSpPr>
          <p:cNvPr id="27" name="Rectangle 26">
            <a:extLst>
              <a:ext uri="{FF2B5EF4-FFF2-40B4-BE49-F238E27FC236}">
                <a16:creationId xmlns:a16="http://schemas.microsoft.com/office/drawing/2014/main" id="{0E797697-BACA-F626-E0B9-7AE94D9C2233}"/>
              </a:ext>
            </a:extLst>
          </p:cNvPr>
          <p:cNvSpPr/>
          <p:nvPr/>
        </p:nvSpPr>
        <p:spPr>
          <a:xfrm>
            <a:off x="6100561" y="2141445"/>
            <a:ext cx="1683026" cy="87756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N" dirty="0">
                <a:latin typeface="SimHei" panose="02010609060101010101" pitchFamily="49" charset="-122"/>
                <a:ea typeface="SimHei" panose="02010609060101010101" pitchFamily="49" charset="-122"/>
                <a:cs typeface="Times New Roman" panose="02020603050405020304" pitchFamily="18" charset="0"/>
              </a:rPr>
              <a:t>?</a:t>
            </a:r>
          </a:p>
        </p:txBody>
      </p:sp>
      <p:sp>
        <p:nvSpPr>
          <p:cNvPr id="28" name="Rectangle 27">
            <a:extLst>
              <a:ext uri="{FF2B5EF4-FFF2-40B4-BE49-F238E27FC236}">
                <a16:creationId xmlns:a16="http://schemas.microsoft.com/office/drawing/2014/main" id="{2C7A1B11-0432-B200-09EF-E16D17AC855D}"/>
              </a:ext>
            </a:extLst>
          </p:cNvPr>
          <p:cNvSpPr/>
          <p:nvPr/>
        </p:nvSpPr>
        <p:spPr>
          <a:xfrm>
            <a:off x="10241867" y="2173369"/>
            <a:ext cx="1683026" cy="87756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SimHei" panose="02010609060101010101" pitchFamily="49" charset="-122"/>
                <a:ea typeface="SimHei" panose="02010609060101010101" pitchFamily="49" charset="-122"/>
                <a:cs typeface="Times New Roman" panose="02020603050405020304" pitchFamily="18" charset="0"/>
              </a:rPr>
              <a:t>?</a:t>
            </a:r>
            <a:endParaRPr lang="en-CN" dirty="0">
              <a:latin typeface="SimHei" panose="02010609060101010101" pitchFamily="49" charset="-122"/>
              <a:ea typeface="SimHei" panose="02010609060101010101" pitchFamily="49" charset="-122"/>
              <a:cs typeface="Times New Roman" panose="02020603050405020304" pitchFamily="18" charset="0"/>
            </a:endParaRPr>
          </a:p>
        </p:txBody>
      </p:sp>
      <p:cxnSp>
        <p:nvCxnSpPr>
          <p:cNvPr id="31" name="Straight Connector 30">
            <a:extLst>
              <a:ext uri="{FF2B5EF4-FFF2-40B4-BE49-F238E27FC236}">
                <a16:creationId xmlns:a16="http://schemas.microsoft.com/office/drawing/2014/main" id="{B2AEB1A0-14D9-4011-3C87-FD2276008BCA}"/>
              </a:ext>
            </a:extLst>
          </p:cNvPr>
          <p:cNvCxnSpPr>
            <a:cxnSpLocks/>
          </p:cNvCxnSpPr>
          <p:nvPr/>
        </p:nvCxnSpPr>
        <p:spPr>
          <a:xfrm>
            <a:off x="3631096" y="238537"/>
            <a:ext cx="0" cy="6334541"/>
          </a:xfrm>
          <a:prstGeom prst="line">
            <a:avLst/>
          </a:prstGeom>
          <a:ln w="12700">
            <a:prstDash val="dashDot"/>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B6F431C-35D9-CCEF-108B-EB784E5D755D}"/>
              </a:ext>
            </a:extLst>
          </p:cNvPr>
          <p:cNvSpPr/>
          <p:nvPr/>
        </p:nvSpPr>
        <p:spPr>
          <a:xfrm>
            <a:off x="6100561" y="1262113"/>
            <a:ext cx="1683026" cy="6952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a:t>
            </a:r>
          </a:p>
        </p:txBody>
      </p:sp>
      <p:sp>
        <p:nvSpPr>
          <p:cNvPr id="3" name="Rectangle 2">
            <a:extLst>
              <a:ext uri="{FF2B5EF4-FFF2-40B4-BE49-F238E27FC236}">
                <a16:creationId xmlns:a16="http://schemas.microsoft.com/office/drawing/2014/main" id="{D7595BDE-BE5A-780E-7BC4-1C1F187C8BF7}"/>
              </a:ext>
            </a:extLst>
          </p:cNvPr>
          <p:cNvSpPr/>
          <p:nvPr/>
        </p:nvSpPr>
        <p:spPr>
          <a:xfrm>
            <a:off x="3993466" y="1253615"/>
            <a:ext cx="1683026" cy="72373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a:t>
            </a:r>
          </a:p>
        </p:txBody>
      </p:sp>
      <p:sp>
        <p:nvSpPr>
          <p:cNvPr id="10" name="TextBox 9">
            <a:extLst>
              <a:ext uri="{FF2B5EF4-FFF2-40B4-BE49-F238E27FC236}">
                <a16:creationId xmlns:a16="http://schemas.microsoft.com/office/drawing/2014/main" id="{2998A5EA-EF60-62D3-D8E4-D5F1400A4CF0}"/>
              </a:ext>
            </a:extLst>
          </p:cNvPr>
          <p:cNvSpPr txBox="1"/>
          <p:nvPr/>
        </p:nvSpPr>
        <p:spPr>
          <a:xfrm>
            <a:off x="1262235" y="2194273"/>
            <a:ext cx="2306705" cy="400110"/>
          </a:xfrm>
          <a:prstGeom prst="rect">
            <a:avLst/>
          </a:prstGeom>
          <a:noFill/>
          <a:ln>
            <a:solidFill>
              <a:schemeClr val="accent1">
                <a:shade val="15000"/>
              </a:schemeClr>
            </a:solidFill>
          </a:ln>
        </p:spPr>
        <p:txBody>
          <a:bodyPr wrap="square" rtlCol="0">
            <a:spAutoFit/>
          </a:bodyP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外部买家(如电商)</a:t>
            </a:r>
          </a:p>
        </p:txBody>
      </p:sp>
      <p:sp>
        <p:nvSpPr>
          <p:cNvPr id="18" name="TextBox 17">
            <a:extLst>
              <a:ext uri="{FF2B5EF4-FFF2-40B4-BE49-F238E27FC236}">
                <a16:creationId xmlns:a16="http://schemas.microsoft.com/office/drawing/2014/main" id="{EE2819C4-71EB-E10B-AE60-6F122F9312A8}"/>
              </a:ext>
            </a:extLst>
          </p:cNvPr>
          <p:cNvSpPr txBox="1"/>
          <p:nvPr/>
        </p:nvSpPr>
        <p:spPr>
          <a:xfrm>
            <a:off x="1262235" y="1273980"/>
            <a:ext cx="2306705" cy="707886"/>
          </a:xfrm>
          <a:prstGeom prst="rect">
            <a:avLst/>
          </a:prstGeom>
          <a:noFill/>
          <a:ln>
            <a:solidFill>
              <a:schemeClr val="accent1">
                <a:shade val="15000"/>
              </a:schemeClr>
            </a:solidFill>
          </a:ln>
        </p:spPr>
        <p:txBody>
          <a:bodyPr wrap="square" rtlCol="0">
            <a:spAutoFit/>
          </a:bodyP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当地买家间竞争程度</a:t>
            </a:r>
          </a:p>
        </p:txBody>
      </p:sp>
      <p:sp>
        <p:nvSpPr>
          <p:cNvPr id="19" name="Rectangle 18">
            <a:extLst>
              <a:ext uri="{FF2B5EF4-FFF2-40B4-BE49-F238E27FC236}">
                <a16:creationId xmlns:a16="http://schemas.microsoft.com/office/drawing/2014/main" id="{0EA9D274-FE21-7017-5B68-B94801F5F959}"/>
              </a:ext>
            </a:extLst>
          </p:cNvPr>
          <p:cNvSpPr/>
          <p:nvPr/>
        </p:nvSpPr>
        <p:spPr>
          <a:xfrm>
            <a:off x="10215362" y="1287230"/>
            <a:ext cx="1683026" cy="6952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a:t>
            </a:r>
          </a:p>
        </p:txBody>
      </p:sp>
      <p:sp>
        <p:nvSpPr>
          <p:cNvPr id="15" name="TextBox 14">
            <a:extLst>
              <a:ext uri="{FF2B5EF4-FFF2-40B4-BE49-F238E27FC236}">
                <a16:creationId xmlns:a16="http://schemas.microsoft.com/office/drawing/2014/main" id="{5AD5E59B-17A2-C3FF-A7CA-E218EF42AFB7}"/>
              </a:ext>
            </a:extLst>
          </p:cNvPr>
          <p:cNvSpPr txBox="1"/>
          <p:nvPr/>
        </p:nvSpPr>
        <p:spPr>
          <a:xfrm>
            <a:off x="4122256" y="3767314"/>
            <a:ext cx="1416320" cy="400110"/>
          </a:xfrm>
          <a:prstGeom prst="rect">
            <a:avLst/>
          </a:prstGeom>
          <a:noFill/>
          <a:ln w="31750">
            <a:solidFill>
              <a:schemeClr val="accent1">
                <a:shade val="15000"/>
              </a:schemeClr>
            </a:solidFill>
          </a:ln>
        </p:spPr>
        <p:txBody>
          <a:bodyPr wrap="square" rtlCol="0">
            <a:spAutoFit/>
          </a:bodyP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弱</a:t>
            </a:r>
          </a:p>
        </p:txBody>
      </p:sp>
      <p:sp>
        <p:nvSpPr>
          <p:cNvPr id="22" name="TextBox 21">
            <a:extLst>
              <a:ext uri="{FF2B5EF4-FFF2-40B4-BE49-F238E27FC236}">
                <a16:creationId xmlns:a16="http://schemas.microsoft.com/office/drawing/2014/main" id="{E3782BB7-2A34-2525-8519-1B4D83398AD7}"/>
              </a:ext>
            </a:extLst>
          </p:cNvPr>
          <p:cNvSpPr txBox="1"/>
          <p:nvPr/>
        </p:nvSpPr>
        <p:spPr>
          <a:xfrm>
            <a:off x="4122256" y="5370715"/>
            <a:ext cx="1416320" cy="400110"/>
          </a:xfrm>
          <a:prstGeom prst="rect">
            <a:avLst/>
          </a:prstGeom>
          <a:noFill/>
          <a:ln w="31750">
            <a:solidFill>
              <a:schemeClr val="accent1">
                <a:shade val="15000"/>
              </a:schemeClr>
            </a:solidFill>
          </a:ln>
        </p:spPr>
        <p:txBody>
          <a:bodyPr wrap="square" rtlCol="0">
            <a:spAutoFit/>
          </a:bodyP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强</a:t>
            </a:r>
          </a:p>
        </p:txBody>
      </p:sp>
      <p:sp>
        <p:nvSpPr>
          <p:cNvPr id="23" name="TextBox 22">
            <a:extLst>
              <a:ext uri="{FF2B5EF4-FFF2-40B4-BE49-F238E27FC236}">
                <a16:creationId xmlns:a16="http://schemas.microsoft.com/office/drawing/2014/main" id="{21C6103D-A66F-17C4-AC97-3EB35F66DEBB}"/>
              </a:ext>
            </a:extLst>
          </p:cNvPr>
          <p:cNvSpPr txBox="1"/>
          <p:nvPr/>
        </p:nvSpPr>
        <p:spPr>
          <a:xfrm>
            <a:off x="10344152" y="5370715"/>
            <a:ext cx="1416320" cy="400110"/>
          </a:xfrm>
          <a:prstGeom prst="rect">
            <a:avLst/>
          </a:prstGeom>
          <a:noFill/>
          <a:ln w="31750">
            <a:solidFill>
              <a:schemeClr val="accent1">
                <a:shade val="15000"/>
              </a:schemeClr>
            </a:solidFill>
          </a:ln>
        </p:spPr>
        <p:txBody>
          <a:bodyPr wrap="square" rtlCol="0">
            <a:spAutoFit/>
          </a:bodyPr>
          <a:lstStyle/>
          <a:p>
            <a:pPr algn="ctr"/>
            <a:r>
              <a:rPr lang="zh-CN" altLang="en-US" sz="2000" dirty="0">
                <a:latin typeface="SimHei" panose="02010609060101010101" pitchFamily="49" charset="-122"/>
                <a:ea typeface="SimHei" panose="02010609060101010101" pitchFamily="49" charset="-122"/>
                <a:cs typeface="Times New Roman" panose="02020603050405020304" pitchFamily="18" charset="0"/>
              </a:rPr>
              <a:t>？</a:t>
            </a:r>
            <a:endParaRPr lang="en-CN" sz="2000" dirty="0">
              <a:latin typeface="SimHei" panose="02010609060101010101" pitchFamily="49" charset="-122"/>
              <a:ea typeface="SimHei" panose="02010609060101010101" pitchFamily="49" charset="-122"/>
              <a:cs typeface="Times New Roman" panose="02020603050405020304" pitchFamily="18" charset="0"/>
            </a:endParaRPr>
          </a:p>
        </p:txBody>
      </p:sp>
      <p:sp>
        <p:nvSpPr>
          <p:cNvPr id="25" name="TextBox 24">
            <a:extLst>
              <a:ext uri="{FF2B5EF4-FFF2-40B4-BE49-F238E27FC236}">
                <a16:creationId xmlns:a16="http://schemas.microsoft.com/office/drawing/2014/main" id="{08EE9C5D-281B-AED2-D4EF-E86A7F4076CF}"/>
              </a:ext>
            </a:extLst>
          </p:cNvPr>
          <p:cNvSpPr txBox="1"/>
          <p:nvPr/>
        </p:nvSpPr>
        <p:spPr>
          <a:xfrm>
            <a:off x="6226040" y="5370715"/>
            <a:ext cx="1416320" cy="400110"/>
          </a:xfrm>
          <a:prstGeom prst="rect">
            <a:avLst/>
          </a:prstGeom>
          <a:noFill/>
          <a:ln w="31750">
            <a:solidFill>
              <a:schemeClr val="accent1">
                <a:shade val="15000"/>
              </a:schemeClr>
            </a:solidFill>
          </a:ln>
        </p:spPr>
        <p:txBody>
          <a:bodyPr wrap="square" rtlCol="0">
            <a:spAutoFit/>
          </a:bodyP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强</a:t>
            </a:r>
          </a:p>
        </p:txBody>
      </p:sp>
      <p:sp>
        <p:nvSpPr>
          <p:cNvPr id="26" name="TextBox 25">
            <a:extLst>
              <a:ext uri="{FF2B5EF4-FFF2-40B4-BE49-F238E27FC236}">
                <a16:creationId xmlns:a16="http://schemas.microsoft.com/office/drawing/2014/main" id="{9E1CF25C-3303-69FA-70B3-B4F69723BE31}"/>
              </a:ext>
            </a:extLst>
          </p:cNvPr>
          <p:cNvSpPr txBox="1"/>
          <p:nvPr/>
        </p:nvSpPr>
        <p:spPr>
          <a:xfrm>
            <a:off x="8711646" y="5370715"/>
            <a:ext cx="877163" cy="369332"/>
          </a:xfrm>
          <a:prstGeom prst="rect">
            <a:avLst/>
          </a:prstGeom>
          <a:noFill/>
        </p:spPr>
        <p:txBody>
          <a:bodyPr wrap="none" rtlCol="0">
            <a:spAutoFit/>
          </a:bodyPr>
          <a:lstStyle/>
          <a:p>
            <a:r>
              <a:rPr lang="en-CN" dirty="0">
                <a:latin typeface="SimHei" panose="02010609060101010101" pitchFamily="49" charset="-122"/>
                <a:ea typeface="SimHei" panose="02010609060101010101" pitchFamily="49" charset="-122"/>
              </a:rPr>
              <a:t>......</a:t>
            </a:r>
          </a:p>
        </p:txBody>
      </p:sp>
      <p:sp>
        <p:nvSpPr>
          <p:cNvPr id="29" name="TextBox 28">
            <a:extLst>
              <a:ext uri="{FF2B5EF4-FFF2-40B4-BE49-F238E27FC236}">
                <a16:creationId xmlns:a16="http://schemas.microsoft.com/office/drawing/2014/main" id="{AF1B03A1-8635-EE3F-B8D3-53F01F74A3D1}"/>
              </a:ext>
            </a:extLst>
          </p:cNvPr>
          <p:cNvSpPr txBox="1"/>
          <p:nvPr/>
        </p:nvSpPr>
        <p:spPr>
          <a:xfrm>
            <a:off x="8734017" y="2395559"/>
            <a:ext cx="877163" cy="369332"/>
          </a:xfrm>
          <a:prstGeom prst="rect">
            <a:avLst/>
          </a:prstGeom>
          <a:noFill/>
        </p:spPr>
        <p:txBody>
          <a:bodyPr wrap="none" rtlCol="0">
            <a:spAutoFit/>
          </a:bodyPr>
          <a:lstStyle/>
          <a:p>
            <a:r>
              <a:rPr lang="en-CN" dirty="0">
                <a:latin typeface="SimHei" panose="02010609060101010101" pitchFamily="49" charset="-122"/>
                <a:ea typeface="SimHei" panose="02010609060101010101" pitchFamily="49" charset="-122"/>
              </a:rPr>
              <a:t>......</a:t>
            </a:r>
          </a:p>
        </p:txBody>
      </p:sp>
      <p:sp>
        <p:nvSpPr>
          <p:cNvPr id="30" name="TextBox 29">
            <a:extLst>
              <a:ext uri="{FF2B5EF4-FFF2-40B4-BE49-F238E27FC236}">
                <a16:creationId xmlns:a16="http://schemas.microsoft.com/office/drawing/2014/main" id="{DD3AC19B-9655-43D0-BF42-B9F9F2F28F9D}"/>
              </a:ext>
            </a:extLst>
          </p:cNvPr>
          <p:cNvSpPr txBox="1"/>
          <p:nvPr/>
        </p:nvSpPr>
        <p:spPr>
          <a:xfrm>
            <a:off x="8734017" y="1425085"/>
            <a:ext cx="877163" cy="369332"/>
          </a:xfrm>
          <a:prstGeom prst="rect">
            <a:avLst/>
          </a:prstGeom>
          <a:noFill/>
        </p:spPr>
        <p:txBody>
          <a:bodyPr wrap="none" rtlCol="0">
            <a:spAutoFit/>
          </a:bodyPr>
          <a:lstStyle/>
          <a:p>
            <a:r>
              <a:rPr lang="en-CN" dirty="0">
                <a:latin typeface="SimHei" panose="02010609060101010101" pitchFamily="49" charset="-122"/>
                <a:ea typeface="SimHei" panose="02010609060101010101" pitchFamily="49" charset="-122"/>
              </a:rPr>
              <a:t>......</a:t>
            </a:r>
          </a:p>
        </p:txBody>
      </p:sp>
      <p:sp>
        <p:nvSpPr>
          <p:cNvPr id="32" name="TextBox 31">
            <a:extLst>
              <a:ext uri="{FF2B5EF4-FFF2-40B4-BE49-F238E27FC236}">
                <a16:creationId xmlns:a16="http://schemas.microsoft.com/office/drawing/2014/main" id="{B23839D9-A8CC-478A-0E62-7C4F4A15E37D}"/>
              </a:ext>
            </a:extLst>
          </p:cNvPr>
          <p:cNvSpPr txBox="1"/>
          <p:nvPr/>
        </p:nvSpPr>
        <p:spPr>
          <a:xfrm>
            <a:off x="1262235" y="445451"/>
            <a:ext cx="2306705" cy="400110"/>
          </a:xfrm>
          <a:prstGeom prst="rect">
            <a:avLst/>
          </a:prstGeom>
          <a:noFill/>
          <a:ln>
            <a:solidFill>
              <a:schemeClr val="accent1">
                <a:shade val="15000"/>
              </a:schemeClr>
            </a:solidFill>
          </a:ln>
        </p:spPr>
        <p:txBody>
          <a:bodyPr wrap="square" rtlCol="0">
            <a:spAutoFit/>
          </a:bodyPr>
          <a:lstStyle/>
          <a:p>
            <a:pPr algn="ctr"/>
            <a:r>
              <a:rPr lang="en-CN" sz="2000" dirty="0">
                <a:latin typeface="SimHei" panose="02010609060101010101" pitchFamily="49" charset="-122"/>
                <a:ea typeface="SimHei" panose="02010609060101010101" pitchFamily="49" charset="-122"/>
                <a:cs typeface="Times New Roman" panose="02020603050405020304" pitchFamily="18" charset="0"/>
              </a:rPr>
              <a:t>收货后月份</a:t>
            </a:r>
          </a:p>
        </p:txBody>
      </p:sp>
      <p:sp>
        <p:nvSpPr>
          <p:cNvPr id="33" name="Rectangle 32">
            <a:extLst>
              <a:ext uri="{FF2B5EF4-FFF2-40B4-BE49-F238E27FC236}">
                <a16:creationId xmlns:a16="http://schemas.microsoft.com/office/drawing/2014/main" id="{35CFFEAC-A132-302C-A699-E19E0F5C8BAB}"/>
              </a:ext>
            </a:extLst>
          </p:cNvPr>
          <p:cNvSpPr/>
          <p:nvPr/>
        </p:nvSpPr>
        <p:spPr>
          <a:xfrm>
            <a:off x="55692" y="71230"/>
            <a:ext cx="11945803" cy="6660874"/>
          </a:xfrm>
          <a:prstGeom prst="rect">
            <a:avLst/>
          </a:prstGeom>
          <a:noFill/>
          <a:ln w="222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SimHei" panose="02010609060101010101" pitchFamily="49" charset="-122"/>
              <a:ea typeface="SimHei" panose="02010609060101010101" pitchFamily="49" charset="-122"/>
            </a:endParaRPr>
          </a:p>
        </p:txBody>
      </p:sp>
      <p:sp>
        <p:nvSpPr>
          <p:cNvPr id="12" name="灯片编号占位符 11">
            <a:extLst>
              <a:ext uri="{FF2B5EF4-FFF2-40B4-BE49-F238E27FC236}">
                <a16:creationId xmlns:a16="http://schemas.microsoft.com/office/drawing/2014/main" id="{F93BE71C-3906-CD47-C696-FE5911CC3F0E}"/>
              </a:ext>
            </a:extLst>
          </p:cNvPr>
          <p:cNvSpPr>
            <a:spLocks noGrp="1"/>
          </p:cNvSpPr>
          <p:nvPr>
            <p:ph type="sldNum" sz="quarter" idx="12"/>
          </p:nvPr>
        </p:nvSpPr>
        <p:spPr/>
        <p:txBody>
          <a:bodyPr/>
          <a:lstStyle/>
          <a:p>
            <a:fld id="{67EFCEC7-9889-994E-A950-47BD7D58E7BD}" type="slidenum">
              <a:rPr lang="en-CN" smtClean="0"/>
              <a:pPr/>
              <a:t>10</a:t>
            </a:fld>
            <a:r>
              <a:rPr lang="en-US" altLang="zh-CN"/>
              <a:t>/56</a:t>
            </a:r>
            <a:endParaRPr lang="zh-CN" altLang="en-US" dirty="0"/>
          </a:p>
        </p:txBody>
      </p:sp>
    </p:spTree>
    <p:extLst>
      <p:ext uri="{BB962C8B-B14F-4D97-AF65-F5344CB8AC3E}">
        <p14:creationId xmlns:p14="http://schemas.microsoft.com/office/powerpoint/2010/main" val="13615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27" grpId="0" animBg="1"/>
      <p:bldP spid="28" grpId="0" animBg="1"/>
      <p:bldP spid="2" grpId="0" animBg="1"/>
      <p:bldP spid="19" grpId="0" animBg="1"/>
      <p:bldP spid="22" grpId="0" animBg="1"/>
      <p:bldP spid="23" grpId="0" animBg="1"/>
      <p:bldP spid="25" grpId="0" animBg="1"/>
      <p:bldP spid="26" grpId="0"/>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A03CB4-052F-CA57-7451-C9D12C215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61579-EC26-6784-A0A6-E93981DA11C2}"/>
              </a:ext>
            </a:extLst>
          </p:cNvPr>
          <p:cNvSpPr>
            <a:spLocks noGrp="1"/>
          </p:cNvSpPr>
          <p:nvPr>
            <p:ph type="title"/>
          </p:nvPr>
        </p:nvSpPr>
        <p:spPr/>
        <p:txBody>
          <a:bodyPr vert="horz" lIns="91440" tIns="45720" rIns="91440" bIns="45720" rtlCol="0" anchor="b">
            <a:normAutofit/>
          </a:bodyPr>
          <a:lstStyle/>
          <a:p>
            <a:r>
              <a:rPr lang="en-US" altLang="zh-CN" sz="6600" kern="1200" dirty="0">
                <a:solidFill>
                  <a:schemeClr val="tx1"/>
                </a:solidFill>
              </a:rPr>
              <a:t>3. </a:t>
            </a:r>
            <a:r>
              <a:rPr lang="en-US" sz="6600" kern="1200" dirty="0">
                <a:solidFill>
                  <a:schemeClr val="tx1"/>
                </a:solidFill>
              </a:rPr>
              <a:t>研究问题</a:t>
            </a:r>
          </a:p>
        </p:txBody>
      </p:sp>
      <p:sp>
        <p:nvSpPr>
          <p:cNvPr id="4" name="灯片编号占位符 3">
            <a:extLst>
              <a:ext uri="{FF2B5EF4-FFF2-40B4-BE49-F238E27FC236}">
                <a16:creationId xmlns:a16="http://schemas.microsoft.com/office/drawing/2014/main" id="{39BE0CAD-82B5-57E4-7574-5BEC8D12FEB6}"/>
              </a:ext>
            </a:extLst>
          </p:cNvPr>
          <p:cNvSpPr>
            <a:spLocks noGrp="1"/>
          </p:cNvSpPr>
          <p:nvPr>
            <p:ph type="sldNum" sz="quarter" idx="12"/>
          </p:nvPr>
        </p:nvSpPr>
        <p:spPr/>
        <p:txBody>
          <a:bodyPr/>
          <a:lstStyle/>
          <a:p>
            <a:fld id="{67EFCEC7-9889-994E-A950-47BD7D58E7BD}" type="slidenum">
              <a:rPr lang="en-CN" smtClean="0"/>
              <a:pPr/>
              <a:t>11</a:t>
            </a:fld>
            <a:r>
              <a:rPr lang="en-US" altLang="zh-CN"/>
              <a:t>/56</a:t>
            </a:r>
            <a:endParaRPr lang="zh-CN" altLang="en-US" dirty="0"/>
          </a:p>
        </p:txBody>
      </p:sp>
    </p:spTree>
    <p:extLst>
      <p:ext uri="{BB962C8B-B14F-4D97-AF65-F5344CB8AC3E}">
        <p14:creationId xmlns:p14="http://schemas.microsoft.com/office/powerpoint/2010/main" val="3535012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27DA7-FF14-9469-FD0F-9D8433A1173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2E37F7C-AEFF-6657-C2D2-B37B6B265BBD}"/>
              </a:ext>
            </a:extLst>
          </p:cNvPr>
          <p:cNvSpPr>
            <a:spLocks noGrp="1"/>
          </p:cNvSpPr>
          <p:nvPr>
            <p:ph type="title"/>
          </p:nvPr>
        </p:nvSpPr>
        <p:spPr/>
        <p:txBody>
          <a:bodyPr>
            <a:normAutofit/>
          </a:bodyPr>
          <a:lstStyle/>
          <a:p>
            <a:r>
              <a:rPr lang="en-US" altLang="zh-CN" sz="3600" dirty="0"/>
              <a:t>3.</a:t>
            </a:r>
            <a:r>
              <a:rPr lang="zh-CN" altLang="en-US" sz="3600" dirty="0"/>
              <a:t>研究问题</a:t>
            </a:r>
            <a:endParaRPr kumimoji="1" lang="zh-CN" altLang="en-US" sz="3600" dirty="0"/>
          </a:p>
        </p:txBody>
      </p:sp>
      <p:sp>
        <p:nvSpPr>
          <p:cNvPr id="4" name="内容占位符 3">
            <a:extLst>
              <a:ext uri="{FF2B5EF4-FFF2-40B4-BE49-F238E27FC236}">
                <a16:creationId xmlns:a16="http://schemas.microsoft.com/office/drawing/2014/main" id="{B92F1F20-9B7D-4FB6-B6DC-B0FD2C271F6B}"/>
              </a:ext>
            </a:extLst>
          </p:cNvPr>
          <p:cNvSpPr>
            <a:spLocks noGrp="1"/>
          </p:cNvSpPr>
          <p:nvPr>
            <p:ph idx="1"/>
          </p:nvPr>
        </p:nvSpPr>
        <p:spPr/>
        <p:txBody>
          <a:bodyPr>
            <a:normAutofit/>
          </a:bodyPr>
          <a:lstStyle/>
          <a:p>
            <a:pPr marL="342900" indent="-342900">
              <a:lnSpc>
                <a:spcPct val="200000"/>
              </a:lnSpc>
            </a:pPr>
            <a:r>
              <a:rPr lang="en-US" altLang="zh-CN" sz="2200" dirty="0">
                <a:latin typeface="Arial" panose="020B0604020202020204" pitchFamily="34" charset="0"/>
                <a:cs typeface="Arial" panose="020B0604020202020204" pitchFamily="34" charset="0"/>
              </a:rPr>
              <a:t>Whether and how storage adoption would enable farmers to access</a:t>
            </a:r>
            <a:r>
              <a:rPr lang="en-US" altLang="zh-CN" sz="2200" b="1" dirty="0">
                <a:latin typeface="Arial" panose="020B0604020202020204" pitchFamily="34" charset="0"/>
                <a:cs typeface="Arial" panose="020B0604020202020204" pitchFamily="34" charset="0"/>
              </a:rPr>
              <a:t> </a:t>
            </a:r>
            <a:r>
              <a:rPr lang="en-US" altLang="zh-CN" sz="2200" b="1" dirty="0">
                <a:solidFill>
                  <a:schemeClr val="accent5">
                    <a:lumMod val="75000"/>
                  </a:schemeClr>
                </a:solidFill>
                <a:latin typeface="Arial" panose="020B0604020202020204" pitchFamily="34" charset="0"/>
                <a:cs typeface="Arial" panose="020B0604020202020204" pitchFamily="34" charset="0"/>
              </a:rPr>
              <a:t>more competitive procurement market conditions across time</a:t>
            </a:r>
            <a:r>
              <a:rPr lang="en-US" altLang="zh-CN" sz="2200" dirty="0">
                <a:latin typeface="Arial" panose="020B0604020202020204" pitchFamily="34" charset="0"/>
                <a:cs typeface="Arial" panose="020B0604020202020204" pitchFamily="34" charset="0"/>
              </a:rPr>
              <a:t>, and consequently, increase their welfare?</a:t>
            </a:r>
            <a:endParaRPr lang="en-US" altLang="zh-CN" sz="2200" b="1" dirty="0">
              <a:latin typeface="Arial" panose="020B0604020202020204" pitchFamily="34" charset="0"/>
              <a:cs typeface="Arial" panose="020B0604020202020204" pitchFamily="34" charset="0"/>
            </a:endParaRPr>
          </a:p>
          <a:p>
            <a:pPr marL="342900" indent="-342900">
              <a:lnSpc>
                <a:spcPct val="200000"/>
              </a:lnSpc>
            </a:pPr>
            <a:r>
              <a:rPr lang="zh-CN" altLang="en-US" sz="2200" dirty="0"/>
              <a:t>储藏的采用能否，以及通过何种机制，使农户能够在买方竞争更为充分的时段进行销售，从而提升其福利？</a:t>
            </a:r>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201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CFA90D-46A0-6F49-C856-964BF6A1E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EADEE4-E022-369E-C69D-9CBD5F4A9885}"/>
              </a:ext>
            </a:extLst>
          </p:cNvPr>
          <p:cNvSpPr>
            <a:spLocks noGrp="1"/>
          </p:cNvSpPr>
          <p:nvPr>
            <p:ph type="title"/>
          </p:nvPr>
        </p:nvSpPr>
        <p:spPr/>
        <p:txBody>
          <a:bodyPr vert="horz" lIns="91440" tIns="45720" rIns="91440" bIns="45720" rtlCol="0" anchor="b">
            <a:normAutofit/>
          </a:bodyPr>
          <a:lstStyle/>
          <a:p>
            <a:r>
              <a:rPr lang="en-US" altLang="zh-CN" sz="6600" dirty="0"/>
              <a:t>4</a:t>
            </a:r>
            <a:r>
              <a:rPr lang="en-US" altLang="zh-CN" sz="6600" kern="1200" dirty="0">
                <a:solidFill>
                  <a:schemeClr val="tx1"/>
                </a:solidFill>
              </a:rPr>
              <a:t>. </a:t>
            </a:r>
            <a:r>
              <a:rPr lang="zh-CN" altLang="en-US" sz="6600" kern="1200" dirty="0">
                <a:solidFill>
                  <a:schemeClr val="tx1"/>
                </a:solidFill>
              </a:rPr>
              <a:t>文献简述</a:t>
            </a:r>
            <a:endParaRPr lang="en-US" sz="6600" kern="1200" dirty="0">
              <a:solidFill>
                <a:schemeClr val="tx1"/>
              </a:solidFill>
            </a:endParaRPr>
          </a:p>
        </p:txBody>
      </p:sp>
      <p:sp>
        <p:nvSpPr>
          <p:cNvPr id="4" name="灯片编号占位符 3">
            <a:extLst>
              <a:ext uri="{FF2B5EF4-FFF2-40B4-BE49-F238E27FC236}">
                <a16:creationId xmlns:a16="http://schemas.microsoft.com/office/drawing/2014/main" id="{26B91122-7410-BA1B-5CE4-5446AA73B3FA}"/>
              </a:ext>
            </a:extLst>
          </p:cNvPr>
          <p:cNvSpPr>
            <a:spLocks noGrp="1"/>
          </p:cNvSpPr>
          <p:nvPr>
            <p:ph type="sldNum" sz="quarter" idx="12"/>
          </p:nvPr>
        </p:nvSpPr>
        <p:spPr/>
        <p:txBody>
          <a:bodyPr/>
          <a:lstStyle/>
          <a:p>
            <a:fld id="{67EFCEC7-9889-994E-A950-47BD7D58E7BD}" type="slidenum">
              <a:rPr lang="en-CN" smtClean="0"/>
              <a:pPr/>
              <a:t>13</a:t>
            </a:fld>
            <a:r>
              <a:rPr lang="en-US" altLang="zh-CN"/>
              <a:t>/56</a:t>
            </a:r>
            <a:endParaRPr lang="zh-CN" altLang="en-US" dirty="0"/>
          </a:p>
        </p:txBody>
      </p:sp>
    </p:spTree>
    <p:extLst>
      <p:ext uri="{BB962C8B-B14F-4D97-AF65-F5344CB8AC3E}">
        <p14:creationId xmlns:p14="http://schemas.microsoft.com/office/powerpoint/2010/main" val="1710912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9789D553-6B3C-3F2B-F929-97944AB96D12}"/>
              </a:ext>
            </a:extLst>
          </p:cNvPr>
          <p:cNvSpPr>
            <a:spLocks noGrp="1"/>
          </p:cNvSpPr>
          <p:nvPr>
            <p:ph type="sldNum" sz="quarter" idx="12"/>
          </p:nvPr>
        </p:nvSpPr>
        <p:spPr/>
        <p:txBody>
          <a:bodyPr/>
          <a:lstStyle/>
          <a:p>
            <a:fld id="{67EFCEC7-9889-994E-A950-47BD7D58E7BD}" type="slidenum">
              <a:rPr lang="en-CN" smtClean="0"/>
              <a:pPr/>
              <a:t>14</a:t>
            </a:fld>
            <a:r>
              <a:rPr lang="en-US" altLang="zh-CN"/>
              <a:t>/56</a:t>
            </a:r>
            <a:endParaRPr lang="zh-CN" altLang="en-US" dirty="0"/>
          </a:p>
        </p:txBody>
      </p:sp>
      <p:sp>
        <p:nvSpPr>
          <p:cNvPr id="2" name="Title 1">
            <a:extLst>
              <a:ext uri="{FF2B5EF4-FFF2-40B4-BE49-F238E27FC236}">
                <a16:creationId xmlns:a16="http://schemas.microsoft.com/office/drawing/2014/main" id="{AB43C11E-5F01-EBC4-1A28-134D1D81062E}"/>
              </a:ext>
            </a:extLst>
          </p:cNvPr>
          <p:cNvSpPr>
            <a:spLocks noGrp="1"/>
          </p:cNvSpPr>
          <p:nvPr>
            <p:ph type="title"/>
          </p:nvPr>
        </p:nvSpPr>
        <p:spPr>
          <a:xfrm>
            <a:off x="841248" y="-139725"/>
            <a:ext cx="11350752" cy="1325563"/>
          </a:xfrm>
        </p:spPr>
        <p:txBody>
          <a:bodyPr>
            <a:noAutofit/>
          </a:bodyPr>
          <a:lstStyle/>
          <a:p>
            <a:r>
              <a:rPr lang="en-US" altLang="zh-CN" sz="3600" dirty="0"/>
              <a:t>4.1.</a:t>
            </a:r>
            <a:r>
              <a:rPr lang="en-CN" sz="3600"/>
              <a:t>过往文献</a:t>
            </a:r>
            <a:r>
              <a:rPr lang="zh-CN" altLang="en-US" sz="3600" dirty="0"/>
              <a:t>：</a:t>
            </a:r>
            <a:r>
              <a:rPr lang="en-US" sz="3600" dirty="0">
                <a:latin typeface="Arial" panose="020B0604020202020204" pitchFamily="34" charset="0"/>
                <a:cs typeface="Arial" panose="020B0604020202020204" pitchFamily="34" charset="0"/>
              </a:rPr>
              <a:t>Buyer Power in Agricultural Markets</a:t>
            </a:r>
            <a:endParaRPr lang="en-CN" sz="36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FC5E1F24-4B9B-5F15-5B77-E0B42F63C3FD}"/>
              </a:ext>
            </a:extLst>
          </p:cNvPr>
          <p:cNvSpPr>
            <a:spLocks noGrp="1"/>
          </p:cNvSpPr>
          <p:nvPr>
            <p:ph idx="1"/>
          </p:nvPr>
        </p:nvSpPr>
        <p:spPr/>
        <p:txBody>
          <a:bodyPr>
            <a:noAutofit/>
          </a:bodyPr>
          <a:lstStyle/>
          <a:p>
            <a:pPr marL="0" indent="0">
              <a:lnSpc>
                <a:spcPct val="150000"/>
              </a:lnSpc>
              <a:buNone/>
            </a:pPr>
            <a:r>
              <a:rPr lang="zh-CN" altLang="en-US" sz="2200" dirty="0"/>
              <a:t>买方势力</a:t>
            </a:r>
            <a:r>
              <a:rPr lang="en-US" altLang="zh-CN" sz="2200" dirty="0"/>
              <a:t> </a:t>
            </a:r>
            <a:r>
              <a:rPr lang="en-US" altLang="zh-CN" sz="22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buyer power) </a:t>
            </a:r>
            <a:r>
              <a:rPr lang="zh-CN" altLang="en-US" sz="2200" dirty="0"/>
              <a:t>长期是农业经济学的核心议题</a:t>
            </a:r>
          </a:p>
          <a:p>
            <a:pPr>
              <a:lnSpc>
                <a:spcPct val="150000"/>
              </a:lnSpc>
            </a:pPr>
            <a:r>
              <a:rPr lang="zh-CN" altLang="en-US" sz="2200" dirty="0"/>
              <a:t>根源：农户面临的</a:t>
            </a:r>
            <a:r>
              <a:rPr lang="zh-CN" altLang="en-US" sz="2200" b="1" dirty="0"/>
              <a:t>销售对象和渠道有限、市场信息不对称及流动性约束</a:t>
            </a:r>
          </a:p>
          <a:p>
            <a:pPr>
              <a:lnSpc>
                <a:spcPct val="150000"/>
              </a:lnSpc>
            </a:pPr>
            <a:r>
              <a:rPr lang="en-US" sz="2200" dirty="0" err="1">
                <a:latin typeface="Arial" panose="020B0604020202020204" pitchFamily="34" charset="0"/>
                <a:cs typeface="Arial" panose="020B0604020202020204" pitchFamily="34" charset="0"/>
              </a:rPr>
              <a:t>Mérel</a:t>
            </a:r>
            <a:r>
              <a:rPr lang="en-US" sz="2200" dirty="0">
                <a:latin typeface="Arial" panose="020B0604020202020204" pitchFamily="34" charset="0"/>
                <a:cs typeface="Arial" panose="020B0604020202020204" pitchFamily="34" charset="0"/>
              </a:rPr>
              <a:t> and Sexton (2017) </a:t>
            </a:r>
            <a:r>
              <a:rPr lang="zh-CN" altLang="en-US" sz="2200" dirty="0"/>
              <a:t>：买方势力反映了农产品及其投入品在短期内的时空不</a:t>
            </a:r>
            <a:r>
              <a:rPr lang="zh-CN" altLang="en-US" sz="2200" dirty="0">
                <a:latin typeface="Arial" panose="020B0604020202020204" pitchFamily="34" charset="0"/>
                <a:cs typeface="Arial" panose="020B0604020202020204" pitchFamily="34" charset="0"/>
              </a:rPr>
              <a:t>流动性</a:t>
            </a:r>
            <a:r>
              <a:rPr lang="en-US" altLang="zh-CN"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immobility)</a:t>
            </a:r>
          </a:p>
          <a:p>
            <a:pPr>
              <a:lnSpc>
                <a:spcPct val="150000"/>
              </a:lnSpc>
            </a:pPr>
            <a:r>
              <a:rPr lang="zh-CN" altLang="en-US" sz="2200" dirty="0"/>
              <a:t>经典</a:t>
            </a:r>
            <a:r>
              <a:rPr lang="en-US" sz="2200" dirty="0">
                <a:latin typeface="Arial" panose="020B0604020202020204" pitchFamily="34" charset="0"/>
                <a:cs typeface="Arial" panose="020B0604020202020204" pitchFamily="34" charset="0"/>
              </a:rPr>
              <a:t>IO</a:t>
            </a:r>
            <a:r>
              <a:rPr lang="zh-CN" altLang="en-US" sz="2200" dirty="0"/>
              <a:t>模型将买方势力视为</a:t>
            </a:r>
            <a:r>
              <a:rPr lang="zh-CN" altLang="en-US" sz="2200" b="1" dirty="0"/>
              <a:t>结构性、静态现象</a:t>
            </a:r>
            <a:r>
              <a:rPr lang="zh-CN" altLang="en-US" sz="22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Sexton, 2010; 2013）</a:t>
            </a:r>
          </a:p>
          <a:p>
            <a:pPr>
              <a:lnSpc>
                <a:spcPct val="150000"/>
              </a:lnSpc>
            </a:pPr>
            <a:r>
              <a:rPr lang="zh-CN" altLang="en-US" sz="2200" dirty="0"/>
              <a:t>这类理论假设忽略了短期市场环境的波动性</a:t>
            </a:r>
            <a:endParaRPr lang="en-US" altLang="zh-CN" sz="2200" dirty="0"/>
          </a:p>
          <a:p>
            <a:pPr marL="0" indent="0">
              <a:lnSpc>
                <a:spcPct val="150000"/>
              </a:lnSpc>
              <a:buNone/>
            </a:pPr>
            <a:r>
              <a:rPr lang="zh-CN" altLang="en-US" sz="2200" dirty="0"/>
              <a:t>这一“静态观”在</a:t>
            </a:r>
            <a:r>
              <a:rPr lang="zh-CN" altLang="en-US" sz="2200" b="1" dirty="0"/>
              <a:t>发展中国家农业市场</a:t>
            </a:r>
            <a:r>
              <a:rPr lang="zh-CN" altLang="en-US" sz="2200" dirty="0"/>
              <a:t>中经常失效</a:t>
            </a:r>
            <a:endParaRPr lang="en-US" altLang="zh-CN" sz="2200" dirty="0"/>
          </a:p>
          <a:p>
            <a:pPr>
              <a:lnSpc>
                <a:spcPct val="150000"/>
              </a:lnSpc>
            </a:pPr>
            <a:r>
              <a:rPr lang="zh-CN" altLang="en-US" sz="2200" dirty="0"/>
              <a:t>监管缺位</a:t>
            </a:r>
            <a:r>
              <a:rPr lang="en-US" altLang="zh-CN" sz="2200" dirty="0"/>
              <a:t>/</a:t>
            </a:r>
            <a:r>
              <a:rPr lang="zh-CN" altLang="en-US" sz="2200" dirty="0"/>
              <a:t>外部机构弱势、非正式市场、交易时效强</a:t>
            </a:r>
            <a:r>
              <a:rPr lang="en-US" altLang="zh-CN" sz="2200" dirty="0"/>
              <a:t>/</a:t>
            </a:r>
            <a:r>
              <a:rPr lang="zh-CN" altLang="en-US" sz="2200" dirty="0"/>
              <a:t>违约风险高（</a:t>
            </a:r>
            <a:r>
              <a:rPr lang="zh-CN" altLang="en-US" sz="2200" dirty="0">
                <a:hlinkClick r:id="rId3">
                  <a:extLst>
                    <a:ext uri="{A12FA001-AC4F-418D-AE19-62706E023703}">
                      <ahyp:hlinkClr xmlns:ahyp="http://schemas.microsoft.com/office/drawing/2018/hyperlinkcolor" val="tx"/>
                    </a:ext>
                  </a:extLst>
                </a:hlinkClick>
              </a:rPr>
              <a:t>温铁军，</a:t>
            </a:r>
            <a:r>
              <a:rPr lang="en-US" altLang="zh-CN" sz="2200" dirty="0">
                <a:hlinkClick r:id="rId3">
                  <a:extLst>
                    <a:ext uri="{A12FA001-AC4F-418D-AE19-62706E023703}">
                      <ahyp:hlinkClr xmlns:ahyp="http://schemas.microsoft.com/office/drawing/2018/hyperlinkcolor" val="tx"/>
                    </a:ext>
                  </a:extLst>
                </a:hlinkClick>
              </a:rPr>
              <a:t>2009</a:t>
            </a:r>
            <a:r>
              <a:rPr lang="zh-CN" altLang="en-US" sz="2200" dirty="0"/>
              <a:t>）</a:t>
            </a:r>
          </a:p>
          <a:p>
            <a:pPr>
              <a:lnSpc>
                <a:spcPct val="150000"/>
              </a:lnSpc>
            </a:pPr>
            <a:endParaRPr lang="zh-CN" altLang="en-US" sz="2200" b="1" dirty="0"/>
          </a:p>
        </p:txBody>
      </p:sp>
    </p:spTree>
    <p:extLst>
      <p:ext uri="{BB962C8B-B14F-4D97-AF65-F5344CB8AC3E}">
        <p14:creationId xmlns:p14="http://schemas.microsoft.com/office/powerpoint/2010/main" val="215918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0B5B5393-ABD0-688A-7129-1E26DDB49579}"/>
              </a:ext>
            </a:extLst>
          </p:cNvPr>
          <p:cNvSpPr>
            <a:spLocks noGrp="1"/>
          </p:cNvSpPr>
          <p:nvPr>
            <p:ph type="sldNum" sz="quarter" idx="12"/>
          </p:nvPr>
        </p:nvSpPr>
        <p:spPr/>
        <p:txBody>
          <a:bodyPr/>
          <a:lstStyle/>
          <a:p>
            <a:fld id="{67EFCEC7-9889-994E-A950-47BD7D58E7BD}" type="slidenum">
              <a:rPr lang="en-CN" smtClean="0"/>
              <a:pPr/>
              <a:t>15</a:t>
            </a:fld>
            <a:r>
              <a:rPr lang="en-US" altLang="zh-CN"/>
              <a:t>/56</a:t>
            </a:r>
            <a:endParaRPr lang="zh-CN" altLang="en-US" dirty="0"/>
          </a:p>
        </p:txBody>
      </p:sp>
      <p:sp>
        <p:nvSpPr>
          <p:cNvPr id="2" name="Title 1">
            <a:extLst>
              <a:ext uri="{FF2B5EF4-FFF2-40B4-BE49-F238E27FC236}">
                <a16:creationId xmlns:a16="http://schemas.microsoft.com/office/drawing/2014/main" id="{AB43C11E-5F01-EBC4-1A28-134D1D81062E}"/>
              </a:ext>
            </a:extLst>
          </p:cNvPr>
          <p:cNvSpPr>
            <a:spLocks noGrp="1"/>
          </p:cNvSpPr>
          <p:nvPr>
            <p:ph type="title"/>
          </p:nvPr>
        </p:nvSpPr>
        <p:spPr>
          <a:xfrm>
            <a:off x="841247" y="-139725"/>
            <a:ext cx="11699095" cy="1325563"/>
          </a:xfrm>
        </p:spPr>
        <p:txBody>
          <a:bodyPr>
            <a:normAutofit/>
          </a:bodyPr>
          <a:lstStyle/>
          <a:p>
            <a:r>
              <a:rPr lang="en-US" altLang="zh-CN" sz="3600" dirty="0"/>
              <a:t>4.1.</a:t>
            </a:r>
            <a:r>
              <a:rPr lang="en-CN" sz="3600"/>
              <a:t>过往文献</a:t>
            </a:r>
            <a:r>
              <a:rPr lang="zh-CN" altLang="en-US" sz="3600" dirty="0"/>
              <a:t>：</a:t>
            </a:r>
            <a:r>
              <a:rPr lang="en-US" sz="3600" dirty="0">
                <a:latin typeface="Arial" panose="020B0604020202020204" pitchFamily="34" charset="0"/>
                <a:cs typeface="Arial" panose="020B0604020202020204" pitchFamily="34" charset="0"/>
              </a:rPr>
              <a:t>Time-Variability</a:t>
            </a:r>
            <a:r>
              <a:rPr lang="zh-CN" altLang="en-US" sz="3600" dirty="0">
                <a:latin typeface="Arial" panose="020B0604020202020204" pitchFamily="34" charset="0"/>
                <a:cs typeface="Arial" panose="020B0604020202020204" pitchFamily="34" charset="0"/>
              </a:rPr>
              <a:t> </a:t>
            </a:r>
            <a:r>
              <a:rPr lang="en-US" altLang="zh-CN" sz="3600" dirty="0">
                <a:latin typeface="Arial" panose="020B0604020202020204" pitchFamily="34" charset="0"/>
                <a:cs typeface="Arial" panose="020B0604020202020204" pitchFamily="34" charset="0"/>
              </a:rPr>
              <a:t>of Buyer Power</a:t>
            </a:r>
            <a:endParaRPr lang="en-CN" sz="36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FC5E1F24-4B9B-5F15-5B77-E0B42F63C3FD}"/>
              </a:ext>
            </a:extLst>
          </p:cNvPr>
          <p:cNvSpPr>
            <a:spLocks noGrp="1"/>
          </p:cNvSpPr>
          <p:nvPr>
            <p:ph idx="1"/>
          </p:nvPr>
        </p:nvSpPr>
        <p:spPr/>
        <p:txBody>
          <a:bodyPr>
            <a:noAutofit/>
          </a:bodyPr>
          <a:lstStyle/>
          <a:p>
            <a:pPr>
              <a:lnSpc>
                <a:spcPct val="150000"/>
              </a:lnSpc>
            </a:pPr>
            <a:r>
              <a:rPr lang="en-US" dirty="0">
                <a:latin typeface="Arial" panose="020B0604020202020204" pitchFamily="34" charset="0"/>
                <a:cs typeface="Arial" panose="020B0604020202020204" pitchFamily="34" charset="0"/>
              </a:rPr>
              <a:t>Sexton and Xia (2018) </a:t>
            </a:r>
            <a:r>
              <a:rPr lang="zh-CN" altLang="en-US" dirty="0">
                <a:latin typeface="Arial" panose="020B0604020202020204" pitchFamily="34" charset="0"/>
                <a:cs typeface="Arial" panose="020B0604020202020204" pitchFamily="34" charset="0"/>
              </a:rPr>
              <a:t>：</a:t>
            </a:r>
            <a:r>
              <a:rPr lang="zh-CN" altLang="en-US" dirty="0"/>
              <a:t>发展中国家的买方势力并非结构刚性，而是</a:t>
            </a:r>
            <a:r>
              <a:rPr lang="zh-CN" altLang="en-US" b="1" dirty="0"/>
              <a:t>季节性、局部性、动态波动的</a:t>
            </a:r>
            <a:endParaRPr lang="zh-CN" altLang="en-US" dirty="0"/>
          </a:p>
          <a:p>
            <a:pPr>
              <a:lnSpc>
                <a:spcPct val="150000"/>
              </a:lnSpc>
            </a:pPr>
            <a:r>
              <a:rPr lang="en-US" dirty="0">
                <a:latin typeface="Arial" panose="020B0604020202020204" pitchFamily="34" charset="0"/>
                <a:cs typeface="Arial" panose="020B0604020202020204" pitchFamily="34" charset="0"/>
              </a:rPr>
              <a:t>Barrett and </a:t>
            </a:r>
            <a:r>
              <a:rPr lang="en-US" dirty="0" err="1">
                <a:latin typeface="Arial" panose="020B0604020202020204" pitchFamily="34" charset="0"/>
                <a:cs typeface="Arial" panose="020B0604020202020204" pitchFamily="34" charset="0"/>
              </a:rPr>
              <a:t>Mutambatsere</a:t>
            </a:r>
            <a:r>
              <a:rPr lang="en-US" dirty="0">
                <a:latin typeface="Arial" panose="020B0604020202020204" pitchFamily="34" charset="0"/>
                <a:cs typeface="Arial" panose="020B0604020202020204" pitchFamily="34" charset="0"/>
              </a:rPr>
              <a:t> (2008) </a:t>
            </a:r>
            <a:r>
              <a:rPr lang="zh-CN" altLang="en-US" dirty="0"/>
              <a:t>：供应链呈现“薄、季节性、地域集中”的特征</a:t>
            </a:r>
          </a:p>
          <a:p>
            <a:pPr>
              <a:lnSpc>
                <a:spcPct val="150000"/>
              </a:lnSpc>
            </a:pPr>
            <a:r>
              <a:rPr lang="en-US" dirty="0">
                <a:latin typeface="Arial" panose="020B0604020202020204" pitchFamily="34" charset="0"/>
                <a:cs typeface="Arial" panose="020B0604020202020204" pitchFamily="34" charset="0"/>
              </a:rPr>
              <a:t>Sudhir et al. (2005) </a:t>
            </a:r>
            <a:r>
              <a:rPr lang="zh-CN" altLang="en-US" dirty="0"/>
              <a:t>：</a:t>
            </a:r>
            <a:r>
              <a:rPr lang="zh-CN" altLang="en-US" b="1" dirty="0"/>
              <a:t>竞争强度随成本与需求条件变化</a:t>
            </a:r>
            <a:r>
              <a:rPr lang="zh-CN" altLang="en-US" dirty="0"/>
              <a:t>而变化</a:t>
            </a:r>
          </a:p>
          <a:p>
            <a:pPr marL="0" indent="0">
              <a:lnSpc>
                <a:spcPct val="150000"/>
              </a:lnSpc>
              <a:buNone/>
            </a:pPr>
            <a:r>
              <a:rPr lang="zh-CN" altLang="en-US" dirty="0"/>
              <a:t>显示</a:t>
            </a:r>
            <a:r>
              <a:rPr lang="zh-CN" altLang="en-US" b="1" dirty="0"/>
              <a:t>买方势力会随时间波动的实证证据：</a:t>
            </a:r>
            <a:endParaRPr lang="zh-CN" altLang="en-US" dirty="0"/>
          </a:p>
          <a:p>
            <a:pPr>
              <a:lnSpc>
                <a:spcPct val="150000"/>
              </a:lnSpc>
            </a:pPr>
            <a:r>
              <a:rPr lang="zh-CN" altLang="en-US" dirty="0"/>
              <a:t>发展中国家：中国烟草产业</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Rubens, 2023），</a:t>
            </a:r>
            <a:r>
              <a:rPr lang="zh-CN" altLang="en-US" dirty="0"/>
              <a:t>乌干达咖啡</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Fafchamps and Hill, 2005），</a:t>
            </a:r>
            <a:r>
              <a:rPr lang="zh-CN" altLang="en-US" dirty="0"/>
              <a:t>东非玉米</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Sitko and Jayne, 2014; Bergquist and Dinerstein, 2020）</a:t>
            </a:r>
          </a:p>
          <a:p>
            <a:pPr>
              <a:lnSpc>
                <a:spcPct val="150000"/>
              </a:lnSpc>
            </a:pPr>
            <a:r>
              <a:rPr lang="zh-CN" altLang="en-US" dirty="0"/>
              <a:t>发达国家：美国马铃薯、牛肉市场</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Richards et al., 2001; Ji et al., 2017）</a:t>
            </a:r>
            <a:r>
              <a:rPr lang="en-US" dirty="0"/>
              <a:t>，</a:t>
            </a:r>
            <a:r>
              <a:rPr lang="zh-CN" altLang="en-US" dirty="0"/>
              <a:t>德国乳制品</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Grau and </a:t>
            </a:r>
            <a:r>
              <a:rPr lang="en-US" dirty="0" err="1">
                <a:latin typeface="Arial" panose="020B0604020202020204" pitchFamily="34" charset="0"/>
                <a:cs typeface="Arial" panose="020B0604020202020204" pitchFamily="34" charset="0"/>
              </a:rPr>
              <a:t>Hockmann</a:t>
            </a:r>
            <a:r>
              <a:rPr lang="en-US" dirty="0">
                <a:latin typeface="Arial" panose="020B0604020202020204" pitchFamily="34" charset="0"/>
                <a:cs typeface="Arial" panose="020B0604020202020204" pitchFamily="34" charset="0"/>
              </a:rPr>
              <a:t>, 2018）</a:t>
            </a:r>
          </a:p>
        </p:txBody>
      </p:sp>
    </p:spTree>
    <p:extLst>
      <p:ext uri="{BB962C8B-B14F-4D97-AF65-F5344CB8AC3E}">
        <p14:creationId xmlns:p14="http://schemas.microsoft.com/office/powerpoint/2010/main" val="1150716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8165-099A-91EA-30A0-E9F0552A35C1}"/>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2A0C451-2BE1-52E6-0AC1-62FAD54C2FA3}"/>
              </a:ext>
            </a:extLst>
          </p:cNvPr>
          <p:cNvSpPr>
            <a:spLocks noGrp="1"/>
          </p:cNvSpPr>
          <p:nvPr>
            <p:ph type="title"/>
          </p:nvPr>
        </p:nvSpPr>
        <p:spPr/>
        <p:txBody>
          <a:bodyPr>
            <a:normAutofit/>
          </a:bodyPr>
          <a:lstStyle/>
          <a:p>
            <a:r>
              <a:rPr lang="en-US" altLang="zh-CN" sz="3600" dirty="0"/>
              <a:t>4.1.</a:t>
            </a:r>
            <a:r>
              <a:rPr lang="en-CN" altLang="zh-CN" sz="3600"/>
              <a:t>过往文献</a:t>
            </a:r>
            <a:r>
              <a:rPr lang="zh-CN" altLang="en-US" sz="3600" dirty="0"/>
              <a:t>：</a:t>
            </a:r>
            <a:r>
              <a:rPr lang="en-US" altLang="zh-CN" sz="3600" dirty="0">
                <a:latin typeface="Arial" panose="020B0604020202020204" pitchFamily="34" charset="0"/>
                <a:cs typeface="Arial" panose="020B0604020202020204" pitchFamily="34" charset="0"/>
              </a:rPr>
              <a:t>Storage Adoption and Motivation</a:t>
            </a:r>
            <a:endParaRPr kumimoji="1" lang="zh-CN" altLang="en-US" sz="3600" dirty="0">
              <a:latin typeface="Arial" panose="020B0604020202020204" pitchFamily="34" charset="0"/>
              <a:cs typeface="Arial" panose="020B0604020202020204" pitchFamily="34" charset="0"/>
            </a:endParaRPr>
          </a:p>
        </p:txBody>
      </p:sp>
      <p:sp>
        <p:nvSpPr>
          <p:cNvPr id="4" name="内容占位符 3">
            <a:extLst>
              <a:ext uri="{FF2B5EF4-FFF2-40B4-BE49-F238E27FC236}">
                <a16:creationId xmlns:a16="http://schemas.microsoft.com/office/drawing/2014/main" id="{A233A1E9-0F8A-1AF7-AAC4-9740CB36DA01}"/>
              </a:ext>
            </a:extLst>
          </p:cNvPr>
          <p:cNvSpPr>
            <a:spLocks noGrp="1"/>
          </p:cNvSpPr>
          <p:nvPr>
            <p:ph idx="1"/>
          </p:nvPr>
        </p:nvSpPr>
        <p:spPr/>
        <p:txBody>
          <a:bodyPr>
            <a:normAutofit/>
          </a:bodyPr>
          <a:lstStyle/>
          <a:p>
            <a:pPr marL="0" indent="0">
              <a:lnSpc>
                <a:spcPct val="100000"/>
              </a:lnSpc>
              <a:buNone/>
            </a:pPr>
            <a:r>
              <a:rPr lang="zh-CN" altLang="en-US" dirty="0"/>
              <a:t>储藏的核心动机：价格套利、消费平滑、与预防性储藏</a:t>
            </a:r>
            <a:endParaRPr lang="en-US" altLang="zh-CN" dirty="0"/>
          </a:p>
          <a:p>
            <a:pPr lvl="1">
              <a:lnSpc>
                <a:spcPct val="100000"/>
              </a:lnSpc>
            </a:pPr>
            <a:r>
              <a:rPr lang="zh-CN" altLang="en-US" sz="2200" dirty="0"/>
              <a:t>动机以价格套利为主</a:t>
            </a:r>
            <a:r>
              <a:rPr lang="zh-CN" altLang="en-US" sz="2200" dirty="0">
                <a:latin typeface="Arial" panose="020B0604020202020204" pitchFamily="34" charset="0"/>
                <a:cs typeface="Arial" panose="020B0604020202020204" pitchFamily="34" charset="0"/>
              </a:rPr>
              <a:t>（</a:t>
            </a:r>
            <a:r>
              <a:rPr lang="en-US" altLang="zh-CN" sz="2200" dirty="0">
                <a:latin typeface="Arial" panose="020B0604020202020204" pitchFamily="34" charset="0"/>
                <a:cs typeface="Arial" panose="020B0604020202020204" pitchFamily="34" charset="0"/>
              </a:rPr>
              <a:t>Wright and Williams, 1982; Deaton and Laroque, 1992）</a:t>
            </a:r>
          </a:p>
          <a:p>
            <a:pPr lvl="1">
              <a:lnSpc>
                <a:spcPct val="100000"/>
              </a:lnSpc>
            </a:pPr>
            <a:r>
              <a:rPr lang="zh-CN" altLang="en-US" sz="2200" dirty="0"/>
              <a:t>伴随更高风险与延迟现金流</a:t>
            </a:r>
            <a:r>
              <a:rPr lang="zh-CN" altLang="en-US" sz="2200" dirty="0">
                <a:latin typeface="Arial" panose="020B0604020202020204" pitchFamily="34" charset="0"/>
                <a:cs typeface="Arial" panose="020B0604020202020204" pitchFamily="34" charset="0"/>
              </a:rPr>
              <a:t>（</a:t>
            </a:r>
            <a:r>
              <a:rPr lang="en-US" altLang="zh-CN" sz="2200" dirty="0">
                <a:latin typeface="Arial" panose="020B0604020202020204" pitchFamily="34" charset="0"/>
                <a:cs typeface="Arial" panose="020B0604020202020204" pitchFamily="34" charset="0"/>
              </a:rPr>
              <a:t>Aggarwal et al., 2018; </a:t>
            </a:r>
            <a:r>
              <a:rPr lang="en-US" altLang="zh-CN" sz="2200" dirty="0" err="1">
                <a:latin typeface="Arial" panose="020B0604020202020204" pitchFamily="34" charset="0"/>
                <a:cs typeface="Arial" panose="020B0604020202020204" pitchFamily="34" charset="0"/>
              </a:rPr>
              <a:t>Ruhinduka</a:t>
            </a:r>
            <a:r>
              <a:rPr lang="en-US" altLang="zh-CN" sz="2200" dirty="0">
                <a:latin typeface="Arial" panose="020B0604020202020204" pitchFamily="34" charset="0"/>
                <a:cs typeface="Arial" panose="020B0604020202020204" pitchFamily="34" charset="0"/>
              </a:rPr>
              <a:t> et al., 2020）</a:t>
            </a:r>
          </a:p>
          <a:p>
            <a:pPr lvl="1">
              <a:lnSpc>
                <a:spcPct val="100000"/>
              </a:lnSpc>
            </a:pPr>
            <a:r>
              <a:rPr lang="zh-CN" altLang="en-US" sz="2200" dirty="0"/>
              <a:t>信贷约束与资金成本是阻止农户采用贮藏的关键因素</a:t>
            </a:r>
            <a:r>
              <a:rPr lang="zh-CN" altLang="en-US" sz="2200" dirty="0">
                <a:latin typeface="Arial" panose="020B0604020202020204" pitchFamily="34" charset="0"/>
                <a:cs typeface="Arial" panose="020B0604020202020204" pitchFamily="34" charset="0"/>
              </a:rPr>
              <a:t>（</a:t>
            </a:r>
            <a:r>
              <a:rPr lang="en-US" altLang="zh-CN" sz="2200" dirty="0">
                <a:latin typeface="Arial" panose="020B0604020202020204" pitchFamily="34" charset="0"/>
                <a:cs typeface="Arial" panose="020B0604020202020204" pitchFamily="34" charset="0"/>
              </a:rPr>
              <a:t>Janzen et al., 2024; Cardell and Michelson, 2023）</a:t>
            </a:r>
          </a:p>
          <a:p>
            <a:pPr lvl="1">
              <a:lnSpc>
                <a:spcPct val="100000"/>
              </a:lnSpc>
            </a:pPr>
            <a:r>
              <a:rPr lang="zh-CN" altLang="en-US" sz="2200" dirty="0"/>
              <a:t>储藏兼具跨期消费与安全功能</a:t>
            </a:r>
            <a:r>
              <a:rPr lang="zh-CN" altLang="en-US" sz="2200" dirty="0">
                <a:latin typeface="Arial" panose="020B0604020202020204" pitchFamily="34" charset="0"/>
                <a:cs typeface="Arial" panose="020B0604020202020204" pitchFamily="34" charset="0"/>
              </a:rPr>
              <a:t>（</a:t>
            </a:r>
            <a:r>
              <a:rPr lang="en-US" altLang="zh-CN" sz="2200" dirty="0">
                <a:latin typeface="Arial" panose="020B0604020202020204" pitchFamily="34" charset="0"/>
                <a:cs typeface="Arial" panose="020B0604020202020204" pitchFamily="34" charset="0"/>
              </a:rPr>
              <a:t>Saha, 1994; Park, 2006</a:t>
            </a:r>
            <a:r>
              <a:rPr lang="zh-CN" altLang="en-US" sz="2200" dirty="0">
                <a:latin typeface="Arial" panose="020B0604020202020204" pitchFamily="34" charset="0"/>
                <a:cs typeface="Arial" panose="020B0604020202020204" pitchFamily="34" charset="0"/>
              </a:rPr>
              <a:t>）</a:t>
            </a:r>
            <a:endParaRPr lang="en-US" altLang="zh-CN" sz="2200" dirty="0">
              <a:latin typeface="Arial" panose="020B0604020202020204" pitchFamily="34" charset="0"/>
              <a:cs typeface="Arial" panose="020B0604020202020204" pitchFamily="34" charset="0"/>
            </a:endParaRPr>
          </a:p>
          <a:p>
            <a:pPr marL="0" indent="0">
              <a:lnSpc>
                <a:spcPct val="100000"/>
              </a:lnSpc>
              <a:buNone/>
            </a:pPr>
            <a:r>
              <a:rPr lang="zh-CN" altLang="en-US" dirty="0"/>
              <a:t>买方势力与交易摩擦：空间维度研究充分，时间维度不足</a:t>
            </a:r>
            <a:endParaRPr lang="en-US" altLang="zh-CN" dirty="0"/>
          </a:p>
          <a:p>
            <a:pPr lvl="1">
              <a:lnSpc>
                <a:spcPct val="100000"/>
              </a:lnSpc>
            </a:pPr>
            <a:r>
              <a:rPr lang="zh-CN" altLang="en-US" sz="2200" dirty="0"/>
              <a:t>既有工作强调</a:t>
            </a:r>
            <a:r>
              <a:rPr lang="zh-CN" altLang="en-US" sz="2200" b="1" dirty="0"/>
              <a:t>空间性摩擦</a:t>
            </a:r>
            <a:r>
              <a:rPr lang="zh-CN" altLang="en-US" sz="2200" dirty="0">
                <a:latin typeface="Arial" panose="020B0604020202020204" pitchFamily="34" charset="0"/>
                <a:cs typeface="Arial" panose="020B0604020202020204" pitchFamily="34" charset="0"/>
              </a:rPr>
              <a:t>（</a:t>
            </a:r>
            <a:r>
              <a:rPr lang="en-US" altLang="zh-CN" sz="2200" dirty="0">
                <a:latin typeface="Arial" panose="020B0604020202020204" pitchFamily="34" charset="0"/>
                <a:cs typeface="Arial" panose="020B0604020202020204" pitchFamily="34" charset="0"/>
              </a:rPr>
              <a:t>Mitra et al., 2018</a:t>
            </a:r>
            <a:r>
              <a:rPr lang="zh-CN" altLang="en-US" sz="2200" dirty="0"/>
              <a:t>，艾建伟</a:t>
            </a:r>
            <a:r>
              <a:rPr lang="en-US" altLang="zh-CN" sz="2200" dirty="0">
                <a:latin typeface="Arial" panose="020B0604020202020204" pitchFamily="34" charset="0"/>
                <a:cs typeface="Arial" panose="020B0604020202020204" pitchFamily="34" charset="0"/>
              </a:rPr>
              <a:t>and</a:t>
            </a:r>
            <a:r>
              <a:rPr lang="zh-CN" altLang="en-US" sz="2200" dirty="0"/>
              <a:t>裴建锁，</a:t>
            </a:r>
            <a:r>
              <a:rPr lang="en-US" altLang="zh-CN" sz="2200" dirty="0"/>
              <a:t>2024）</a:t>
            </a:r>
          </a:p>
          <a:p>
            <a:pPr lvl="1">
              <a:lnSpc>
                <a:spcPct val="100000"/>
              </a:lnSpc>
            </a:pPr>
            <a:r>
              <a:rPr lang="zh-CN" altLang="en-US" sz="2200" dirty="0"/>
              <a:t>对</a:t>
            </a:r>
            <a:r>
              <a:rPr lang="zh-CN" altLang="en-US" sz="2200" b="1" dirty="0"/>
              <a:t>时间变化的买方竞争</a:t>
            </a:r>
            <a:r>
              <a:rPr lang="zh-CN" altLang="en-US" sz="2200" dirty="0">
                <a:latin typeface="Arial" panose="020B0604020202020204" pitchFamily="34" charset="0"/>
                <a:cs typeface="Arial" panose="020B0604020202020204" pitchFamily="34" charset="0"/>
              </a:rPr>
              <a:t>（</a:t>
            </a:r>
            <a:r>
              <a:rPr lang="en-US" altLang="zh-CN" sz="2200" dirty="0">
                <a:latin typeface="Arial" panose="020B0604020202020204" pitchFamily="34" charset="0"/>
                <a:cs typeface="Arial" panose="020B0604020202020204" pitchFamily="34" charset="0"/>
              </a:rPr>
              <a:t>time-varying buyer competition）</a:t>
            </a:r>
            <a:r>
              <a:rPr lang="zh-CN" altLang="en-US" sz="2200" dirty="0"/>
              <a:t>缺乏分析</a:t>
            </a:r>
            <a:endParaRPr lang="en-US" altLang="zh-CN" sz="2200" dirty="0"/>
          </a:p>
          <a:p>
            <a:pPr marL="0" indent="0">
              <a:lnSpc>
                <a:spcPct val="100000"/>
              </a:lnSpc>
              <a:buNone/>
            </a:pPr>
            <a:r>
              <a:rPr lang="en-US" altLang="zh-CN" dirty="0"/>
              <a:t>IO</a:t>
            </a:r>
            <a:r>
              <a:rPr lang="zh-CN" altLang="en-US" dirty="0"/>
              <a:t>与运筹学中的库存</a:t>
            </a:r>
            <a:r>
              <a:rPr lang="en-US" altLang="zh-CN" dirty="0"/>
              <a:t>—</a:t>
            </a:r>
            <a:r>
              <a:rPr lang="zh-CN" altLang="en-US" dirty="0"/>
              <a:t>竞争互动：以卖方为中心、忽视买方时变</a:t>
            </a:r>
            <a:endParaRPr lang="en-US" altLang="zh-CN" dirty="0"/>
          </a:p>
          <a:p>
            <a:pPr lvl="1">
              <a:lnSpc>
                <a:spcPct val="100000"/>
              </a:lnSpc>
            </a:pPr>
            <a:r>
              <a:rPr lang="zh-CN" altLang="en-US" sz="2200" dirty="0"/>
              <a:t>卖方库存影响交货期竞争与消费者福利</a:t>
            </a:r>
            <a:r>
              <a:rPr lang="zh-CN" altLang="en-US" sz="2200" dirty="0">
                <a:latin typeface="Arial" panose="020B0604020202020204" pitchFamily="34" charset="0"/>
                <a:cs typeface="Arial" panose="020B0604020202020204" pitchFamily="34" charset="0"/>
              </a:rPr>
              <a:t>（</a:t>
            </a:r>
            <a:r>
              <a:rPr lang="en-US" altLang="zh-CN" sz="2200" dirty="0">
                <a:latin typeface="Arial" panose="020B0604020202020204" pitchFamily="34" charset="0"/>
                <a:cs typeface="Arial" panose="020B0604020202020204" pitchFamily="34" charset="0"/>
              </a:rPr>
              <a:t>Li, 1992</a:t>
            </a:r>
            <a:r>
              <a:rPr lang="zh-CN" altLang="en-US" sz="2200" dirty="0">
                <a:latin typeface="Arial" panose="020B0604020202020204" pitchFamily="34" charset="0"/>
                <a:cs typeface="Arial" panose="020B0604020202020204" pitchFamily="34" charset="0"/>
              </a:rPr>
              <a:t>）</a:t>
            </a:r>
            <a:endParaRPr lang="en-US" altLang="zh-CN" sz="2200" dirty="0">
              <a:latin typeface="Arial" panose="020B0604020202020204" pitchFamily="34" charset="0"/>
              <a:cs typeface="Arial" panose="020B0604020202020204" pitchFamily="34" charset="0"/>
            </a:endParaRPr>
          </a:p>
          <a:p>
            <a:pPr lvl="1">
              <a:lnSpc>
                <a:spcPct val="100000"/>
              </a:lnSpc>
            </a:pPr>
            <a:r>
              <a:rPr lang="zh-CN" altLang="en-US" sz="2200" dirty="0"/>
              <a:t>买方可用库存促使卖方降价、改变纵向竞争</a:t>
            </a:r>
            <a:r>
              <a:rPr lang="zh-CN" altLang="en-US" sz="2200" dirty="0">
                <a:latin typeface="Arial" panose="020B0604020202020204" pitchFamily="34" charset="0"/>
                <a:cs typeface="Arial" panose="020B0604020202020204" pitchFamily="34" charset="0"/>
              </a:rPr>
              <a:t>（</a:t>
            </a:r>
            <a:r>
              <a:rPr lang="en-US" altLang="zh-CN" sz="2200" dirty="0">
                <a:latin typeface="Arial" panose="020B0604020202020204" pitchFamily="34" charset="0"/>
                <a:cs typeface="Arial" panose="020B0604020202020204" pitchFamily="34" charset="0"/>
              </a:rPr>
              <a:t>Anand and Goyal, 2008</a:t>
            </a:r>
            <a:r>
              <a:rPr lang="zh-CN" altLang="en-US" sz="2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39785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00D22A02-8B43-9F22-FBFE-6FFEF2556040}"/>
              </a:ext>
            </a:extLst>
          </p:cNvPr>
          <p:cNvSpPr>
            <a:spLocks noGrp="1"/>
          </p:cNvSpPr>
          <p:nvPr>
            <p:ph type="sldNum" sz="quarter" idx="12"/>
          </p:nvPr>
        </p:nvSpPr>
        <p:spPr/>
        <p:txBody>
          <a:bodyPr/>
          <a:lstStyle/>
          <a:p>
            <a:fld id="{67EFCEC7-9889-994E-A950-47BD7D58E7BD}" type="slidenum">
              <a:rPr lang="en-CN" smtClean="0"/>
              <a:pPr/>
              <a:t>17</a:t>
            </a:fld>
            <a:r>
              <a:rPr lang="en-US" altLang="zh-CN"/>
              <a:t>/56</a:t>
            </a:r>
            <a:endParaRPr lang="zh-CN" altLang="en-US" dirty="0"/>
          </a:p>
        </p:txBody>
      </p:sp>
      <p:sp>
        <p:nvSpPr>
          <p:cNvPr id="2" name="Title 1">
            <a:extLst>
              <a:ext uri="{FF2B5EF4-FFF2-40B4-BE49-F238E27FC236}">
                <a16:creationId xmlns:a16="http://schemas.microsoft.com/office/drawing/2014/main" id="{E360EBB2-BDD1-9DCF-8959-7F752904F320}"/>
              </a:ext>
            </a:extLst>
          </p:cNvPr>
          <p:cNvSpPr>
            <a:spLocks noGrp="1"/>
          </p:cNvSpPr>
          <p:nvPr>
            <p:ph type="title"/>
          </p:nvPr>
        </p:nvSpPr>
        <p:spPr/>
        <p:txBody>
          <a:bodyPr>
            <a:normAutofit/>
          </a:bodyPr>
          <a:lstStyle/>
          <a:p>
            <a:r>
              <a:rPr lang="en-US" altLang="zh-CN" sz="3600" dirty="0"/>
              <a:t>4.2.</a:t>
            </a:r>
            <a:r>
              <a:rPr lang="en-CN" sz="3600"/>
              <a:t>本文贡献</a:t>
            </a:r>
            <a:endParaRPr lang="en-CN" sz="3600" dirty="0"/>
          </a:p>
        </p:txBody>
      </p:sp>
      <p:sp>
        <p:nvSpPr>
          <p:cNvPr id="3" name="Content Placeholder 2">
            <a:extLst>
              <a:ext uri="{FF2B5EF4-FFF2-40B4-BE49-F238E27FC236}">
                <a16:creationId xmlns:a16="http://schemas.microsoft.com/office/drawing/2014/main" id="{31FCE827-26D2-FB93-85B0-C5066157C11E}"/>
              </a:ext>
            </a:extLst>
          </p:cNvPr>
          <p:cNvSpPr>
            <a:spLocks noGrp="1"/>
          </p:cNvSpPr>
          <p:nvPr>
            <p:ph idx="1"/>
          </p:nvPr>
        </p:nvSpPr>
        <p:spPr/>
        <p:txBody>
          <a:bodyPr>
            <a:normAutofit/>
          </a:bodyPr>
          <a:lstStyle/>
          <a:p>
            <a:pPr>
              <a:lnSpc>
                <a:spcPct val="200000"/>
              </a:lnSpc>
            </a:pPr>
            <a:r>
              <a:rPr lang="zh-CN" altLang="en-US" sz="2200" dirty="0"/>
              <a:t>本研究旨在填补“储藏</a:t>
            </a:r>
            <a:r>
              <a:rPr lang="en-US" altLang="zh-CN" sz="2200" dirty="0"/>
              <a:t>—</a:t>
            </a:r>
            <a:r>
              <a:rPr lang="zh-CN" altLang="en-US" sz="2200" dirty="0"/>
              <a:t>时间</a:t>
            </a:r>
            <a:r>
              <a:rPr lang="en-US" altLang="zh-CN" sz="2200" dirty="0"/>
              <a:t>—</a:t>
            </a:r>
            <a:r>
              <a:rPr lang="zh-CN" altLang="en-US" sz="2200" dirty="0"/>
              <a:t>买方势力”之间互动机制的研究空白</a:t>
            </a:r>
            <a:endParaRPr lang="en-US" altLang="zh-CN" dirty="0"/>
          </a:p>
          <a:p>
            <a:pPr>
              <a:lnSpc>
                <a:spcPct val="200000"/>
              </a:lnSpc>
            </a:pPr>
            <a:r>
              <a:rPr lang="zh-CN" altLang="en-US" sz="2200" dirty="0"/>
              <a:t>通过理论与实证结合，揭示小农如何利用储藏来应对买方势力的动态变化</a:t>
            </a:r>
            <a:endParaRPr lang="en-US" altLang="zh-CN" sz="2200" dirty="0"/>
          </a:p>
          <a:p>
            <a:pPr>
              <a:lnSpc>
                <a:spcPct val="200000"/>
              </a:lnSpc>
            </a:pPr>
            <a:r>
              <a:rPr lang="zh-CN" altLang="en-US" dirty="0"/>
              <a:t>第一篇</a:t>
            </a:r>
            <a:r>
              <a:rPr lang="zh-CN" altLang="en-US" sz="2200" dirty="0"/>
              <a:t>系统研究小农储藏行为与其面临的时间变动型买方市场条件的相互影响</a:t>
            </a:r>
            <a:endParaRPr lang="en-US" altLang="zh-CN" sz="2200" dirty="0"/>
          </a:p>
          <a:p>
            <a:pPr>
              <a:lnSpc>
                <a:spcPct val="200000"/>
              </a:lnSpc>
            </a:pPr>
            <a:r>
              <a:rPr lang="zh-CN" altLang="en-US" sz="2200" dirty="0"/>
              <a:t>模型：剥离生产决策的影响，聚焦同一农季内“时变买方势力”的独立效应</a:t>
            </a:r>
            <a:endParaRPr lang="en-US" altLang="zh-CN" sz="2200" dirty="0"/>
          </a:p>
          <a:p>
            <a:pPr>
              <a:lnSpc>
                <a:spcPct val="200000"/>
              </a:lnSpc>
            </a:pPr>
            <a:r>
              <a:rPr lang="zh-CN" altLang="en-US" sz="2200" dirty="0"/>
              <a:t>领域融合：融合产业组织学与农业发展经济学视角 </a:t>
            </a:r>
            <a:r>
              <a:rPr lang="en-US" sz="2200" dirty="0">
                <a:latin typeface="Arial" panose="020B0604020202020204" pitchFamily="34" charset="0"/>
                <a:cs typeface="Arial" panose="020B0604020202020204" pitchFamily="34" charset="0"/>
              </a:rPr>
              <a:t>(Bellemare, 2022)</a:t>
            </a:r>
            <a:endParaRPr lang="en-US" sz="22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765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AFD492-D142-CE58-FB5B-066B3EA42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6A2260-4396-E3DB-367B-019A03D6DF4C}"/>
              </a:ext>
            </a:extLst>
          </p:cNvPr>
          <p:cNvSpPr>
            <a:spLocks noGrp="1"/>
          </p:cNvSpPr>
          <p:nvPr>
            <p:ph type="title"/>
          </p:nvPr>
        </p:nvSpPr>
        <p:spPr/>
        <p:txBody>
          <a:bodyPr vert="horz" lIns="91440" tIns="45720" rIns="91440" bIns="45720" rtlCol="0" anchor="b">
            <a:normAutofit/>
          </a:bodyPr>
          <a:lstStyle/>
          <a:p>
            <a:r>
              <a:rPr lang="en-US" altLang="zh-CN" sz="6600" dirty="0"/>
              <a:t>5</a:t>
            </a:r>
            <a:r>
              <a:rPr lang="en-US" altLang="zh-CN" sz="6600" kern="1200" dirty="0">
                <a:solidFill>
                  <a:schemeClr val="tx1"/>
                </a:solidFill>
              </a:rPr>
              <a:t>. </a:t>
            </a:r>
            <a:r>
              <a:rPr lang="zh-CN" altLang="en-US" sz="6600" kern="1200" dirty="0">
                <a:solidFill>
                  <a:schemeClr val="tx1"/>
                </a:solidFill>
              </a:rPr>
              <a:t>理论模型</a:t>
            </a:r>
            <a:endParaRPr lang="en-US" sz="6600" kern="1200" dirty="0">
              <a:solidFill>
                <a:schemeClr val="tx1"/>
              </a:solidFill>
            </a:endParaRPr>
          </a:p>
        </p:txBody>
      </p:sp>
      <p:sp>
        <p:nvSpPr>
          <p:cNvPr id="4" name="灯片编号占位符 3">
            <a:extLst>
              <a:ext uri="{FF2B5EF4-FFF2-40B4-BE49-F238E27FC236}">
                <a16:creationId xmlns:a16="http://schemas.microsoft.com/office/drawing/2014/main" id="{B339FA98-0FDF-3A19-5318-69C8F6131F66}"/>
              </a:ext>
            </a:extLst>
          </p:cNvPr>
          <p:cNvSpPr>
            <a:spLocks noGrp="1"/>
          </p:cNvSpPr>
          <p:nvPr>
            <p:ph type="sldNum" sz="quarter" idx="12"/>
          </p:nvPr>
        </p:nvSpPr>
        <p:spPr/>
        <p:txBody>
          <a:bodyPr/>
          <a:lstStyle/>
          <a:p>
            <a:fld id="{67EFCEC7-9889-994E-A950-47BD7D58E7BD}" type="slidenum">
              <a:rPr lang="en-CN" smtClean="0"/>
              <a:pPr/>
              <a:t>18</a:t>
            </a:fld>
            <a:r>
              <a:rPr lang="en-US" altLang="zh-CN"/>
              <a:t>/56</a:t>
            </a:r>
            <a:endParaRPr lang="zh-CN" altLang="en-US" dirty="0"/>
          </a:p>
        </p:txBody>
      </p:sp>
    </p:spTree>
    <p:extLst>
      <p:ext uri="{BB962C8B-B14F-4D97-AF65-F5344CB8AC3E}">
        <p14:creationId xmlns:p14="http://schemas.microsoft.com/office/powerpoint/2010/main" val="76313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2FFBFBE6-94BA-0AA7-DA90-C2F703A5A4F7}"/>
              </a:ext>
            </a:extLst>
          </p:cNvPr>
          <p:cNvSpPr>
            <a:spLocks noGrp="1"/>
          </p:cNvSpPr>
          <p:nvPr>
            <p:ph type="sldNum" sz="quarter" idx="12"/>
          </p:nvPr>
        </p:nvSpPr>
        <p:spPr/>
        <p:txBody>
          <a:bodyPr/>
          <a:lstStyle/>
          <a:p>
            <a:fld id="{67EFCEC7-9889-994E-A950-47BD7D58E7BD}" type="slidenum">
              <a:rPr lang="en-CN" smtClean="0"/>
              <a:pPr/>
              <a:t>19</a:t>
            </a:fld>
            <a:r>
              <a:rPr lang="en-US" altLang="zh-CN"/>
              <a:t>/56</a:t>
            </a:r>
            <a:endParaRPr lang="zh-CN" altLang="en-US" dirty="0"/>
          </a:p>
        </p:txBody>
      </p:sp>
      <p:sp>
        <p:nvSpPr>
          <p:cNvPr id="2" name="Title 1">
            <a:extLst>
              <a:ext uri="{FF2B5EF4-FFF2-40B4-BE49-F238E27FC236}">
                <a16:creationId xmlns:a16="http://schemas.microsoft.com/office/drawing/2014/main" id="{A6EF3BBE-E6A7-2C40-D6DC-0E7C47D87FF6}"/>
              </a:ext>
            </a:extLst>
          </p:cNvPr>
          <p:cNvSpPr>
            <a:spLocks noGrp="1"/>
          </p:cNvSpPr>
          <p:nvPr>
            <p:ph type="title"/>
          </p:nvPr>
        </p:nvSpPr>
        <p:spPr/>
        <p:txBody>
          <a:bodyPr>
            <a:normAutofit/>
          </a:bodyPr>
          <a:lstStyle/>
          <a:p>
            <a:r>
              <a:rPr lang="en-US" altLang="zh-CN" sz="3600" dirty="0"/>
              <a:t>5.1.</a:t>
            </a:r>
            <a:r>
              <a:rPr lang="zh-CN" altLang="en-US" sz="3600" dirty="0"/>
              <a:t>理论框架概述</a:t>
            </a:r>
            <a:br>
              <a:rPr lang="en-US" altLang="zh-CN" sz="3600" dirty="0"/>
            </a:br>
            <a:r>
              <a:rPr lang="zh-CN" altLang="en-US" sz="3600" dirty="0"/>
              <a:t>双期模型：储藏作为应对时变买方势力的策略</a:t>
            </a:r>
            <a:endParaRPr lang="en-CN" sz="3600" dirty="0"/>
          </a:p>
        </p:txBody>
      </p:sp>
      <mc:AlternateContent xmlns:mc="http://schemas.openxmlformats.org/markup-compatibility/2006" xmlns:a14="http://schemas.microsoft.com/office/drawing/2010/main">
        <mc:Choice Requires="a14">
          <p:sp>
            <p:nvSpPr>
              <p:cNvPr id="4" name="Rectangle 1">
                <a:extLst>
                  <a:ext uri="{FF2B5EF4-FFF2-40B4-BE49-F238E27FC236}">
                    <a16:creationId xmlns:a16="http://schemas.microsoft.com/office/drawing/2014/main" id="{432D4B77-58E5-5826-61A5-F8DB2D54E64D}"/>
                  </a:ext>
                </a:extLst>
              </p:cNvPr>
              <p:cNvSpPr>
                <a:spLocks noGrp="1" noChangeArrowheads="1"/>
              </p:cNvSpPr>
              <p:nvPr>
                <p:ph idx="1"/>
              </p:nvPr>
            </p:nvSpPr>
            <p:spPr bwMode="auto">
              <a:xfrm>
                <a:off x="841248" y="1226048"/>
                <a:ext cx="10515600" cy="53663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CN" altLang="en-CN" sz="2200" b="1" i="0" u="none" strike="noStrike" cap="none" normalizeH="0" baseline="0">
                    <a:ln>
                      <a:noFill/>
                    </a:ln>
                    <a:solidFill>
                      <a:schemeClr val="tx1"/>
                    </a:solidFill>
                    <a:effectLst/>
                    <a:latin typeface="+mn-ea"/>
                  </a:rPr>
                  <a:t>研究情境</a:t>
                </a:r>
                <a:r>
                  <a:rPr kumimoji="0" lang="en-CN" altLang="en-CN" sz="2200" b="1" i="0" u="none" strike="noStrike" cap="none" normalizeH="0" baseline="0" dirty="0">
                    <a:ln>
                      <a:noFill/>
                    </a:ln>
                    <a:solidFill>
                      <a:schemeClr val="tx1"/>
                    </a:solidFill>
                    <a:effectLst/>
                    <a:latin typeface="+mn-ea"/>
                  </a:rPr>
                  <a:t>：</a:t>
                </a:r>
                <a:endParaRPr kumimoji="0" lang="en-CN" altLang="en-CN" sz="2200" b="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CN" altLang="en-CN" sz="2200" b="0" i="0" u="none" strike="noStrike" cap="none" normalizeH="0" baseline="0" dirty="0">
                    <a:ln>
                      <a:noFill/>
                    </a:ln>
                    <a:solidFill>
                      <a:schemeClr val="tx1"/>
                    </a:solidFill>
                    <a:effectLst/>
                    <a:latin typeface="+mn-ea"/>
                  </a:rPr>
                  <a:t>发展中国家农村地区</a:t>
                </a:r>
                <a:r>
                  <a:rPr kumimoji="0" lang="en-CN" altLang="en-CN" sz="2200" b="0" i="0" u="none" strike="noStrike" cap="none" normalizeH="0" baseline="0">
                    <a:ln>
                      <a:noFill/>
                    </a:ln>
                    <a:solidFill>
                      <a:schemeClr val="tx1"/>
                    </a:solidFill>
                    <a:effectLst/>
                    <a:latin typeface="+mn-ea"/>
                  </a:rPr>
                  <a:t>，</a:t>
                </a:r>
                <a:r>
                  <a:rPr kumimoji="0" lang="en-CN" altLang="en-CN" sz="2200" b="1" i="0" u="none" strike="noStrike" cap="none" normalizeH="0" baseline="0">
                    <a:ln>
                      <a:noFill/>
                    </a:ln>
                    <a:solidFill>
                      <a:schemeClr val="tx1"/>
                    </a:solidFill>
                    <a:effectLst/>
                    <a:latin typeface="+mn-ea"/>
                  </a:rPr>
                  <a:t>小农户</a:t>
                </a:r>
                <a:r>
                  <a:rPr kumimoji="0" lang="en-CN" altLang="en-CN" sz="2200" b="0" i="0" u="none" strike="noStrike" cap="none" normalizeH="0" baseline="0">
                    <a:ln>
                      <a:noFill/>
                    </a:ln>
                    <a:solidFill>
                      <a:schemeClr val="tx1"/>
                    </a:solidFill>
                    <a:effectLst/>
                    <a:latin typeface="+mn-ea"/>
                  </a:rPr>
                  <a:t>将经济作物出售给流动客商</a:t>
                </a:r>
                <a:endParaRPr kumimoji="0" lang="en-CN" altLang="en-CN" sz="2200" b="0" i="0" u="none" strike="noStrike" cap="none" normalizeH="0" baseline="0" dirty="0">
                  <a:ln>
                    <a:noFill/>
                  </a:ln>
                  <a:solidFill>
                    <a:schemeClr val="tx1"/>
                  </a:solidFill>
                  <a:effectLst/>
                  <a:latin typeface="+mn-ea"/>
                </a:endParaRPr>
              </a:p>
              <a:p>
                <a:pPr marL="0" lvl="0" indent="0" eaLnBrk="0" fontAlgn="base" hangingPunct="0">
                  <a:lnSpc>
                    <a:spcPct val="150000"/>
                  </a:lnSpc>
                  <a:spcBef>
                    <a:spcPct val="0"/>
                  </a:spcBef>
                  <a:spcAft>
                    <a:spcPct val="0"/>
                  </a:spcAft>
                  <a:buFontTx/>
                  <a:buChar char="•"/>
                </a:pPr>
                <a:r>
                  <a:rPr lang="en-CN" altLang="en-CN">
                    <a:latin typeface="+mn-ea"/>
                  </a:rPr>
                  <a:t>突出市场结构效应</a:t>
                </a:r>
                <a:r>
                  <a:rPr lang="zh-CN" altLang="en-US" dirty="0">
                    <a:latin typeface="+mn-ea"/>
                  </a:rPr>
                  <a:t>：</a:t>
                </a:r>
                <a:r>
                  <a:rPr lang="en-US" altLang="en-CN" dirty="0" err="1">
                    <a:latin typeface="+mn-ea"/>
                  </a:rPr>
                  <a:t>假设</a:t>
                </a:r>
                <a:r>
                  <a:rPr kumimoji="0" lang="en-CN" altLang="en-CN" sz="2200" b="0" i="0" u="none" strike="noStrike" cap="none" normalizeH="0" baseline="0">
                    <a:ln>
                      <a:noFill/>
                    </a:ln>
                    <a:solidFill>
                      <a:schemeClr val="tx1"/>
                    </a:solidFill>
                    <a:effectLst/>
                    <a:latin typeface="+mn-ea"/>
                  </a:rPr>
                  <a:t>产量</a:t>
                </a:r>
                <a:r>
                  <a:rPr kumimoji="0" lang="zh-CN" altLang="en-US" sz="2200" b="0" i="0" u="none" strike="noStrike" cap="none" normalizeH="0" baseline="0" dirty="0">
                    <a:ln>
                      <a:noFill/>
                    </a:ln>
                    <a:solidFill>
                      <a:schemeClr val="tx1"/>
                    </a:solidFill>
                    <a:effectLst/>
                    <a:latin typeface="+mn-ea"/>
                  </a:rPr>
                  <a:t>是</a:t>
                </a:r>
                <a:r>
                  <a:rPr kumimoji="0" lang="en-CN" altLang="en-CN" sz="2200" b="0" i="0" u="none" strike="noStrike" cap="none" normalizeH="0" baseline="0">
                    <a:ln>
                      <a:noFill/>
                    </a:ln>
                    <a:solidFill>
                      <a:schemeClr val="tx1"/>
                    </a:solidFill>
                    <a:effectLst/>
                    <a:latin typeface="+mn-ea"/>
                  </a:rPr>
                  <a:t>外生给定</a:t>
                </a:r>
                <a:r>
                  <a:rPr kumimoji="0" lang="zh-CN" altLang="en-US" sz="2200" b="0" i="0" u="none" strike="noStrike" cap="none" normalizeH="0" baseline="0" dirty="0">
                    <a:ln>
                      <a:noFill/>
                    </a:ln>
                    <a:solidFill>
                      <a:schemeClr val="tx1"/>
                    </a:solidFill>
                    <a:effectLst/>
                    <a:latin typeface="+mn-ea"/>
                  </a:rPr>
                  <a:t>的</a:t>
                </a:r>
                <a:r>
                  <a:rPr lang="en-CN" sz="2200">
                    <a:latin typeface="+mn-ea"/>
                  </a:rPr>
                  <a:t>（</a:t>
                </a:r>
                <a14:m>
                  <m:oMath xmlns:m="http://schemas.openxmlformats.org/officeDocument/2006/math">
                    <m:r>
                      <a:rPr lang="en-CN" sz="2200" i="1">
                        <a:latin typeface="Cambria Math" panose="02040503050406030204" pitchFamily="18" charset="0"/>
                      </a:rPr>
                      <m:t>𝑞</m:t>
                    </m:r>
                    <m:r>
                      <a:rPr lang="en-CN" sz="2200">
                        <a:latin typeface="Cambria Math" panose="02040503050406030204" pitchFamily="18" charset="0"/>
                      </a:rPr>
                      <m:t>=1</m:t>
                    </m:r>
                  </m:oMath>
                </a14:m>
                <a:r>
                  <a:rPr lang="en-CN" sz="2200" dirty="0">
                    <a:latin typeface="+mn-ea"/>
                  </a:rPr>
                  <a:t>）</a:t>
                </a:r>
                <a:r>
                  <a:rPr lang="zh-CN" altLang="en-US" sz="2200" dirty="0">
                    <a:latin typeface="+mn-ea"/>
                  </a:rPr>
                  <a:t>、</a:t>
                </a:r>
                <a:r>
                  <a:rPr kumimoji="0" lang="en-CN" altLang="en-CN" sz="2200" b="0" i="0" u="none" strike="noStrike" cap="none" normalizeH="0" baseline="0">
                    <a:ln>
                      <a:noFill/>
                    </a:ln>
                    <a:solidFill>
                      <a:schemeClr val="tx1"/>
                    </a:solidFill>
                    <a:effectLst/>
                    <a:latin typeface="+mn-ea"/>
                  </a:rPr>
                  <a:t>产品质量均质化</a:t>
                </a:r>
                <a:endParaRPr kumimoji="0" lang="en-CN" altLang="en-CN" sz="2200" b="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CN" altLang="en-CN" sz="2200" b="0" i="0" u="none" strike="noStrike" cap="none" normalizeH="0" baseline="0">
                    <a:ln>
                      <a:noFill/>
                    </a:ln>
                    <a:solidFill>
                      <a:schemeClr val="tx1"/>
                    </a:solidFill>
                    <a:effectLst/>
                    <a:latin typeface="+mn-ea"/>
                  </a:rPr>
                  <a:t>分析集中于单个农季内的储藏与销售决策</a:t>
                </a:r>
                <a:endParaRPr kumimoji="0" lang="en-CN" altLang="en-CN" sz="2200" b="0" i="0" u="none" strike="noStrike" cap="none" normalizeH="0" baseline="0" dirty="0">
                  <a:ln>
                    <a:noFill/>
                  </a:ln>
                  <a:solidFill>
                    <a:schemeClr val="tx1"/>
                  </a:solidFill>
                  <a:effectLst/>
                  <a:latin typeface="+mn-ea"/>
                </a:endParaRPr>
              </a:p>
              <a:p>
                <a:pPr marL="0" lvl="0" indent="0" eaLnBrk="0" fontAlgn="base" hangingPunct="0">
                  <a:lnSpc>
                    <a:spcPct val="150000"/>
                  </a:lnSpc>
                  <a:spcBef>
                    <a:spcPct val="0"/>
                  </a:spcBef>
                  <a:spcAft>
                    <a:spcPct val="0"/>
                  </a:spcAft>
                  <a:buNone/>
                </a:pPr>
                <a:r>
                  <a:rPr lang="zh-CN" altLang="en-US" sz="2200" b="1" dirty="0">
                    <a:latin typeface="+mn-ea"/>
                  </a:rPr>
                  <a:t>决策变量：</a:t>
                </a:r>
                <a:endParaRPr lang="en-US" altLang="zh-CN" sz="2200" dirty="0">
                  <a:latin typeface="+mn-ea"/>
                </a:endParaRPr>
              </a:p>
              <a:p>
                <a:pPr marL="0" lvl="0" indent="0" algn="ctr" eaLnBrk="0" fontAlgn="base" hangingPunct="0">
                  <a:lnSpc>
                    <a:spcPct val="150000"/>
                  </a:lnSpc>
                  <a:spcBef>
                    <a:spcPct val="0"/>
                  </a:spcBef>
                  <a:spcAft>
                    <a:spcPct val="0"/>
                  </a:spcAft>
                  <a:buNone/>
                </a:pPr>
                <a14:m>
                  <m:oMath xmlns:m="http://schemas.openxmlformats.org/officeDocument/2006/math">
                    <m:r>
                      <a:rPr lang="zh-CN" altLang="en-US" sz="2200" i="1" smtClean="0">
                        <a:latin typeface="Cambria Math" panose="02040503050406030204" pitchFamily="18" charset="0"/>
                      </a:rPr>
                      <m:t>𝑠</m:t>
                    </m:r>
                    <m:r>
                      <a:rPr lang="zh-CN" altLang="en-US" sz="2200" smtClean="0">
                        <a:latin typeface="Cambria Math" panose="02040503050406030204" pitchFamily="18" charset="0"/>
                      </a:rPr>
                      <m:t>∈</m:t>
                    </m:r>
                    <m:d>
                      <m:dPr>
                        <m:begChr m:val="["/>
                        <m:endChr m:val="]"/>
                        <m:sepChr m:val=","/>
                        <m:ctrlPr>
                          <a:rPr lang="ar-AE" sz="2200" i="1" smtClean="0">
                            <a:latin typeface="Cambria Math" panose="02040503050406030204" pitchFamily="18" charset="0"/>
                          </a:rPr>
                        </m:ctrlPr>
                      </m:dPr>
                      <m:e>
                        <m:r>
                          <a:rPr lang="ar-AE" sz="2200" smtClean="0">
                            <a:latin typeface="Cambria Math" panose="02040503050406030204" pitchFamily="18" charset="0"/>
                          </a:rPr>
                          <m:t>0</m:t>
                        </m:r>
                      </m:e>
                      <m:e>
                        <m:r>
                          <a:rPr lang="ar-AE" sz="2200" smtClean="0">
                            <a:latin typeface="Cambria Math" panose="02040503050406030204" pitchFamily="18" charset="0"/>
                          </a:rPr>
                          <m:t>1</m:t>
                        </m:r>
                      </m:e>
                    </m:d>
                  </m:oMath>
                </a14:m>
                <a:r>
                  <a:rPr lang="ar-AE" sz="2200" dirty="0">
                    <a:latin typeface="+mn-ea"/>
                  </a:rPr>
                  <a:t>：</a:t>
                </a:r>
                <a:r>
                  <a:rPr lang="zh-CN" altLang="en-US" sz="2200" dirty="0">
                    <a:latin typeface="+mn-ea"/>
                  </a:rPr>
                  <a:t>收获后选择储藏的产量比例</a:t>
                </a:r>
                <a:endParaRPr kumimoji="0" lang="en-CN" altLang="en-CN" sz="2200" b="0" i="0" u="none" strike="noStrike" cap="none" normalizeH="0" baseline="0" dirty="0">
                  <a:ln>
                    <a:noFill/>
                  </a:ln>
                  <a:solidFill>
                    <a:schemeClr val="tx1"/>
                  </a:solidFill>
                  <a:effectLst/>
                  <a:latin typeface="+mn-ea"/>
                </a:endParaRPr>
              </a:p>
              <a:p>
                <a:pPr marL="0" lvl="0" indent="0" eaLnBrk="0" fontAlgn="base" hangingPunct="0">
                  <a:lnSpc>
                    <a:spcPct val="150000"/>
                  </a:lnSpc>
                  <a:spcBef>
                    <a:spcPct val="0"/>
                  </a:spcBef>
                  <a:spcAft>
                    <a:spcPct val="0"/>
                  </a:spcAft>
                  <a:buNone/>
                </a:pPr>
                <a:r>
                  <a:rPr kumimoji="0" lang="en-CN" altLang="en-CN" sz="2200" b="1" i="0" u="none" strike="noStrike" cap="none" normalizeH="0" baseline="0">
                    <a:ln>
                      <a:noFill/>
                    </a:ln>
                    <a:solidFill>
                      <a:schemeClr val="tx1"/>
                    </a:solidFill>
                    <a:effectLst/>
                    <a:latin typeface="+mn-ea"/>
                  </a:rPr>
                  <a:t>不确定性</a:t>
                </a:r>
                <a:r>
                  <a:rPr kumimoji="0" lang="zh-CN" altLang="en-US" sz="2200" b="1" i="0" u="none" strike="noStrike" cap="none" normalizeH="0" baseline="0" dirty="0">
                    <a:ln>
                      <a:noFill/>
                    </a:ln>
                    <a:solidFill>
                      <a:schemeClr val="tx1"/>
                    </a:solidFill>
                    <a:effectLst/>
                    <a:latin typeface="+mn-ea"/>
                  </a:rPr>
                  <a:t>的</a:t>
                </a:r>
                <a:r>
                  <a:rPr kumimoji="0" lang="en-CN" altLang="en-CN" sz="2200" b="1" i="0" u="none" strike="noStrike" cap="none" normalizeH="0" baseline="0">
                    <a:ln>
                      <a:noFill/>
                    </a:ln>
                    <a:solidFill>
                      <a:schemeClr val="tx1"/>
                    </a:solidFill>
                    <a:effectLst/>
                    <a:latin typeface="+mn-ea"/>
                  </a:rPr>
                  <a:t>来源：</a:t>
                </a:r>
                <a:endParaRPr lang="en-US" altLang="en-CN" dirty="0">
                  <a:latin typeface="+mn-ea"/>
                </a:endParaRPr>
              </a:p>
              <a:p>
                <a:pPr marL="0" lvl="0" indent="0" algn="ctr" eaLnBrk="0" fontAlgn="base" hangingPunct="0">
                  <a:lnSpc>
                    <a:spcPct val="150000"/>
                  </a:lnSpc>
                  <a:spcBef>
                    <a:spcPct val="0"/>
                  </a:spcBef>
                  <a:spcAft>
                    <a:spcPct val="0"/>
                  </a:spcAft>
                  <a:buNone/>
                </a:pPr>
                <a:r>
                  <a:rPr lang="zh-CN" altLang="en-US" sz="2200" dirty="0">
                    <a:latin typeface="+mn-ea"/>
                  </a:rPr>
                  <a:t>收获时未来买方势力 </a:t>
                </a:r>
                <a14:m>
                  <m:oMath xmlns:m="http://schemas.openxmlformats.org/officeDocument/2006/math">
                    <m:sSub>
                      <m:sSubPr>
                        <m:ctrlPr>
                          <a:rPr lang="ar-AE" sz="2200" i="1" smtClean="0">
                            <a:latin typeface="Cambria Math" panose="02040503050406030204" pitchFamily="18" charset="0"/>
                          </a:rPr>
                        </m:ctrlPr>
                      </m:sSubPr>
                      <m:e>
                        <m:r>
                          <a:rPr lang="ar-AE" sz="2200" i="1" smtClean="0">
                            <a:latin typeface="Cambria Math" panose="02040503050406030204" pitchFamily="18" charset="0"/>
                          </a:rPr>
                          <m:t>𝜃</m:t>
                        </m:r>
                      </m:e>
                      <m:sub>
                        <m:r>
                          <a:rPr lang="ar-AE" sz="2200" smtClean="0">
                            <a:latin typeface="Cambria Math" panose="02040503050406030204" pitchFamily="18" charset="0"/>
                          </a:rPr>
                          <m:t>2</m:t>
                        </m:r>
                      </m:sub>
                    </m:sSub>
                  </m:oMath>
                </a14:m>
                <a:r>
                  <a:rPr lang="zh-CN" altLang="en-US" sz="2200" dirty="0">
                    <a:latin typeface="+mn-ea"/>
                  </a:rPr>
                  <a:t> 未知</a:t>
                </a:r>
                <a:endParaRPr lang="en-CN" altLang="en-CN" sz="2200" dirty="0">
                  <a:latin typeface="+mn-ea"/>
                </a:endParaRPr>
              </a:p>
              <a:p>
                <a:pPr marL="0" lvl="0" indent="0" algn="ctr" eaLnBrk="0" fontAlgn="base" hangingPunct="0">
                  <a:lnSpc>
                    <a:spcPct val="150000"/>
                  </a:lnSpc>
                  <a:spcBef>
                    <a:spcPct val="0"/>
                  </a:spcBef>
                  <a:spcAft>
                    <a:spcPct val="0"/>
                  </a:spcAft>
                  <a:buNone/>
                </a:pPr>
                <a14:m>
                  <m:oMathPara xmlns:m="http://schemas.openxmlformats.org/officeDocument/2006/math">
                    <m:oMathParaPr>
                      <m:jc m:val="centerGroup"/>
                    </m:oMathParaPr>
                    <m:oMath xmlns:m="http://schemas.openxmlformats.org/officeDocument/2006/math">
                      <m:limLow>
                        <m:limLowPr>
                          <m:ctrlPr>
                            <a:rPr lang="en-CN" sz="2200" i="1">
                              <a:latin typeface="Cambria Math" panose="02040503050406030204" pitchFamily="18" charset="0"/>
                            </a:rPr>
                          </m:ctrlPr>
                        </m:limLowPr>
                        <m:e>
                          <m:r>
                            <m:rPr>
                              <m:sty m:val="p"/>
                            </m:rPr>
                            <a:rPr lang="en-US" sz="2200" smtClean="0">
                              <a:latin typeface="Cambria Math" panose="02040503050406030204" pitchFamily="18" charset="0"/>
                            </a:rPr>
                            <m:t>max</m:t>
                          </m:r>
                        </m:e>
                        <m:lim>
                          <m:r>
                            <a:rPr lang="en-US" sz="2200" i="1" smtClean="0">
                              <a:latin typeface="Cambria Math" panose="02040503050406030204" pitchFamily="18" charset="0"/>
                            </a:rPr>
                            <m:t>𝑠</m:t>
                          </m:r>
                          <m:r>
                            <a:rPr lang="en-US" sz="2200" smtClean="0">
                              <a:latin typeface="Cambria Math" panose="02040503050406030204" pitchFamily="18" charset="0"/>
                            </a:rPr>
                            <m:t>∈</m:t>
                          </m:r>
                          <m:d>
                            <m:dPr>
                              <m:begChr m:val="["/>
                              <m:endChr m:val="]"/>
                              <m:ctrlPr>
                                <a:rPr lang="en-CN" sz="2200" i="1">
                                  <a:latin typeface="Cambria Math" panose="02040503050406030204" pitchFamily="18" charset="0"/>
                                </a:rPr>
                              </m:ctrlPr>
                            </m:dPr>
                            <m:e>
                              <m:r>
                                <a:rPr lang="en-US" sz="2200" i="1" smtClean="0">
                                  <a:latin typeface="Cambria Math" panose="02040503050406030204" pitchFamily="18" charset="0"/>
                                </a:rPr>
                                <m:t>0</m:t>
                              </m:r>
                              <m:r>
                                <a:rPr lang="en-US" sz="2200" smtClean="0">
                                  <a:latin typeface="Cambria Math" panose="02040503050406030204" pitchFamily="18" charset="0"/>
                                </a:rPr>
                                <m:t>,</m:t>
                              </m:r>
                              <m:r>
                                <a:rPr lang="en-US" sz="2200" i="1" smtClean="0">
                                  <a:latin typeface="Cambria Math" panose="02040503050406030204" pitchFamily="18" charset="0"/>
                                </a:rPr>
                                <m:t>1</m:t>
                              </m:r>
                            </m:e>
                          </m:d>
                        </m:lim>
                      </m:limLow>
                      <m:r>
                        <a:rPr lang="en-US" sz="2200" i="1" smtClean="0">
                          <a:latin typeface="Cambria Math" panose="02040503050406030204" pitchFamily="18" charset="0"/>
                        </a:rPr>
                        <m:t>𝔼</m:t>
                      </m:r>
                      <m:d>
                        <m:dPr>
                          <m:ctrlPr>
                            <a:rPr lang="en-CN" sz="2200" i="1">
                              <a:latin typeface="Cambria Math" panose="02040503050406030204" pitchFamily="18" charset="0"/>
                            </a:rPr>
                          </m:ctrlPr>
                        </m:dPr>
                        <m:e>
                          <m:r>
                            <a:rPr lang="en-US" sz="2200" i="1" smtClean="0">
                              <a:latin typeface="Cambria Math" panose="02040503050406030204" pitchFamily="18" charset="0"/>
                            </a:rPr>
                            <m:t>𝑈</m:t>
                          </m:r>
                          <m:d>
                            <m:dPr>
                              <m:begChr m:val="["/>
                              <m:endChr m:val="]"/>
                              <m:ctrlPr>
                                <a:rPr lang="en-CN" sz="2200" i="1">
                                  <a:latin typeface="Cambria Math" panose="02040503050406030204" pitchFamily="18" charset="0"/>
                                </a:rPr>
                              </m:ctrlPr>
                            </m:dPr>
                            <m:e>
                              <m:d>
                                <m:dPr>
                                  <m:ctrlPr>
                                    <a:rPr lang="en-CN" sz="2200" i="1">
                                      <a:latin typeface="Cambria Math" panose="02040503050406030204" pitchFamily="18" charset="0"/>
                                    </a:rPr>
                                  </m:ctrlPr>
                                </m:dPr>
                                <m:e>
                                  <m:r>
                                    <a:rPr lang="en-US" sz="2200" i="1" smtClean="0">
                                      <a:latin typeface="Cambria Math" panose="02040503050406030204" pitchFamily="18" charset="0"/>
                                    </a:rPr>
                                    <m:t>1−</m:t>
                                  </m:r>
                                  <m:r>
                                    <a:rPr lang="en-US" sz="2200" i="1" smtClean="0">
                                      <a:latin typeface="Cambria Math" panose="02040503050406030204" pitchFamily="18" charset="0"/>
                                    </a:rPr>
                                    <m:t>𝑠</m:t>
                                  </m:r>
                                </m:e>
                              </m:d>
                              <m:sSub>
                                <m:sSubPr>
                                  <m:ctrlPr>
                                    <a:rPr lang="en-CN" sz="2200" i="1">
                                      <a:latin typeface="Cambria Math" panose="02040503050406030204" pitchFamily="18" charset="0"/>
                                    </a:rPr>
                                  </m:ctrlPr>
                                </m:sSubPr>
                                <m:e>
                                  <m:r>
                                    <a:rPr lang="en-US" sz="2200" i="1" smtClean="0">
                                      <a:latin typeface="Cambria Math" panose="02040503050406030204" pitchFamily="18" charset="0"/>
                                    </a:rPr>
                                    <m:t>𝑝</m:t>
                                  </m:r>
                                </m:e>
                                <m:sub>
                                  <m:r>
                                    <a:rPr lang="en-US" sz="2200" i="1" smtClean="0">
                                      <a:latin typeface="Cambria Math" panose="02040503050406030204" pitchFamily="18" charset="0"/>
                                    </a:rPr>
                                    <m:t>1</m:t>
                                  </m:r>
                                </m:sub>
                              </m:sSub>
                              <m:r>
                                <a:rPr lang="en-US" sz="2200" smtClean="0">
                                  <a:latin typeface="Cambria Math" panose="02040503050406030204" pitchFamily="18" charset="0"/>
                                </a:rPr>
                                <m:t>+</m:t>
                              </m:r>
                              <m:r>
                                <a:rPr lang="en-US" sz="2200" i="1" smtClean="0">
                                  <a:latin typeface="Cambria Math" panose="02040503050406030204" pitchFamily="18" charset="0"/>
                                </a:rPr>
                                <m:t>𝑠</m:t>
                              </m:r>
                              <m:r>
                                <a:rPr lang="en-US" sz="2200" smtClean="0">
                                  <a:latin typeface="Cambria Math" panose="02040503050406030204" pitchFamily="18" charset="0"/>
                                </a:rPr>
                                <m:t>⋅</m:t>
                              </m:r>
                              <m:sSub>
                                <m:sSubPr>
                                  <m:ctrlPr>
                                    <a:rPr lang="en-CN" sz="2200" i="1">
                                      <a:latin typeface="Cambria Math" panose="02040503050406030204" pitchFamily="18" charset="0"/>
                                    </a:rPr>
                                  </m:ctrlPr>
                                </m:sSubPr>
                                <m:e>
                                  <m:r>
                                    <a:rPr lang="en-US" sz="2200" i="1" smtClean="0">
                                      <a:latin typeface="Cambria Math" panose="02040503050406030204" pitchFamily="18" charset="0"/>
                                    </a:rPr>
                                    <m:t>𝑝</m:t>
                                  </m:r>
                                </m:e>
                                <m:sub>
                                  <m:r>
                                    <a:rPr lang="en-US" sz="2200" i="1" smtClean="0">
                                      <a:latin typeface="Cambria Math" panose="02040503050406030204" pitchFamily="18" charset="0"/>
                                    </a:rPr>
                                    <m:t>2</m:t>
                                  </m:r>
                                  <m:r>
                                    <a:rPr lang="en-US" sz="2200" smtClean="0">
                                      <a:latin typeface="Cambria Math" panose="02040503050406030204" pitchFamily="18" charset="0"/>
                                    </a:rPr>
                                    <m:t>,</m:t>
                                  </m:r>
                                  <m:r>
                                    <m:rPr>
                                      <m:nor/>
                                    </m:rPr>
                                    <a:rPr lang="en-US" sz="2200" smtClean="0">
                                      <a:latin typeface="+mn-ea"/>
                                    </a:rPr>
                                    <m:t>net</m:t>
                                  </m:r>
                                </m:sub>
                              </m:sSub>
                            </m:e>
                          </m:d>
                        </m:e>
                      </m:d>
                    </m:oMath>
                  </m:oMathPara>
                </a14:m>
                <a:endParaRPr lang="en-CN" altLang="en-CN" sz="2200" dirty="0">
                  <a:latin typeface="+mn-ea"/>
                </a:endParaRPr>
              </a:p>
              <a:p>
                <a:pPr marL="0" lvl="0" indent="0" eaLnBrk="0" fontAlgn="base" hangingPunct="0">
                  <a:lnSpc>
                    <a:spcPct val="150000"/>
                  </a:lnSpc>
                  <a:spcBef>
                    <a:spcPct val="0"/>
                  </a:spcBef>
                  <a:spcAft>
                    <a:spcPct val="0"/>
                  </a:spcAft>
                  <a:buNone/>
                </a:pPr>
                <a:r>
                  <a:rPr lang="en-CN" sz="2200" dirty="0">
                    <a:latin typeface="+mn-ea"/>
                  </a:rPr>
                  <a:t>💡 </a:t>
                </a:r>
                <a:r>
                  <a:rPr lang="zh-CN" altLang="en-US" sz="2200" dirty="0">
                    <a:latin typeface="+mn-ea"/>
                  </a:rPr>
                  <a:t>农户在“即时销售”与“跨期择时”之间权衡，通过储藏实现潜在的跨期收益</a:t>
                </a:r>
                <a:endParaRPr kumimoji="0" lang="en-CN" altLang="en-CN" sz="2200" b="0" i="0" u="none" strike="noStrike" cap="none" normalizeH="0" baseline="0" dirty="0">
                  <a:ln>
                    <a:noFill/>
                  </a:ln>
                  <a:solidFill>
                    <a:schemeClr val="tx1"/>
                  </a:solidFill>
                  <a:effectLst/>
                  <a:latin typeface="+mn-ea"/>
                </a:endParaRPr>
              </a:p>
            </p:txBody>
          </p:sp>
        </mc:Choice>
        <mc:Fallback xmlns="">
          <p:sp>
            <p:nvSpPr>
              <p:cNvPr id="4" name="Rectangle 1">
                <a:extLst>
                  <a:ext uri="{FF2B5EF4-FFF2-40B4-BE49-F238E27FC236}">
                    <a16:creationId xmlns:a16="http://schemas.microsoft.com/office/drawing/2014/main" id="{432D4B77-58E5-5826-61A5-F8DB2D54E64D}"/>
                  </a:ext>
                </a:extLst>
              </p:cNvPr>
              <p:cNvSpPr>
                <a:spLocks noGrp="1" noRot="1" noChangeAspect="1" noMove="1" noResize="1" noEditPoints="1" noAdjustHandles="1" noChangeArrowheads="1" noChangeShapeType="1" noTextEdit="1"/>
              </p:cNvSpPr>
              <p:nvPr>
                <p:ph idx="1"/>
              </p:nvPr>
            </p:nvSpPr>
            <p:spPr bwMode="auto">
              <a:xfrm>
                <a:off x="841248" y="1226048"/>
                <a:ext cx="10515600" cy="5366341"/>
              </a:xfrm>
              <a:prstGeom prst="rect">
                <a:avLst/>
              </a:prstGeom>
              <a:blipFill>
                <a:blip r:embed="rId3"/>
                <a:stretch>
                  <a:fillRect l="-724" b="-21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260409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37DF-25D3-4999-5F38-9D2C505F73A8}"/>
              </a:ext>
            </a:extLst>
          </p:cNvPr>
          <p:cNvSpPr>
            <a:spLocks noGrp="1"/>
          </p:cNvSpPr>
          <p:nvPr>
            <p:ph type="title"/>
          </p:nvPr>
        </p:nvSpPr>
        <p:spPr>
          <a:xfrm>
            <a:off x="841248" y="548640"/>
            <a:ext cx="2779850" cy="5431536"/>
          </a:xfrm>
        </p:spPr>
        <p:txBody>
          <a:bodyPr>
            <a:normAutofit/>
          </a:bodyPr>
          <a:lstStyle/>
          <a:p>
            <a:r>
              <a:rPr lang="en-CN" sz="5400"/>
              <a:t>目录</a:t>
            </a:r>
          </a:p>
        </p:txBody>
      </p:sp>
      <p:sp>
        <p:nvSpPr>
          <p:cNvPr id="3" name="Content Placeholder 2">
            <a:extLst>
              <a:ext uri="{FF2B5EF4-FFF2-40B4-BE49-F238E27FC236}">
                <a16:creationId xmlns:a16="http://schemas.microsoft.com/office/drawing/2014/main" id="{C1853185-B585-CED4-BAF7-87AC2FDF0B93}"/>
              </a:ext>
            </a:extLst>
          </p:cNvPr>
          <p:cNvSpPr>
            <a:spLocks noGrp="1"/>
          </p:cNvSpPr>
          <p:nvPr>
            <p:ph idx="4294967295"/>
          </p:nvPr>
        </p:nvSpPr>
        <p:spPr>
          <a:xfrm>
            <a:off x="5126419" y="552091"/>
            <a:ext cx="4815760" cy="5431536"/>
          </a:xfrm>
        </p:spPr>
        <p:txBody>
          <a:bodyPr anchor="ctr">
            <a:normAutofit/>
          </a:bodyPr>
          <a:lstStyle/>
          <a:p>
            <a:pPr marL="514350" indent="-514350">
              <a:buFont typeface="+mj-lt"/>
              <a:buAutoNum type="arabicPeriod"/>
            </a:pPr>
            <a:r>
              <a:rPr lang="en-CN" sz="2400"/>
              <a:t>自我介绍</a:t>
            </a:r>
            <a:endParaRPr lang="en-US" sz="2400" dirty="0"/>
          </a:p>
          <a:p>
            <a:pPr marL="514350" indent="-514350">
              <a:buFont typeface="+mj-lt"/>
              <a:buAutoNum type="arabicPeriod"/>
            </a:pPr>
            <a:r>
              <a:rPr lang="en-CN" sz="2400"/>
              <a:t>研究动机</a:t>
            </a:r>
            <a:endParaRPr lang="en-US" sz="2400" dirty="0"/>
          </a:p>
          <a:p>
            <a:pPr marL="514350" indent="-514350">
              <a:buFont typeface="+mj-lt"/>
              <a:buAutoNum type="arabicPeriod"/>
            </a:pPr>
            <a:r>
              <a:rPr lang="en-US" sz="2400" dirty="0"/>
              <a:t>研究问题</a:t>
            </a:r>
          </a:p>
          <a:p>
            <a:pPr marL="514350" indent="-514350">
              <a:buFont typeface="+mj-lt"/>
              <a:buAutoNum type="arabicPeriod"/>
            </a:pPr>
            <a:r>
              <a:rPr lang="en-CN" sz="2400"/>
              <a:t>文献简述</a:t>
            </a:r>
            <a:endParaRPr lang="en-US" sz="2400" dirty="0"/>
          </a:p>
          <a:p>
            <a:pPr marL="514350" indent="-514350">
              <a:buFont typeface="+mj-lt"/>
              <a:buAutoNum type="arabicPeriod"/>
            </a:pPr>
            <a:r>
              <a:rPr lang="en-CN" sz="2400"/>
              <a:t>理论模型</a:t>
            </a:r>
            <a:endParaRPr lang="en-US" sz="2400" dirty="0"/>
          </a:p>
          <a:p>
            <a:pPr marL="514350" indent="-514350">
              <a:buFont typeface="+mj-lt"/>
              <a:buAutoNum type="arabicPeriod"/>
            </a:pPr>
            <a:r>
              <a:rPr lang="en-US" sz="2400" dirty="0"/>
              <a:t>数值分析及模拟</a:t>
            </a:r>
          </a:p>
          <a:p>
            <a:pPr marL="514350" indent="-514350">
              <a:buFont typeface="+mj-lt"/>
              <a:buAutoNum type="arabicPeriod"/>
            </a:pPr>
            <a:r>
              <a:rPr lang="zh-CN" altLang="en-US" sz="2400" dirty="0"/>
              <a:t>田野调查及实证分析</a:t>
            </a:r>
            <a:endParaRPr lang="en-US" altLang="zh-CN" sz="2400" dirty="0"/>
          </a:p>
          <a:p>
            <a:pPr marL="514350" indent="-514350">
              <a:buFont typeface="+mj-lt"/>
              <a:buAutoNum type="arabicPeriod"/>
            </a:pPr>
            <a:r>
              <a:rPr lang="zh-CN" altLang="en-US" sz="2400" dirty="0"/>
              <a:t>未来研究的拓展与方向</a:t>
            </a:r>
            <a:endParaRPr lang="en-US" altLang="zh-CN" sz="2400" dirty="0"/>
          </a:p>
          <a:p>
            <a:pPr marL="514350" indent="-514350">
              <a:buFont typeface="+mj-lt"/>
              <a:buAutoNum type="arabicPeriod"/>
            </a:pPr>
            <a:r>
              <a:rPr lang="zh-CN" altLang="en-US" sz="2400" dirty="0"/>
              <a:t>总结</a:t>
            </a:r>
            <a:endParaRPr lang="en-US" altLang="zh-CN" sz="2400" dirty="0"/>
          </a:p>
          <a:p>
            <a:pPr marL="514350" indent="-514350">
              <a:buFont typeface="+mj-lt"/>
              <a:buAutoNum type="arabicPeriod"/>
            </a:pPr>
            <a:r>
              <a:rPr lang="zh-CN" altLang="en-US" sz="2400" dirty="0"/>
              <a:t>参考文献</a:t>
            </a:r>
            <a:endParaRPr lang="en-US" altLang="zh-CN" sz="2400" dirty="0"/>
          </a:p>
          <a:p>
            <a:pPr marL="514350" indent="-514350">
              <a:buFont typeface="+mj-lt"/>
              <a:buAutoNum type="arabicPeriod"/>
            </a:pPr>
            <a:r>
              <a:rPr lang="zh-CN" altLang="en-US" sz="2400" dirty="0"/>
              <a:t>附录</a:t>
            </a:r>
            <a:endParaRPr lang="en-US" altLang="zh-CN" sz="2400" dirty="0"/>
          </a:p>
        </p:txBody>
      </p:sp>
      <p:sp>
        <p:nvSpPr>
          <p:cNvPr id="5" name="灯片编号占位符 4">
            <a:extLst>
              <a:ext uri="{FF2B5EF4-FFF2-40B4-BE49-F238E27FC236}">
                <a16:creationId xmlns:a16="http://schemas.microsoft.com/office/drawing/2014/main" id="{E78304E9-8561-D5B4-4B43-3B3B2337A4D0}"/>
              </a:ext>
            </a:extLst>
          </p:cNvPr>
          <p:cNvSpPr>
            <a:spLocks noGrp="1"/>
          </p:cNvSpPr>
          <p:nvPr>
            <p:ph type="sldNum" sz="quarter" idx="12"/>
          </p:nvPr>
        </p:nvSpPr>
        <p:spPr/>
        <p:txBody>
          <a:bodyPr/>
          <a:lstStyle/>
          <a:p>
            <a:fld id="{67EFCEC7-9889-994E-A950-47BD7D58E7BD}" type="slidenum">
              <a:rPr lang="en-CN" smtClean="0"/>
              <a:pPr/>
              <a:t>2</a:t>
            </a:fld>
            <a:r>
              <a:rPr lang="en-US" altLang="zh-CN"/>
              <a:t>/56</a:t>
            </a:r>
            <a:endParaRPr lang="zh-CN" altLang="en-US" dirty="0"/>
          </a:p>
        </p:txBody>
      </p:sp>
      <p:sp>
        <p:nvSpPr>
          <p:cNvPr id="4" name="矩形 3">
            <a:extLst>
              <a:ext uri="{FF2B5EF4-FFF2-40B4-BE49-F238E27FC236}">
                <a16:creationId xmlns:a16="http://schemas.microsoft.com/office/drawing/2014/main" id="{B7CEAD24-A387-4C7F-9453-EBF532D480BE}"/>
              </a:ext>
            </a:extLst>
          </p:cNvPr>
          <p:cNvSpPr/>
          <p:nvPr/>
        </p:nvSpPr>
        <p:spPr>
          <a:xfrm>
            <a:off x="4652682" y="806823"/>
            <a:ext cx="49947" cy="491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56908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59E2C845-E39D-B6CA-96EF-8505AA2000D9}"/>
              </a:ext>
            </a:extLst>
          </p:cNvPr>
          <p:cNvSpPr>
            <a:spLocks noGrp="1"/>
          </p:cNvSpPr>
          <p:nvPr>
            <p:ph type="sldNum" sz="quarter" idx="12"/>
          </p:nvPr>
        </p:nvSpPr>
        <p:spPr/>
        <p:txBody>
          <a:bodyPr/>
          <a:lstStyle/>
          <a:p>
            <a:fld id="{67EFCEC7-9889-994E-A950-47BD7D58E7BD}" type="slidenum">
              <a:rPr lang="en-CN" smtClean="0"/>
              <a:pPr/>
              <a:t>20</a:t>
            </a:fld>
            <a:r>
              <a:rPr lang="en-US" altLang="zh-CN"/>
              <a:t>/56</a:t>
            </a:r>
            <a:endParaRPr lang="zh-CN" altLang="en-US" dirty="0"/>
          </a:p>
        </p:txBody>
      </p:sp>
      <p:sp>
        <p:nvSpPr>
          <p:cNvPr id="4" name="Title 1">
            <a:extLst>
              <a:ext uri="{FF2B5EF4-FFF2-40B4-BE49-F238E27FC236}">
                <a16:creationId xmlns:a16="http://schemas.microsoft.com/office/drawing/2014/main" id="{4340C316-EEC5-DF21-0304-7B2D00CE6FBF}"/>
              </a:ext>
            </a:extLst>
          </p:cNvPr>
          <p:cNvSpPr>
            <a:spLocks noGrp="1"/>
          </p:cNvSpPr>
          <p:nvPr>
            <p:ph type="title"/>
          </p:nvPr>
        </p:nvSpPr>
        <p:spPr/>
        <p:txBody>
          <a:bodyPr>
            <a:normAutofit/>
          </a:bodyPr>
          <a:lstStyle/>
          <a:p>
            <a:r>
              <a:rPr lang="en-US" altLang="zh-CN" sz="3600" dirty="0"/>
              <a:t>5.2.</a:t>
            </a:r>
            <a:r>
              <a:rPr lang="zh-CN" altLang="en-US" sz="3600" dirty="0"/>
              <a:t>买方势力与收购价格形成</a:t>
            </a:r>
            <a:br>
              <a:rPr lang="en-US" altLang="zh-CN" sz="3600" dirty="0"/>
            </a:br>
            <a:r>
              <a:rPr lang="zh-CN" altLang="en-US" sz="3600" dirty="0"/>
              <a:t>灵活寡头</a:t>
            </a:r>
            <a:r>
              <a:rPr lang="en-US" altLang="zh-CN" sz="3600" dirty="0"/>
              <a:t>/</a:t>
            </a:r>
            <a:r>
              <a:rPr lang="zh-CN" altLang="en-US" sz="3600" dirty="0"/>
              <a:t>寡头买方模型（</a:t>
            </a:r>
            <a:r>
              <a:rPr lang="en-US" sz="3600" dirty="0"/>
              <a:t>FOOM Framework）</a:t>
            </a:r>
            <a:endParaRPr lang="en-C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99FDE-4381-4E83-CC64-F96AE7AD5AC2}"/>
                  </a:ext>
                </a:extLst>
              </p:cNvPr>
              <p:cNvSpPr>
                <a:spLocks noGrp="1"/>
              </p:cNvSpPr>
              <p:nvPr>
                <p:ph idx="1"/>
              </p:nvPr>
            </p:nvSpPr>
            <p:spPr/>
            <p:txBody>
              <a:bodyPr>
                <a:noAutofit/>
              </a:bodyPr>
              <a:lstStyle/>
              <a:p>
                <a:r>
                  <a:rPr lang="zh-CN" altLang="en-US" sz="2200" dirty="0"/>
                  <a:t>农产品地头价由买方势力参数 </a:t>
                </a:r>
                <a14:m>
                  <m:oMath xmlns:m="http://schemas.openxmlformats.org/officeDocument/2006/math">
                    <m:sSub>
                      <m:sSubPr>
                        <m:ctrlPr>
                          <a:rPr lang="ar-AE" sz="2200" i="1">
                            <a:latin typeface="Cambria Math" panose="02040503050406030204" pitchFamily="18" charset="0"/>
                          </a:rPr>
                        </m:ctrlPr>
                      </m:sSubPr>
                      <m:e>
                        <m:r>
                          <a:rPr lang="ar-AE" sz="2200" i="1">
                            <a:latin typeface="Cambria Math" panose="02040503050406030204" pitchFamily="18" charset="0"/>
                          </a:rPr>
                          <m:t>𝜃</m:t>
                        </m:r>
                      </m:e>
                      <m:sub>
                        <m:r>
                          <a:rPr lang="ar-AE" sz="2200" i="1">
                            <a:latin typeface="Cambria Math" panose="02040503050406030204" pitchFamily="18" charset="0"/>
                          </a:rPr>
                          <m:t>𝑡</m:t>
                        </m:r>
                      </m:sub>
                    </m:sSub>
                  </m:oMath>
                </a14:m>
                <a:r>
                  <a:rPr lang="zh-CN" altLang="en-US" sz="2200" dirty="0"/>
                  <a:t>决定：</a:t>
                </a:r>
                <a:endParaRPr lang="en-US" altLang="zh-CN" sz="2200" dirty="0"/>
              </a:p>
              <a:p>
                <a:endParaRPr lang="en-US" altLang="zh-CN" sz="2200" dirty="0"/>
              </a:p>
              <a:p>
                <a:pPr marL="0" indent="0">
                  <a:buNone/>
                </a:pPr>
                <a14:m>
                  <m:oMathPara xmlns:m="http://schemas.openxmlformats.org/officeDocument/2006/math">
                    <m:oMathParaPr>
                      <m:jc m:val="centerGroup"/>
                    </m:oMathParaPr>
                    <m:oMath xmlns:m="http://schemas.openxmlformats.org/officeDocument/2006/math">
                      <m:sSub>
                        <m:sSubPr>
                          <m:ctrlPr>
                            <a:rPr lang="en-CN"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𝑓</m:t>
                          </m:r>
                          <m:r>
                            <a:rPr lang="en-US" sz="2200">
                              <a:latin typeface="Cambria Math" panose="02040503050406030204" pitchFamily="18" charset="0"/>
                            </a:rPr>
                            <m:t>,</m:t>
                          </m:r>
                          <m:r>
                            <a:rPr lang="en-US" sz="2200" i="1">
                              <a:latin typeface="Cambria Math" panose="02040503050406030204" pitchFamily="18" charset="0"/>
                            </a:rPr>
                            <m:t>𝑡</m:t>
                          </m:r>
                        </m:sub>
                      </m:sSub>
                      <m:r>
                        <a:rPr lang="en-US" sz="2200">
                          <a:latin typeface="Cambria Math" panose="02040503050406030204" pitchFamily="18" charset="0"/>
                        </a:rPr>
                        <m:t>=</m:t>
                      </m:r>
                      <m:f>
                        <m:fPr>
                          <m:ctrlPr>
                            <a:rPr lang="en-CN" sz="2200" i="1">
                              <a:latin typeface="Cambria Math" panose="02040503050406030204" pitchFamily="18" charset="0"/>
                            </a:rPr>
                          </m:ctrlPr>
                        </m:fPr>
                        <m:num>
                          <m:sSub>
                            <m:sSubPr>
                              <m:ctrlPr>
                                <a:rPr lang="en-CN"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𝑟</m:t>
                              </m:r>
                              <m:r>
                                <a:rPr lang="en-US" sz="2200">
                                  <a:latin typeface="Cambria Math" panose="02040503050406030204" pitchFamily="18" charset="0"/>
                                </a:rPr>
                                <m:t>,</m:t>
                              </m:r>
                              <m:r>
                                <a:rPr lang="en-US" sz="2200" i="1">
                                  <a:latin typeface="Cambria Math" panose="02040503050406030204" pitchFamily="18" charset="0"/>
                                </a:rPr>
                                <m:t>𝑡</m:t>
                              </m:r>
                            </m:sub>
                          </m:sSub>
                          <m:r>
                            <a:rPr lang="en-US" sz="2200" i="1">
                              <a:latin typeface="Cambria Math" panose="02040503050406030204" pitchFamily="18" charset="0"/>
                            </a:rPr>
                            <m:t>−</m:t>
                          </m:r>
                          <m:r>
                            <a:rPr lang="en-US" sz="2200" i="1">
                              <a:latin typeface="Cambria Math" panose="02040503050406030204" pitchFamily="18" charset="0"/>
                            </a:rPr>
                            <m:t>𝑚</m:t>
                          </m:r>
                          <m:sSub>
                            <m:sSubPr>
                              <m:ctrlPr>
                                <a:rPr lang="en-CN" sz="2200" i="1">
                                  <a:latin typeface="Cambria Math" panose="02040503050406030204" pitchFamily="18" charset="0"/>
                                </a:rPr>
                              </m:ctrlPr>
                            </m:sSubPr>
                            <m:e>
                              <m:r>
                                <a:rPr lang="en-US" sz="2200" i="1">
                                  <a:latin typeface="Cambria Math" panose="02040503050406030204" pitchFamily="18" charset="0"/>
                                </a:rPr>
                                <m:t>𝑐</m:t>
                              </m:r>
                            </m:e>
                            <m:sub>
                              <m:r>
                                <a:rPr lang="en-US" sz="2200" i="1">
                                  <a:latin typeface="Cambria Math" panose="02040503050406030204" pitchFamily="18" charset="0"/>
                                </a:rPr>
                                <m:t>𝑡</m:t>
                              </m:r>
                            </m:sub>
                          </m:sSub>
                        </m:num>
                        <m:den>
                          <m:r>
                            <a:rPr lang="en-US" sz="2200" i="1">
                              <a:latin typeface="Cambria Math" panose="02040503050406030204" pitchFamily="18" charset="0"/>
                            </a:rPr>
                            <m:t>1</m:t>
                          </m:r>
                          <m:r>
                            <a:rPr lang="en-US" sz="2200">
                              <a:latin typeface="Cambria Math" panose="02040503050406030204" pitchFamily="18" charset="0"/>
                            </a:rPr>
                            <m:t>+</m:t>
                          </m:r>
                          <m:f>
                            <m:fPr>
                              <m:ctrlPr>
                                <a:rPr lang="en-CN" sz="2200" i="1">
                                  <a:latin typeface="Cambria Math" panose="02040503050406030204" pitchFamily="18" charset="0"/>
                                </a:rPr>
                              </m:ctrlPr>
                            </m:fPr>
                            <m:num>
                              <m:sSub>
                                <m:sSubPr>
                                  <m:ctrlPr>
                                    <a:rPr lang="en-CN" sz="2200" i="1">
                                      <a:latin typeface="Cambria Math" panose="02040503050406030204" pitchFamily="18" charset="0"/>
                                    </a:rPr>
                                  </m:ctrlPr>
                                </m:sSubPr>
                                <m:e>
                                  <m:r>
                                    <a:rPr lang="en-US" sz="2200" i="1">
                                      <a:latin typeface="Cambria Math" panose="02040503050406030204" pitchFamily="18" charset="0"/>
                                    </a:rPr>
                                    <m:t>𝜃</m:t>
                                  </m:r>
                                </m:e>
                                <m:sub>
                                  <m:r>
                                    <a:rPr lang="en-US" sz="2200" i="1">
                                      <a:latin typeface="Cambria Math" panose="02040503050406030204" pitchFamily="18" charset="0"/>
                                    </a:rPr>
                                    <m:t>𝑡</m:t>
                                  </m:r>
                                </m:sub>
                              </m:sSub>
                            </m:num>
                            <m:den>
                              <m:sSub>
                                <m:sSubPr>
                                  <m:ctrlPr>
                                    <a:rPr lang="en-CN" sz="2200" i="1">
                                      <a:latin typeface="Cambria Math" panose="02040503050406030204" pitchFamily="18" charset="0"/>
                                    </a:rPr>
                                  </m:ctrlPr>
                                </m:sSubPr>
                                <m:e>
                                  <m:r>
                                    <a:rPr lang="en-US" sz="2200" i="1">
                                      <a:latin typeface="Cambria Math" panose="02040503050406030204" pitchFamily="18" charset="0"/>
                                    </a:rPr>
                                    <m:t>𝜀</m:t>
                                  </m:r>
                                </m:e>
                                <m:sub>
                                  <m:r>
                                    <a:rPr lang="en-US" sz="2200" i="1">
                                      <a:latin typeface="Cambria Math" panose="02040503050406030204" pitchFamily="18" charset="0"/>
                                    </a:rPr>
                                    <m:t>𝑡</m:t>
                                  </m:r>
                                </m:sub>
                              </m:sSub>
                            </m:den>
                          </m:f>
                        </m:den>
                      </m:f>
                      <m:r>
                        <a:rPr lang="en-US" sz="2200">
                          <a:latin typeface="Cambria Math" panose="02040503050406030204" pitchFamily="18" charset="0"/>
                        </a:rPr>
                        <m:t>,</m:t>
                      </m:r>
                    </m:oMath>
                  </m:oMathPara>
                </a14:m>
                <a:endParaRPr lang="en-US" sz="2200" dirty="0">
                  <a:latin typeface="Times New Roman" panose="02020603050405020304" pitchFamily="18" charset="0"/>
                  <a:cs typeface="Times New Roman" panose="02020603050405020304" pitchFamily="18" charset="0"/>
                </a:endParaRPr>
              </a:p>
              <a:p>
                <a:r>
                  <a:rPr lang="zh-CN" altLang="en-US" sz="2200" dirty="0"/>
                  <a:t>若假定下游产品的价格扣除边际成本后在各期保持不变，并将其归一化为</a:t>
                </a:r>
                <a:r>
                  <a:rPr lang="en-US" altLang="zh-CN" sz="2200" dirty="0"/>
                  <a:t>1</a:t>
                </a:r>
                <a:r>
                  <a:rPr lang="zh-CN" altLang="en-US" sz="2200" dirty="0"/>
                  <a:t>；</a:t>
                </a:r>
                <a:endParaRPr lang="en-US" altLang="zh-CN" sz="2200" dirty="0"/>
              </a:p>
              <a:p>
                <a:r>
                  <a:rPr lang="zh-CN" altLang="en-US" sz="2200" dirty="0"/>
                  <a:t>并假定供给弹性 </a:t>
                </a:r>
                <a14:m>
                  <m:oMath xmlns:m="http://schemas.openxmlformats.org/officeDocument/2006/math">
                    <m:sSub>
                      <m:sSubPr>
                        <m:ctrlPr>
                          <a:rPr lang="ar-AE" sz="2200" i="1">
                            <a:latin typeface="Cambria Math" panose="02040503050406030204" pitchFamily="18" charset="0"/>
                          </a:rPr>
                        </m:ctrlPr>
                      </m:sSubPr>
                      <m:e>
                        <m:r>
                          <a:rPr lang="ar-AE" sz="2200" i="1">
                            <a:latin typeface="Cambria Math" panose="02040503050406030204" pitchFamily="18" charset="0"/>
                          </a:rPr>
                          <m:t>𝜀</m:t>
                        </m:r>
                      </m:e>
                      <m:sub>
                        <m:r>
                          <a:rPr lang="ar-AE" sz="2200" i="1">
                            <a:latin typeface="Cambria Math" panose="02040503050406030204" pitchFamily="18" charset="0"/>
                          </a:rPr>
                          <m:t>𝑡</m:t>
                        </m:r>
                      </m:sub>
                    </m:sSub>
                    <m:r>
                      <a:rPr lang="ar-AE" sz="2200">
                        <a:latin typeface="Cambria Math" panose="02040503050406030204" pitchFamily="18" charset="0"/>
                      </a:rPr>
                      <m:t>=1</m:t>
                    </m:r>
                  </m:oMath>
                </a14:m>
                <a:r>
                  <a:rPr lang="ar-AE" sz="2200" dirty="0"/>
                  <a:t>，</a:t>
                </a:r>
                <a:r>
                  <a:rPr lang="zh-CN" altLang="en-US" sz="2200" dirty="0"/>
                  <a:t>则：</a:t>
                </a:r>
                <a:endParaRPr lang="en-US" altLang="zh-CN" sz="2200" dirty="0"/>
              </a:p>
              <a:p>
                <a:pPr marL="0" indent="0" algn="ctr">
                  <a:buNone/>
                </a:pPr>
                <a14:m>
                  <m:oMath xmlns:m="http://schemas.openxmlformats.org/officeDocument/2006/math">
                    <m:sSub>
                      <m:sSubPr>
                        <m:ctrlPr>
                          <a:rPr lang="en-CN"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𝑓</m:t>
                        </m:r>
                        <m:r>
                          <a:rPr lang="en-US" sz="2200">
                            <a:latin typeface="Cambria Math" panose="02040503050406030204" pitchFamily="18" charset="0"/>
                          </a:rPr>
                          <m:t>,</m:t>
                        </m:r>
                        <m:r>
                          <a:rPr lang="en-US" sz="2200" i="1">
                            <a:latin typeface="Cambria Math" panose="02040503050406030204" pitchFamily="18" charset="0"/>
                          </a:rPr>
                          <m:t>𝑡</m:t>
                        </m:r>
                      </m:sub>
                    </m:sSub>
                    <m:r>
                      <a:rPr lang="en-US" sz="2200">
                        <a:latin typeface="Cambria Math" panose="02040503050406030204" pitchFamily="18" charset="0"/>
                      </a:rPr>
                      <m:t>=</m:t>
                    </m:r>
                    <m:f>
                      <m:fPr>
                        <m:ctrlPr>
                          <a:rPr lang="en-CN"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m:t>
                        </m:r>
                        <m:r>
                          <a:rPr lang="en-US" sz="2200">
                            <a:latin typeface="Cambria Math" panose="02040503050406030204" pitchFamily="18" charset="0"/>
                          </a:rPr>
                          <m:t>+</m:t>
                        </m:r>
                        <m:sSub>
                          <m:sSubPr>
                            <m:ctrlPr>
                              <a:rPr lang="en-CN" sz="2200" i="1">
                                <a:latin typeface="Cambria Math" panose="02040503050406030204" pitchFamily="18" charset="0"/>
                              </a:rPr>
                            </m:ctrlPr>
                          </m:sSubPr>
                          <m:e>
                            <m:r>
                              <a:rPr lang="en-US" sz="2200" i="1">
                                <a:latin typeface="Cambria Math" panose="02040503050406030204" pitchFamily="18" charset="0"/>
                              </a:rPr>
                              <m:t>𝜃</m:t>
                            </m:r>
                          </m:e>
                          <m:sub>
                            <m:r>
                              <a:rPr lang="en-US" sz="2200" i="1">
                                <a:latin typeface="Cambria Math" panose="02040503050406030204" pitchFamily="18" charset="0"/>
                              </a:rPr>
                              <m:t>𝑡</m:t>
                            </m:r>
                          </m:sub>
                        </m:sSub>
                      </m:den>
                    </m:f>
                    <m:r>
                      <a:rPr lang="en-US" sz="2200">
                        <a:latin typeface="Cambria Math" panose="02040503050406030204" pitchFamily="18" charset="0"/>
                      </a:rPr>
                      <m:t>,</m:t>
                    </m:r>
                    <m:r>
                      <a:rPr lang="en-US" sz="2200" i="1">
                        <a:latin typeface="Cambria Math" panose="02040503050406030204" pitchFamily="18" charset="0"/>
                      </a:rPr>
                      <m:t> </m:t>
                    </m:r>
                    <m:sSub>
                      <m:sSubPr>
                        <m:ctrlPr>
                          <a:rPr lang="en-CN" sz="2200" i="1">
                            <a:latin typeface="Cambria Math" panose="02040503050406030204" pitchFamily="18" charset="0"/>
                          </a:rPr>
                        </m:ctrlPr>
                      </m:sSubPr>
                      <m:e>
                        <m:r>
                          <a:rPr lang="en-US" sz="2200" i="1">
                            <a:latin typeface="Cambria Math" panose="02040503050406030204" pitchFamily="18" charset="0"/>
                          </a:rPr>
                          <m:t>𝜃</m:t>
                        </m:r>
                      </m:e>
                      <m:sub>
                        <m:r>
                          <a:rPr lang="en-US" sz="2200" i="1">
                            <a:latin typeface="Cambria Math" panose="02040503050406030204" pitchFamily="18" charset="0"/>
                          </a:rPr>
                          <m:t>𝑡</m:t>
                        </m:r>
                      </m:sub>
                    </m:sSub>
                    <m:r>
                      <a:rPr lang="en-US" sz="2200">
                        <a:latin typeface="Cambria Math" panose="02040503050406030204" pitchFamily="18" charset="0"/>
                      </a:rPr>
                      <m:t>∈</m:t>
                    </m:r>
                    <m:d>
                      <m:dPr>
                        <m:begChr m:val="["/>
                        <m:endChr m:val="]"/>
                        <m:ctrlPr>
                          <a:rPr lang="en-CN" sz="2200" i="1">
                            <a:latin typeface="Cambria Math" panose="02040503050406030204" pitchFamily="18" charset="0"/>
                          </a:rPr>
                        </m:ctrlPr>
                      </m:dPr>
                      <m:e>
                        <m:r>
                          <a:rPr lang="en-US" sz="2200" i="1">
                            <a:latin typeface="Cambria Math" panose="02040503050406030204" pitchFamily="18" charset="0"/>
                          </a:rPr>
                          <m:t>0</m:t>
                        </m:r>
                        <m:r>
                          <a:rPr lang="en-US" sz="2200">
                            <a:latin typeface="Cambria Math" panose="02040503050406030204" pitchFamily="18" charset="0"/>
                          </a:rPr>
                          <m:t>,</m:t>
                        </m:r>
                        <m:r>
                          <a:rPr lang="en-US" sz="2200" i="1">
                            <a:latin typeface="Cambria Math" panose="02040503050406030204" pitchFamily="18" charset="0"/>
                          </a:rPr>
                          <m:t>1</m:t>
                        </m:r>
                      </m:e>
                    </m:d>
                    <m:r>
                      <m:rPr>
                        <m:nor/>
                      </m:rPr>
                      <a:rPr lang="en-US" sz="2200"/>
                      <m:t> </m:t>
                    </m:r>
                    <m:r>
                      <m:rPr>
                        <m:nor/>
                      </m:rPr>
                      <a:rPr lang="en-US" sz="2200"/>
                      <m:t>and</m:t>
                    </m:r>
                    <m:r>
                      <m:rPr>
                        <m:nor/>
                      </m:rPr>
                      <a:rPr lang="en-US" sz="2200"/>
                      <m:t> </m:t>
                    </m:r>
                    <m:r>
                      <a:rPr lang="en-US" sz="2200" i="1">
                        <a:latin typeface="Cambria Math" panose="02040503050406030204" pitchFamily="18" charset="0"/>
                      </a:rPr>
                      <m:t>𝑡</m:t>
                    </m:r>
                    <m:r>
                      <a:rPr lang="en-US" sz="2200">
                        <a:latin typeface="Cambria Math" panose="02040503050406030204" pitchFamily="18" charset="0"/>
                      </a:rPr>
                      <m:t>∈{</m:t>
                    </m:r>
                    <m:r>
                      <a:rPr lang="en-US" sz="2200" i="1">
                        <a:latin typeface="Cambria Math" panose="02040503050406030204" pitchFamily="18" charset="0"/>
                      </a:rPr>
                      <m:t>1</m:t>
                    </m:r>
                    <m:r>
                      <a:rPr lang="en-US" sz="2200">
                        <a:latin typeface="Cambria Math" panose="02040503050406030204" pitchFamily="18" charset="0"/>
                      </a:rPr>
                      <m:t>,</m:t>
                    </m:r>
                    <m:r>
                      <a:rPr lang="en-US" sz="2200" i="1">
                        <a:latin typeface="Cambria Math" panose="02040503050406030204" pitchFamily="18" charset="0"/>
                      </a:rPr>
                      <m:t>2</m:t>
                    </m:r>
                    <m:r>
                      <a:rPr lang="en-US" sz="2200">
                        <a:latin typeface="Cambria Math" panose="02040503050406030204" pitchFamily="18" charset="0"/>
                      </a:rPr>
                      <m:t>},</m:t>
                    </m:r>
                  </m:oMath>
                </a14:m>
                <a:r>
                  <a:rPr lang="en-CN" sz="2200" dirty="0">
                    <a:effectLst/>
                  </a:rPr>
                  <a:t> </a:t>
                </a:r>
                <a:endParaRPr lang="en-US" altLang="zh-CN" sz="2200" dirty="0"/>
              </a:p>
              <a:p>
                <a:endParaRPr lang="en-US" sz="2200" dirty="0">
                  <a:latin typeface="Times New Roman" panose="02020603050405020304" pitchFamily="18" charset="0"/>
                  <a:cs typeface="Times New Roman" panose="02020603050405020304" pitchFamily="18" charset="0"/>
                </a:endParaRPr>
              </a:p>
              <a:p>
                <a:endParaRPr lang="en-CN" sz="22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CN" sz="2200" dirty="0">
                  <a:latin typeface="Times New Roman" panose="02020603050405020304" pitchFamily="18" charset="0"/>
                  <a:cs typeface="Times New Roman" panose="02020603050405020304" pitchFamily="18" charset="0"/>
                </a:endParaRPr>
              </a:p>
              <a:p>
                <a:r>
                  <a:rPr lang="zh-CN" altLang="en-US" sz="2200" dirty="0"/>
                  <a:t>较低的 </a:t>
                </a:r>
                <a14:m>
                  <m:oMath xmlns:m="http://schemas.openxmlformats.org/officeDocument/2006/math">
                    <m:sSub>
                      <m:sSubPr>
                        <m:ctrlPr>
                          <a:rPr lang="ar-AE" sz="2200" i="1">
                            <a:latin typeface="Cambria Math" panose="02040503050406030204" pitchFamily="18" charset="0"/>
                          </a:rPr>
                        </m:ctrlPr>
                      </m:sSubPr>
                      <m:e>
                        <m:r>
                          <a:rPr lang="ar-AE" sz="2200" i="1">
                            <a:latin typeface="Cambria Math" panose="02040503050406030204" pitchFamily="18" charset="0"/>
                          </a:rPr>
                          <m:t>𝜃</m:t>
                        </m:r>
                      </m:e>
                      <m:sub>
                        <m:r>
                          <a:rPr lang="ar-AE" sz="2200" i="1">
                            <a:latin typeface="Cambria Math" panose="02040503050406030204" pitchFamily="18" charset="0"/>
                          </a:rPr>
                          <m:t>𝑡</m:t>
                        </m:r>
                      </m:sub>
                    </m:sSub>
                  </m:oMath>
                </a14:m>
                <a:r>
                  <a:rPr lang="zh-CN" altLang="en-US" sz="2200" dirty="0"/>
                  <a:t>表示更充分的买方竞争，对应更高的农户销售价格</a:t>
                </a:r>
                <a:endParaRPr lang="en-CN" sz="22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E599FDE-4381-4E83-CC64-F96AE7AD5AC2}"/>
                  </a:ext>
                </a:extLst>
              </p:cNvPr>
              <p:cNvSpPr>
                <a:spLocks noGrp="1" noRot="1" noChangeAspect="1" noMove="1" noResize="1" noEditPoints="1" noAdjustHandles="1" noChangeArrowheads="1" noChangeShapeType="1" noTextEdit="1"/>
              </p:cNvSpPr>
              <p:nvPr>
                <p:ph idx="1"/>
              </p:nvPr>
            </p:nvSpPr>
            <p:spPr>
              <a:blipFill>
                <a:blip r:embed="rId3"/>
                <a:stretch>
                  <a:fillRect l="-724" t="-1716" b="-34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38922AD6-B923-E52A-0DF0-676A7DE5606B}"/>
                  </a:ext>
                </a:extLst>
              </p:cNvPr>
              <p:cNvGraphicFramePr>
                <a:graphicFrameLocks noGrp="1"/>
              </p:cNvGraphicFramePr>
              <p:nvPr>
                <p:extLst>
                  <p:ext uri="{D42A27DB-BD31-4B8C-83A1-F6EECF244321}">
                    <p14:modId xmlns:p14="http://schemas.microsoft.com/office/powerpoint/2010/main" val="1416812499"/>
                  </p:ext>
                </p:extLst>
              </p:nvPr>
            </p:nvGraphicFramePr>
            <p:xfrm>
              <a:off x="2070847" y="4480878"/>
              <a:ext cx="8050305" cy="1463040"/>
            </p:xfrm>
            <a:graphic>
              <a:graphicData uri="http://schemas.openxmlformats.org/drawingml/2006/table">
                <a:tbl>
                  <a:tblPr firstRow="1" bandRow="1">
                    <a:tableStyleId>{21E4AEA4-8DFA-4A89-87EB-49C32662AFE0}</a:tableStyleId>
                  </a:tblPr>
                  <a:tblGrid>
                    <a:gridCol w="2683435">
                      <a:extLst>
                        <a:ext uri="{9D8B030D-6E8A-4147-A177-3AD203B41FA5}">
                          <a16:colId xmlns:a16="http://schemas.microsoft.com/office/drawing/2014/main" val="2752563873"/>
                        </a:ext>
                      </a:extLst>
                    </a:gridCol>
                    <a:gridCol w="2683435">
                      <a:extLst>
                        <a:ext uri="{9D8B030D-6E8A-4147-A177-3AD203B41FA5}">
                          <a16:colId xmlns:a16="http://schemas.microsoft.com/office/drawing/2014/main" val="2119483944"/>
                        </a:ext>
                      </a:extLst>
                    </a:gridCol>
                    <a:gridCol w="2683435">
                      <a:extLst>
                        <a:ext uri="{9D8B030D-6E8A-4147-A177-3AD203B41FA5}">
                          <a16:colId xmlns:a16="http://schemas.microsoft.com/office/drawing/2014/main" val="1065333337"/>
                        </a:ext>
                      </a:extLst>
                    </a:gridCol>
                  </a:tblGrid>
                  <a:tr h="0">
                    <a:tc>
                      <a:txBody>
                        <a:bodyPr/>
                        <a:lstStyle/>
                        <a:p>
                          <a:pPr algn="ctr">
                            <a:buNone/>
                          </a:pPr>
                          <a:r>
                            <a:rPr lang="zh-CN" altLang="en-US" b="1" dirty="0"/>
                            <a:t>买方势力</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b="1" dirty="0"/>
                            <a:t>市场结构</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b="1" dirty="0"/>
                            <a:t>地头价结果</a:t>
                          </a:r>
                          <a:endParaRPr lang="zh-CN" altLang="en-US" b="1"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3082108299"/>
                      </a:ext>
                    </a:extLst>
                  </a:tr>
                  <a:tr h="0">
                    <a:tc>
                      <a:txBody>
                        <a:bodyPr/>
                        <a:lstStyle/>
                        <a:p>
                          <a:pPr algn="ctr">
                            <a:buNone/>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US" sz="1800">
                                        <a:latin typeface="Cambria Math" panose="02040503050406030204" pitchFamily="18" charset="0"/>
                                      </a:rPr>
                                      <m:t>𝜃</m:t>
                                    </m:r>
                                  </m:e>
                                  <m:sub>
                                    <m:r>
                                      <a:rPr lang="en-US" sz="1800">
                                        <a:latin typeface="Cambria Math" panose="02040503050406030204" pitchFamily="18" charset="0"/>
                                      </a:rPr>
                                      <m:t>𝑡</m:t>
                                    </m:r>
                                  </m:sub>
                                </m:sSub>
                                <m:r>
                                  <a:rPr lang="en-US" altLang="zh-CN" sz="1800" b="0" smtClean="0">
                                    <a:latin typeface="Cambria Math" panose="02040503050406030204" pitchFamily="18" charset="0"/>
                                  </a:rPr>
                                  <m:t>=0</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dirty="0"/>
                            <a:t>完全竞争</a:t>
                          </a:r>
                          <a:endParaRPr lang="zh-CN" altLang="en-US" dirty="0">
                            <a:latin typeface="SimHei" panose="02010609060101010101" pitchFamily="49" charset="-122"/>
                            <a:ea typeface="SimHei" panose="02010609060101010101" pitchFamily="49" charset="-122"/>
                          </a:endParaRPr>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US" sz="1800">
                                        <a:latin typeface="Cambria Math" panose="02040503050406030204" pitchFamily="18" charset="0"/>
                                      </a:rPr>
                                      <m:t>𝑝</m:t>
                                    </m:r>
                                  </m:e>
                                  <m:sub>
                                    <m:r>
                                      <a:rPr lang="en-US" sz="1800">
                                        <a:latin typeface="Cambria Math" panose="02040503050406030204" pitchFamily="18" charset="0"/>
                                      </a:rPr>
                                      <m:t>𝑡</m:t>
                                    </m:r>
                                  </m:sub>
                                </m:sSub>
                                <m:r>
                                  <a:rPr lang="en-US" altLang="zh-CN" sz="1800" b="0" smtClean="0">
                                    <a:latin typeface="Cambria Math" panose="02040503050406030204" pitchFamily="18" charset="0"/>
                                  </a:rPr>
                                  <m:t>=1</m:t>
                                </m:r>
                              </m:oMath>
                            </m:oMathPara>
                          </a14:m>
                          <a:endParaRPr 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2249312244"/>
                      </a:ext>
                    </a:extLst>
                  </a:tr>
                  <a:tr h="0">
                    <a:tc>
                      <a:txBody>
                        <a:bodyPr/>
                        <a:lstStyle/>
                        <a:p>
                          <a:pPr algn="ctr">
                            <a:buNone/>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US" sz="1800">
                                        <a:latin typeface="Cambria Math" panose="02040503050406030204" pitchFamily="18" charset="0"/>
                                      </a:rPr>
                                      <m:t>𝜃</m:t>
                                    </m:r>
                                  </m:e>
                                  <m:sub>
                                    <m:r>
                                      <a:rPr lang="en-US" sz="1800">
                                        <a:latin typeface="Cambria Math" panose="02040503050406030204" pitchFamily="18" charset="0"/>
                                      </a:rPr>
                                      <m:t>𝑡</m:t>
                                    </m:r>
                                  </m:sub>
                                </m:sSub>
                                <m:r>
                                  <a:rPr lang="en-US" altLang="zh-CN" sz="1800" b="0" smtClean="0">
                                    <a:latin typeface="Cambria Math" panose="02040503050406030204" pitchFamily="18" charset="0"/>
                                  </a:rPr>
                                  <m:t>=1</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dirty="0"/>
                            <a:t>单一买方（垄断买方）</a:t>
                          </a:r>
                          <a:endParaRPr lang="zh-CN" altLang="en-US" dirty="0">
                            <a:latin typeface="SimHei" panose="02010609060101010101" pitchFamily="49" charset="-122"/>
                            <a:ea typeface="SimHei"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US" sz="1800">
                                        <a:latin typeface="Cambria Math" panose="02040503050406030204" pitchFamily="18" charset="0"/>
                                      </a:rPr>
                                      <m:t>𝑝</m:t>
                                    </m:r>
                                  </m:e>
                                  <m:sub>
                                    <m:r>
                                      <a:rPr lang="en-US" sz="1800">
                                        <a:latin typeface="Cambria Math" panose="02040503050406030204" pitchFamily="18" charset="0"/>
                                      </a:rPr>
                                      <m:t>𝑡</m:t>
                                    </m:r>
                                  </m:sub>
                                </m:sSub>
                                <m:r>
                                  <a:rPr lang="en-US" altLang="zh-CN" sz="1800" b="0" smtClean="0">
                                    <a:latin typeface="Cambria Math" panose="02040503050406030204" pitchFamily="18" charset="0"/>
                                  </a:rPr>
                                  <m:t>=0.5</m:t>
                                </m:r>
                              </m:oMath>
                            </m:oMathPara>
                          </a14:m>
                          <a:endParaRPr 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95212410"/>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0&lt;</m:t>
                                </m:r>
                                <m:sSub>
                                  <m:sSubPr>
                                    <m:ctrlPr>
                                      <a:rPr lang="en-CN" sz="1800" i="1" smtClean="0">
                                        <a:latin typeface="Cambria Math" panose="02040503050406030204" pitchFamily="18" charset="0"/>
                                      </a:rPr>
                                    </m:ctrlPr>
                                  </m:sSubPr>
                                  <m:e>
                                    <m:r>
                                      <a:rPr lang="en-US" sz="1800">
                                        <a:latin typeface="Cambria Math" panose="02040503050406030204" pitchFamily="18" charset="0"/>
                                      </a:rPr>
                                      <m:t>𝜃</m:t>
                                    </m:r>
                                  </m:e>
                                  <m:sub>
                                    <m:r>
                                      <a:rPr lang="en-US" sz="1800">
                                        <a:latin typeface="Cambria Math" panose="02040503050406030204" pitchFamily="18" charset="0"/>
                                      </a:rPr>
                                      <m:t>𝑡</m:t>
                                    </m:r>
                                  </m:sub>
                                </m:sSub>
                                <m:r>
                                  <a:rPr lang="en-US" sz="1800" b="0" smtClean="0">
                                    <a:latin typeface="Cambria Math" panose="02040503050406030204" pitchFamily="18" charset="0"/>
                                  </a:rPr>
                                  <m:t>&lt;1</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dirty="0"/>
                            <a:t>寡头买方（如</a:t>
                          </a:r>
                          <a:r>
                            <a:rPr lang="en-US" dirty="0"/>
                            <a:t>Cournot）</a:t>
                          </a:r>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dirty="0"/>
                            <a:t>介于两者之间</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531454775"/>
                      </a:ext>
                    </a:extLst>
                  </a:tr>
                </a:tbl>
              </a:graphicData>
            </a:graphic>
          </p:graphicFrame>
        </mc:Choice>
        <mc:Fallback xmlns="">
          <p:graphicFrame>
            <p:nvGraphicFramePr>
              <p:cNvPr id="2" name="Table 1">
                <a:extLst>
                  <a:ext uri="{FF2B5EF4-FFF2-40B4-BE49-F238E27FC236}">
                    <a16:creationId xmlns:a16="http://schemas.microsoft.com/office/drawing/2014/main" id="{38922AD6-B923-E52A-0DF0-676A7DE5606B}"/>
                  </a:ext>
                </a:extLst>
              </p:cNvPr>
              <p:cNvGraphicFramePr>
                <a:graphicFrameLocks noGrp="1"/>
              </p:cNvGraphicFramePr>
              <p:nvPr>
                <p:extLst>
                  <p:ext uri="{D42A27DB-BD31-4B8C-83A1-F6EECF244321}">
                    <p14:modId xmlns:p14="http://schemas.microsoft.com/office/powerpoint/2010/main" val="1416812499"/>
                  </p:ext>
                </p:extLst>
              </p:nvPr>
            </p:nvGraphicFramePr>
            <p:xfrm>
              <a:off x="2070847" y="4480878"/>
              <a:ext cx="8050305" cy="1463040"/>
            </p:xfrm>
            <a:graphic>
              <a:graphicData uri="http://schemas.openxmlformats.org/drawingml/2006/table">
                <a:tbl>
                  <a:tblPr firstRow="1" bandRow="1">
                    <a:tableStyleId>{21E4AEA4-8DFA-4A89-87EB-49C32662AFE0}</a:tableStyleId>
                  </a:tblPr>
                  <a:tblGrid>
                    <a:gridCol w="2683435">
                      <a:extLst>
                        <a:ext uri="{9D8B030D-6E8A-4147-A177-3AD203B41FA5}">
                          <a16:colId xmlns:a16="http://schemas.microsoft.com/office/drawing/2014/main" val="2752563873"/>
                        </a:ext>
                      </a:extLst>
                    </a:gridCol>
                    <a:gridCol w="2683435">
                      <a:extLst>
                        <a:ext uri="{9D8B030D-6E8A-4147-A177-3AD203B41FA5}">
                          <a16:colId xmlns:a16="http://schemas.microsoft.com/office/drawing/2014/main" val="2119483944"/>
                        </a:ext>
                      </a:extLst>
                    </a:gridCol>
                    <a:gridCol w="2683435">
                      <a:extLst>
                        <a:ext uri="{9D8B030D-6E8A-4147-A177-3AD203B41FA5}">
                          <a16:colId xmlns:a16="http://schemas.microsoft.com/office/drawing/2014/main" val="1065333337"/>
                        </a:ext>
                      </a:extLst>
                    </a:gridCol>
                  </a:tblGrid>
                  <a:tr h="365760">
                    <a:tc>
                      <a:txBody>
                        <a:bodyPr/>
                        <a:lstStyle/>
                        <a:p>
                          <a:pPr algn="ctr">
                            <a:buNone/>
                          </a:pPr>
                          <a:r>
                            <a:rPr lang="zh-CN" altLang="en-US" b="1" dirty="0"/>
                            <a:t>买方势力</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b="1" dirty="0"/>
                            <a:t>市场结构</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b="1" dirty="0"/>
                            <a:t>地头价结果</a:t>
                          </a:r>
                          <a:endParaRPr lang="zh-CN" altLang="en-US" b="1"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3082108299"/>
                      </a:ext>
                    </a:extLst>
                  </a:tr>
                  <a:tr h="365760">
                    <a:tc>
                      <a:txBody>
                        <a:bodyPr/>
                        <a:lstStyle/>
                        <a:p>
                          <a:endParaRPr lang="zh-CN"/>
                        </a:p>
                      </a:txBody>
                      <a:tcPr anchor="ctr">
                        <a:blipFill>
                          <a:blip r:embed="rId4"/>
                          <a:stretch>
                            <a:fillRect l="-474" t="-103333" r="-201896" b="-220000"/>
                          </a:stretch>
                        </a:blipFill>
                      </a:tcPr>
                    </a:tc>
                    <a:tc>
                      <a:txBody>
                        <a:bodyPr/>
                        <a:lstStyle/>
                        <a:p>
                          <a:pPr algn="ctr">
                            <a:buNone/>
                          </a:pPr>
                          <a:r>
                            <a:rPr lang="zh-CN" altLang="en-US" dirty="0"/>
                            <a:t>完全竞争</a:t>
                          </a:r>
                          <a:endParaRPr lang="zh-CN" altLang="en-US" dirty="0">
                            <a:latin typeface="SimHei" panose="02010609060101010101" pitchFamily="49" charset="-122"/>
                            <a:ea typeface="SimHei" panose="02010609060101010101" pitchFamily="49" charset="-122"/>
                          </a:endParaRPr>
                        </a:p>
                      </a:txBody>
                      <a:tcPr anchor="ctr"/>
                    </a:tc>
                    <a:tc>
                      <a:txBody>
                        <a:bodyPr/>
                        <a:lstStyle/>
                        <a:p>
                          <a:endParaRPr lang="zh-CN"/>
                        </a:p>
                      </a:txBody>
                      <a:tcPr anchor="ctr">
                        <a:blipFill>
                          <a:blip r:embed="rId4"/>
                          <a:stretch>
                            <a:fillRect l="-200948" t="-103333" r="-1422" b="-220000"/>
                          </a:stretch>
                        </a:blipFill>
                      </a:tcPr>
                    </a:tc>
                    <a:extLst>
                      <a:ext uri="{0D108BD9-81ED-4DB2-BD59-A6C34878D82A}">
                        <a16:rowId xmlns:a16="http://schemas.microsoft.com/office/drawing/2014/main" val="2249312244"/>
                      </a:ext>
                    </a:extLst>
                  </a:tr>
                  <a:tr h="365760">
                    <a:tc>
                      <a:txBody>
                        <a:bodyPr/>
                        <a:lstStyle/>
                        <a:p>
                          <a:endParaRPr lang="zh-CN"/>
                        </a:p>
                      </a:txBody>
                      <a:tcPr anchor="ctr">
                        <a:blipFill>
                          <a:blip r:embed="rId4"/>
                          <a:stretch>
                            <a:fillRect l="-474" t="-210345" r="-201896" b="-127586"/>
                          </a:stretch>
                        </a:blipFill>
                      </a:tcPr>
                    </a:tc>
                    <a:tc>
                      <a:txBody>
                        <a:bodyPr/>
                        <a:lstStyle/>
                        <a:p>
                          <a:pPr algn="ctr">
                            <a:buNone/>
                          </a:pPr>
                          <a:r>
                            <a:rPr lang="zh-CN" altLang="en-US" dirty="0"/>
                            <a:t>单一买方（垄断买方）</a:t>
                          </a:r>
                          <a:endParaRPr lang="zh-CN" altLang="en-US" dirty="0">
                            <a:latin typeface="SimHei" panose="02010609060101010101" pitchFamily="49" charset="-122"/>
                            <a:ea typeface="SimHei" panose="02010609060101010101" pitchFamily="49" charset="-122"/>
                          </a:endParaRPr>
                        </a:p>
                      </a:txBody>
                      <a:tcPr anchor="ctr"/>
                    </a:tc>
                    <a:tc>
                      <a:txBody>
                        <a:bodyPr/>
                        <a:lstStyle/>
                        <a:p>
                          <a:endParaRPr lang="zh-CN"/>
                        </a:p>
                      </a:txBody>
                      <a:tcPr anchor="ctr">
                        <a:blipFill>
                          <a:blip r:embed="rId4"/>
                          <a:stretch>
                            <a:fillRect l="-200948" t="-210345" r="-1422" b="-127586"/>
                          </a:stretch>
                        </a:blipFill>
                      </a:tcPr>
                    </a:tc>
                    <a:extLst>
                      <a:ext uri="{0D108BD9-81ED-4DB2-BD59-A6C34878D82A}">
                        <a16:rowId xmlns:a16="http://schemas.microsoft.com/office/drawing/2014/main" val="195212410"/>
                      </a:ext>
                    </a:extLst>
                  </a:tr>
                  <a:tr h="365760">
                    <a:tc>
                      <a:txBody>
                        <a:bodyPr/>
                        <a:lstStyle/>
                        <a:p>
                          <a:endParaRPr lang="zh-CN"/>
                        </a:p>
                      </a:txBody>
                      <a:tcPr anchor="ctr">
                        <a:blipFill>
                          <a:blip r:embed="rId4"/>
                          <a:stretch>
                            <a:fillRect l="-474" t="-310345" r="-201896" b="-27586"/>
                          </a:stretch>
                        </a:blipFill>
                      </a:tcPr>
                    </a:tc>
                    <a:tc>
                      <a:txBody>
                        <a:bodyPr/>
                        <a:lstStyle/>
                        <a:p>
                          <a:pPr algn="ctr">
                            <a:buNone/>
                          </a:pPr>
                          <a:r>
                            <a:rPr lang="zh-CN" altLang="en-US" dirty="0"/>
                            <a:t>寡头买方（如</a:t>
                          </a:r>
                          <a:r>
                            <a:rPr lang="en-US" dirty="0"/>
                            <a:t>Cournot）</a:t>
                          </a:r>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dirty="0"/>
                            <a:t>介于两者之间</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531454775"/>
                      </a:ext>
                    </a:extLst>
                  </a:tr>
                </a:tbl>
              </a:graphicData>
            </a:graphic>
          </p:graphicFrame>
        </mc:Fallback>
      </mc:AlternateContent>
      <p:sp>
        <p:nvSpPr>
          <p:cNvPr id="5" name="圆角矩形 4">
            <a:hlinkClick r:id="rId5" action="ppaction://hlinksldjump"/>
            <a:extLst>
              <a:ext uri="{FF2B5EF4-FFF2-40B4-BE49-F238E27FC236}">
                <a16:creationId xmlns:a16="http://schemas.microsoft.com/office/drawing/2014/main" id="{12348869-398E-D828-ACA5-FA36976EDD64}"/>
              </a:ext>
            </a:extLst>
          </p:cNvPr>
          <p:cNvSpPr/>
          <p:nvPr/>
        </p:nvSpPr>
        <p:spPr>
          <a:xfrm>
            <a:off x="8860566" y="2194559"/>
            <a:ext cx="1260586" cy="36512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dirty="0">
                <a:latin typeface="SimHei" panose="02010609060101010101" pitchFamily="49" charset="-122"/>
                <a:ea typeface="SimHei" panose="02010609060101010101" pitchFamily="49" charset="-122"/>
              </a:rPr>
              <a:t>推导过程</a:t>
            </a:r>
          </a:p>
        </p:txBody>
      </p:sp>
    </p:spTree>
    <p:extLst>
      <p:ext uri="{BB962C8B-B14F-4D97-AF65-F5344CB8AC3E}">
        <p14:creationId xmlns:p14="http://schemas.microsoft.com/office/powerpoint/2010/main" val="352127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AACDED6-15C2-1048-9F9E-B2622AC30A1D}"/>
              </a:ext>
            </a:extLst>
          </p:cNvPr>
          <p:cNvSpPr>
            <a:spLocks noGrp="1"/>
          </p:cNvSpPr>
          <p:nvPr>
            <p:ph type="title"/>
          </p:nvPr>
        </p:nvSpPr>
        <p:spPr/>
        <p:txBody>
          <a:bodyPr>
            <a:normAutofit/>
          </a:bodyPr>
          <a:lstStyle/>
          <a:p>
            <a:r>
              <a:rPr lang="en-US" altLang="zh-CN" sz="3600" dirty="0"/>
              <a:t>5.3.</a:t>
            </a:r>
            <a:r>
              <a:rPr lang="zh-CN" altLang="en-US" sz="3600" dirty="0"/>
              <a:t>引入储藏效率</a:t>
            </a:r>
            <a:br>
              <a:rPr lang="en-US" altLang="zh-CN" sz="3600" dirty="0"/>
            </a:br>
            <a:r>
              <a:rPr lang="zh-CN" altLang="en-US" sz="3600" dirty="0"/>
              <a:t>储藏损耗的比例化设定</a:t>
            </a:r>
            <a:endParaRPr kumimoji="1"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14C17583-BCDA-6101-B536-DC6B0EA268C2}"/>
                  </a:ext>
                </a:extLst>
              </p:cNvPr>
              <p:cNvSpPr>
                <a:spLocks noGrp="1"/>
              </p:cNvSpPr>
              <p:nvPr>
                <p:ph idx="1"/>
              </p:nvPr>
            </p:nvSpPr>
            <p:spPr/>
            <p:txBody>
              <a:bodyPr>
                <a:normAutofit lnSpcReduction="10000"/>
              </a:bodyPr>
              <a:lstStyle/>
              <a:p>
                <a:pPr>
                  <a:lnSpc>
                    <a:spcPct val="150000"/>
                  </a:lnSpc>
                </a:pPr>
                <a:r>
                  <a:rPr lang="zh-CN" altLang="en-US" dirty="0"/>
                  <a:t>用储藏效率参数 </a:t>
                </a:r>
                <a14:m>
                  <m:oMath xmlns:m="http://schemas.openxmlformats.org/officeDocument/2006/math">
                    <m:r>
                      <a:rPr lang="zh-CN" altLang="en-US" i="1">
                        <a:latin typeface="Cambria Math" panose="02040503050406030204" pitchFamily="18" charset="0"/>
                      </a:rPr>
                      <m:t>𝜅</m:t>
                    </m:r>
                    <m:r>
                      <a:rPr lang="zh-CN" altLang="en-US">
                        <a:latin typeface="Cambria Math" panose="02040503050406030204" pitchFamily="18" charset="0"/>
                      </a:rPr>
                      <m:t>∈</m:t>
                    </m:r>
                    <m:d>
                      <m:dPr>
                        <m:begChr m:val="["/>
                        <m:endChr m:val="]"/>
                        <m:sepChr m:val=","/>
                        <m:ctrlPr>
                          <a:rPr lang="ar-AE" altLang="zh-CN" i="1">
                            <a:latin typeface="Cambria Math" panose="02040503050406030204" pitchFamily="18" charset="0"/>
                          </a:rPr>
                        </m:ctrlPr>
                      </m:dPr>
                      <m:e>
                        <m:r>
                          <a:rPr lang="ar-AE" altLang="zh-CN">
                            <a:latin typeface="Cambria Math" panose="02040503050406030204" pitchFamily="18" charset="0"/>
                          </a:rPr>
                          <m:t>0</m:t>
                        </m:r>
                      </m:e>
                      <m:e>
                        <m:r>
                          <a:rPr lang="ar-AE" altLang="zh-CN">
                            <a:latin typeface="Cambria Math" panose="02040503050406030204" pitchFamily="18" charset="0"/>
                          </a:rPr>
                          <m:t>1</m:t>
                        </m:r>
                      </m:e>
                    </m:d>
                  </m:oMath>
                </a14:m>
                <a:r>
                  <a:rPr lang="zh-CN" altLang="en-US" dirty="0"/>
                  <a:t>表示储藏环节的综合损耗</a:t>
                </a:r>
                <a:endParaRPr lang="en-US" altLang="zh-CN" dirty="0"/>
              </a:p>
              <a:p>
                <a:pPr>
                  <a:lnSpc>
                    <a:spcPct val="150000"/>
                  </a:lnSpc>
                </a:pPr>
                <a:r>
                  <a:rPr lang="zh-CN" altLang="en-US" dirty="0"/>
                  <a:t>农户在第二期仅能实现未来价格的一部分：</a:t>
                </a:r>
                <a:endParaRPr lang="en-US" altLang="zh-CN" dirty="0"/>
              </a:p>
              <a:p>
                <a:pPr marL="0" indent="0" algn="ctr">
                  <a:lnSpc>
                    <a:spcPct val="150000"/>
                  </a:lnSpc>
                  <a:buNone/>
                </a:pPr>
                <a14:m>
                  <m:oMath xmlns:m="http://schemas.openxmlformats.org/officeDocument/2006/math">
                    <m:sSub>
                      <m:sSubPr>
                        <m:ctrlPr>
                          <a:rPr lang="en-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r>
                          <a:rPr lang="en-US" altLang="zh-CN">
                            <a:latin typeface="Cambria Math" panose="02040503050406030204" pitchFamily="18" charset="0"/>
                          </a:rPr>
                          <m:t>,</m:t>
                        </m:r>
                        <m:r>
                          <m:rPr>
                            <m:nor/>
                          </m:rPr>
                          <a:rPr lang="en-US" altLang="zh-CN"/>
                          <m:t>net</m:t>
                        </m:r>
                      </m:sub>
                    </m:sSub>
                    <m:d>
                      <m:dPr>
                        <m:ctrlPr>
                          <a:rPr lang="en-CN" altLang="zh-CN" i="1">
                            <a:latin typeface="Cambria Math" panose="02040503050406030204" pitchFamily="18" charset="0"/>
                          </a:rPr>
                        </m:ctrlPr>
                      </m:dPr>
                      <m:e>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2</m:t>
                            </m:r>
                          </m:sub>
                        </m:sSub>
                      </m:e>
                    </m:d>
                    <m:r>
                      <a:rPr lang="en-US" altLang="zh-CN">
                        <a:latin typeface="Cambria Math" panose="02040503050406030204" pitchFamily="18" charset="0"/>
                      </a:rPr>
                      <m:t>=</m:t>
                    </m:r>
                    <m:f>
                      <m:fPr>
                        <m:ctrlPr>
                          <a:rPr lang="en-CN" altLang="zh-CN" i="1">
                            <a:latin typeface="Cambria Math" panose="02040503050406030204" pitchFamily="18" charset="0"/>
                          </a:rPr>
                        </m:ctrlPr>
                      </m:fPr>
                      <m:num>
                        <m:r>
                          <a:rPr lang="en-US" altLang="zh-CN" i="1">
                            <a:latin typeface="Cambria Math" panose="02040503050406030204" pitchFamily="18" charset="0"/>
                          </a:rPr>
                          <m:t>𝜅</m:t>
                        </m:r>
                      </m:num>
                      <m:den>
                        <m:r>
                          <a:rPr lang="en-US" altLang="zh-CN" i="1">
                            <a:latin typeface="Cambria Math" panose="02040503050406030204" pitchFamily="18" charset="0"/>
                          </a:rPr>
                          <m:t>1</m:t>
                        </m:r>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2</m:t>
                            </m:r>
                          </m:sub>
                        </m:sSub>
                      </m:den>
                    </m:f>
                    <m:r>
                      <a:rPr lang="en-US" altLang="zh-CN">
                        <a:latin typeface="Cambria Math" panose="02040503050406030204" pitchFamily="18" charset="0"/>
                      </a:rPr>
                      <m:t>.</m:t>
                    </m:r>
                  </m:oMath>
                </a14:m>
                <a:r>
                  <a:rPr lang="en-CN" altLang="zh-CN" dirty="0"/>
                  <a:t> </a:t>
                </a:r>
              </a:p>
              <a:p>
                <a:pPr marL="0" indent="0">
                  <a:lnSpc>
                    <a:spcPct val="150000"/>
                  </a:lnSpc>
                  <a:buNone/>
                </a:pPr>
                <a:endParaRPr lang="en-CN" altLang="zh-CN" dirty="0">
                  <a:latin typeface="Times New Roman" panose="02020603050405020304" pitchFamily="18" charset="0"/>
                  <a:cs typeface="Times New Roman" panose="02020603050405020304" pitchFamily="18" charset="0"/>
                </a:endParaRPr>
              </a:p>
              <a:p>
                <a:pPr marL="0" indent="0">
                  <a:lnSpc>
                    <a:spcPct val="150000"/>
                  </a:lnSpc>
                  <a:buNone/>
                </a:pPr>
                <a:endParaRPr lang="en-CN" altLang="zh-CN" dirty="0">
                  <a:latin typeface="Times New Roman" panose="02020603050405020304" pitchFamily="18" charset="0"/>
                  <a:cs typeface="Times New Roman" panose="02020603050405020304" pitchFamily="18" charset="0"/>
                </a:endParaRPr>
              </a:p>
              <a:p>
                <a:pPr marL="0" indent="0">
                  <a:lnSpc>
                    <a:spcPct val="150000"/>
                  </a:lnSpc>
                  <a:buNone/>
                </a:pPr>
                <a:endParaRPr lang="en-CN" altLang="zh-CN" dirty="0">
                  <a:latin typeface="Times New Roman" panose="02020603050405020304" pitchFamily="18" charset="0"/>
                  <a:cs typeface="Times New Roman" panose="02020603050405020304" pitchFamily="18" charset="0"/>
                </a:endParaRPr>
              </a:p>
              <a:p>
                <a:pPr marL="0" indent="0">
                  <a:lnSpc>
                    <a:spcPct val="150000"/>
                  </a:lnSpc>
                  <a:buNone/>
                </a:pPr>
                <a:endParaRPr lang="en-CN" altLang="zh-CN" dirty="0">
                  <a:latin typeface="Times New Roman" panose="02020603050405020304" pitchFamily="18" charset="0"/>
                  <a:cs typeface="Times New Roman" panose="02020603050405020304" pitchFamily="18" charset="0"/>
                </a:endParaRPr>
              </a:p>
              <a:p>
                <a:pPr>
                  <a:lnSpc>
                    <a:spcPct val="150000"/>
                  </a:lnSpc>
                </a:pPr>
                <a:r>
                  <a:rPr lang="zh-CN" altLang="en-US" dirty="0"/>
                  <a:t>该设定能刻画现实中因冷库租用费用、损耗、贴现或融资约束导致的储藏摩擦</a:t>
                </a:r>
                <a:endParaRPr lang="en-CN" altLang="zh-CN" dirty="0">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14C17583-BCDA-6101-B536-DC6B0EA268C2}"/>
                  </a:ext>
                </a:extLst>
              </p:cNvPr>
              <p:cNvSpPr>
                <a:spLocks noGrp="1" noRot="1" noChangeAspect="1" noMove="1" noResize="1" noEditPoints="1" noAdjustHandles="1" noChangeArrowheads="1" noChangeShapeType="1" noTextEdit="1"/>
              </p:cNvSpPr>
              <p:nvPr>
                <p:ph idx="1"/>
              </p:nvPr>
            </p:nvSpPr>
            <p:spPr>
              <a:blipFill>
                <a:blip r:embed="rId2"/>
                <a:stretch>
                  <a:fillRect l="-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6DB856F3-336F-FD29-1F5D-32FE0747D621}"/>
                  </a:ext>
                </a:extLst>
              </p:cNvPr>
              <p:cNvGraphicFramePr>
                <a:graphicFrameLocks noGrp="1"/>
              </p:cNvGraphicFramePr>
              <p:nvPr>
                <p:extLst>
                  <p:ext uri="{D42A27DB-BD31-4B8C-83A1-F6EECF244321}">
                    <p14:modId xmlns:p14="http://schemas.microsoft.com/office/powerpoint/2010/main" val="4199412085"/>
                  </p:ext>
                </p:extLst>
              </p:nvPr>
            </p:nvGraphicFramePr>
            <p:xfrm>
              <a:off x="2489947" y="3785565"/>
              <a:ext cx="7212106" cy="1463040"/>
            </p:xfrm>
            <a:graphic>
              <a:graphicData uri="http://schemas.openxmlformats.org/drawingml/2006/table">
                <a:tbl>
                  <a:tblPr firstRow="1" bandRow="1">
                    <a:tableStyleId>{21E4AEA4-8DFA-4A89-87EB-49C32662AFE0}</a:tableStyleId>
                  </a:tblPr>
                  <a:tblGrid>
                    <a:gridCol w="3606053">
                      <a:extLst>
                        <a:ext uri="{9D8B030D-6E8A-4147-A177-3AD203B41FA5}">
                          <a16:colId xmlns:a16="http://schemas.microsoft.com/office/drawing/2014/main" val="1175058224"/>
                        </a:ext>
                      </a:extLst>
                    </a:gridCol>
                    <a:gridCol w="3606053">
                      <a:extLst>
                        <a:ext uri="{9D8B030D-6E8A-4147-A177-3AD203B41FA5}">
                          <a16:colId xmlns:a16="http://schemas.microsoft.com/office/drawing/2014/main" val="680466079"/>
                        </a:ext>
                      </a:extLst>
                    </a:gridCol>
                  </a:tblGrid>
                  <a:tr h="0">
                    <a:tc>
                      <a:txBody>
                        <a:bodyPr/>
                        <a:lstStyle/>
                        <a:p>
                          <a:pPr algn="ctr">
                            <a:buNone/>
                          </a:pPr>
                          <a:r>
                            <a:rPr lang="zh-CN" altLang="en-US" b="1" dirty="0"/>
                            <a:t>参数取值</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b="1" dirty="0"/>
                            <a:t>经济含义</a:t>
                          </a:r>
                          <a:endParaRPr lang="zh-CN" altLang="en-US" b="1"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764788852"/>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𝜅</m:t>
                                </m:r>
                                <m:r>
                                  <a:rPr lang="en-US" altLang="zh-CN" b="0" smtClean="0">
                                    <a:latin typeface="Cambria Math" panose="02040503050406030204" pitchFamily="18" charset="0"/>
                                  </a:rPr>
                                  <m:t>=0</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dirty="0"/>
                            <a:t>完全易腐，无储藏价值</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2367854521"/>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𝜅</m:t>
                                </m:r>
                                <m:r>
                                  <a:rPr lang="en-US" altLang="zh-CN" b="0" smtClean="0">
                                    <a:latin typeface="Cambria Math" panose="02040503050406030204" pitchFamily="18" charset="0"/>
                                  </a:rPr>
                                  <m:t>=1</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dirty="0"/>
                            <a:t>完全可储藏，无损耗</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6201490"/>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0&lt;</m:t>
                                </m:r>
                                <m:r>
                                  <a:rPr lang="en-US" smtClean="0">
                                    <a:latin typeface="Cambria Math" panose="02040503050406030204" pitchFamily="18" charset="0"/>
                                  </a:rPr>
                                  <m:t>𝜅</m:t>
                                </m:r>
                                <m:r>
                                  <a:rPr lang="en-US" b="0" smtClean="0">
                                    <a:latin typeface="Cambria Math" panose="02040503050406030204" pitchFamily="18" charset="0"/>
                                  </a:rPr>
                                  <m:t>&lt;1</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dirty="0"/>
                            <a:t>存在物理、财务或质量损失</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052662536"/>
                      </a:ext>
                    </a:extLst>
                  </a:tr>
                </a:tbl>
              </a:graphicData>
            </a:graphic>
          </p:graphicFrame>
        </mc:Choice>
        <mc:Fallback xmlns="">
          <p:graphicFrame>
            <p:nvGraphicFramePr>
              <p:cNvPr id="5" name="Table 4">
                <a:extLst>
                  <a:ext uri="{FF2B5EF4-FFF2-40B4-BE49-F238E27FC236}">
                    <a16:creationId xmlns:a16="http://schemas.microsoft.com/office/drawing/2014/main" id="{6DB856F3-336F-FD29-1F5D-32FE0747D621}"/>
                  </a:ext>
                </a:extLst>
              </p:cNvPr>
              <p:cNvGraphicFramePr>
                <a:graphicFrameLocks noGrp="1"/>
              </p:cNvGraphicFramePr>
              <p:nvPr>
                <p:extLst>
                  <p:ext uri="{D42A27DB-BD31-4B8C-83A1-F6EECF244321}">
                    <p14:modId xmlns:p14="http://schemas.microsoft.com/office/powerpoint/2010/main" val="4199412085"/>
                  </p:ext>
                </p:extLst>
              </p:nvPr>
            </p:nvGraphicFramePr>
            <p:xfrm>
              <a:off x="2489947" y="3785565"/>
              <a:ext cx="7212106" cy="1463040"/>
            </p:xfrm>
            <a:graphic>
              <a:graphicData uri="http://schemas.openxmlformats.org/drawingml/2006/table">
                <a:tbl>
                  <a:tblPr firstRow="1" bandRow="1">
                    <a:tableStyleId>{21E4AEA4-8DFA-4A89-87EB-49C32662AFE0}</a:tableStyleId>
                  </a:tblPr>
                  <a:tblGrid>
                    <a:gridCol w="3606053">
                      <a:extLst>
                        <a:ext uri="{9D8B030D-6E8A-4147-A177-3AD203B41FA5}">
                          <a16:colId xmlns:a16="http://schemas.microsoft.com/office/drawing/2014/main" val="1175058224"/>
                        </a:ext>
                      </a:extLst>
                    </a:gridCol>
                    <a:gridCol w="3606053">
                      <a:extLst>
                        <a:ext uri="{9D8B030D-6E8A-4147-A177-3AD203B41FA5}">
                          <a16:colId xmlns:a16="http://schemas.microsoft.com/office/drawing/2014/main" val="680466079"/>
                        </a:ext>
                      </a:extLst>
                    </a:gridCol>
                  </a:tblGrid>
                  <a:tr h="365760">
                    <a:tc>
                      <a:txBody>
                        <a:bodyPr/>
                        <a:lstStyle/>
                        <a:p>
                          <a:pPr algn="ctr">
                            <a:buNone/>
                          </a:pPr>
                          <a:r>
                            <a:rPr lang="zh-CN" altLang="en-US" b="1" dirty="0"/>
                            <a:t>参数取值</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zh-CN" altLang="en-US" b="1" dirty="0"/>
                            <a:t>经济含义</a:t>
                          </a:r>
                          <a:endParaRPr lang="zh-CN" altLang="en-US" b="1"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764788852"/>
                      </a:ext>
                    </a:extLst>
                  </a:tr>
                  <a:tr h="365760">
                    <a:tc>
                      <a:txBody>
                        <a:bodyPr/>
                        <a:lstStyle/>
                        <a:p>
                          <a:endParaRPr lang="zh-CN"/>
                        </a:p>
                      </a:txBody>
                      <a:tcPr anchor="ctr">
                        <a:blipFill>
                          <a:blip r:embed="rId3"/>
                          <a:stretch>
                            <a:fillRect l="-352" t="-106897" r="-101056" b="-227586"/>
                          </a:stretch>
                        </a:blipFill>
                      </a:tcPr>
                    </a:tc>
                    <a:tc>
                      <a:txBody>
                        <a:bodyPr/>
                        <a:lstStyle/>
                        <a:p>
                          <a:pPr algn="ctr">
                            <a:buNone/>
                          </a:pPr>
                          <a:r>
                            <a:rPr lang="zh-CN" altLang="en-US" dirty="0"/>
                            <a:t>完全易腐，无储藏价值</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2367854521"/>
                      </a:ext>
                    </a:extLst>
                  </a:tr>
                  <a:tr h="365760">
                    <a:tc>
                      <a:txBody>
                        <a:bodyPr/>
                        <a:lstStyle/>
                        <a:p>
                          <a:endParaRPr lang="zh-CN"/>
                        </a:p>
                      </a:txBody>
                      <a:tcPr anchor="ctr">
                        <a:blipFill>
                          <a:blip r:embed="rId3"/>
                          <a:stretch>
                            <a:fillRect l="-352" t="-206897" r="-101056" b="-127586"/>
                          </a:stretch>
                        </a:blipFill>
                      </a:tcPr>
                    </a:tc>
                    <a:tc>
                      <a:txBody>
                        <a:bodyPr/>
                        <a:lstStyle/>
                        <a:p>
                          <a:pPr algn="ctr">
                            <a:buNone/>
                          </a:pPr>
                          <a:r>
                            <a:rPr lang="zh-CN" altLang="en-US" dirty="0"/>
                            <a:t>完全可储藏，无损耗</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6201490"/>
                      </a:ext>
                    </a:extLst>
                  </a:tr>
                  <a:tr h="365760">
                    <a:tc>
                      <a:txBody>
                        <a:bodyPr/>
                        <a:lstStyle/>
                        <a:p>
                          <a:endParaRPr lang="zh-CN"/>
                        </a:p>
                      </a:txBody>
                      <a:tcPr anchor="ctr">
                        <a:blipFill>
                          <a:blip r:embed="rId3"/>
                          <a:stretch>
                            <a:fillRect l="-352" t="-306897" r="-101056" b="-27586"/>
                          </a:stretch>
                        </a:blipFill>
                      </a:tcPr>
                    </a:tc>
                    <a:tc>
                      <a:txBody>
                        <a:bodyPr/>
                        <a:lstStyle/>
                        <a:p>
                          <a:pPr algn="ctr">
                            <a:buNone/>
                          </a:pPr>
                          <a:r>
                            <a:rPr lang="zh-CN" altLang="en-US" dirty="0"/>
                            <a:t>存在物理、财务或质量损失</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052662536"/>
                      </a:ext>
                    </a:extLst>
                  </a:tr>
                </a:tbl>
              </a:graphicData>
            </a:graphic>
          </p:graphicFrame>
        </mc:Fallback>
      </mc:AlternateContent>
    </p:spTree>
    <p:extLst>
      <p:ext uri="{BB962C8B-B14F-4D97-AF65-F5344CB8AC3E}">
        <p14:creationId xmlns:p14="http://schemas.microsoft.com/office/powerpoint/2010/main" val="3623257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BA9FE-8E96-A508-304B-46474468A89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C72574B-BF75-3DEE-0C7C-8DD3DC5DEA03}"/>
              </a:ext>
            </a:extLst>
          </p:cNvPr>
          <p:cNvSpPr>
            <a:spLocks noGrp="1"/>
          </p:cNvSpPr>
          <p:nvPr>
            <p:ph type="title"/>
          </p:nvPr>
        </p:nvSpPr>
        <p:spPr/>
        <p:txBody>
          <a:bodyPr>
            <a:normAutofit/>
          </a:bodyPr>
          <a:lstStyle/>
          <a:p>
            <a:r>
              <a:rPr lang="en-US" altLang="zh-CN" sz="3600" dirty="0"/>
              <a:t>5.4.</a:t>
            </a:r>
            <a:r>
              <a:rPr lang="zh-CN" altLang="en-US" sz="3600" dirty="0"/>
              <a:t>农户仓储决策问题</a:t>
            </a:r>
            <a:endParaRPr kumimoji="1"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FC91D5B-AD0B-2A9A-2E90-8FB40F73C6FB}"/>
                  </a:ext>
                </a:extLst>
              </p:cNvPr>
              <p:cNvSpPr>
                <a:spLocks noGrp="1"/>
              </p:cNvSpPr>
              <p:nvPr>
                <p:ph idx="1"/>
              </p:nvPr>
            </p:nvSpPr>
            <p:spPr/>
            <p:txBody>
              <a:bodyPr>
                <a:normAutofit fontScale="62500" lnSpcReduction="20000"/>
              </a:bodyPr>
              <a:lstStyle/>
              <a:p>
                <a:pPr marL="0" indent="0">
                  <a:lnSpc>
                    <a:spcPct val="150000"/>
                  </a:lnSpc>
                  <a:buNone/>
                </a:pPr>
                <a14:m>
                  <m:oMathPara xmlns:m="http://schemas.openxmlformats.org/officeDocument/2006/math">
                    <m:oMathParaPr>
                      <m:jc m:val="centerGroup"/>
                    </m:oMathParaPr>
                    <m:oMath xmlns:m="http://schemas.openxmlformats.org/officeDocument/2006/math">
                      <m:limLow>
                        <m:limLowPr>
                          <m:ctrlPr>
                            <a:rPr lang="en-CN" altLang="zh-CN" sz="3200" i="1">
                              <a:latin typeface="Cambria Math" panose="02040503050406030204" pitchFamily="18" charset="0"/>
                            </a:rPr>
                          </m:ctrlPr>
                        </m:limLowPr>
                        <m:e>
                          <m:r>
                            <m:rPr>
                              <m:sty m:val="p"/>
                            </m:rPr>
                            <a:rPr lang="en-US" altLang="zh-CN" sz="3200">
                              <a:latin typeface="Cambria Math" panose="02040503050406030204" pitchFamily="18" charset="0"/>
                            </a:rPr>
                            <m:t>max</m:t>
                          </m:r>
                        </m:e>
                        <m:lim>
                          <m:r>
                            <a:rPr lang="en-US" altLang="zh-CN" sz="3200" i="1">
                              <a:latin typeface="Cambria Math" panose="02040503050406030204" pitchFamily="18" charset="0"/>
                            </a:rPr>
                            <m:t>𝑠</m:t>
                          </m:r>
                          <m:r>
                            <a:rPr lang="en-US" altLang="zh-CN" sz="3200">
                              <a:latin typeface="Cambria Math" panose="02040503050406030204" pitchFamily="18" charset="0"/>
                            </a:rPr>
                            <m:t>∈</m:t>
                          </m:r>
                          <m:d>
                            <m:dPr>
                              <m:begChr m:val="["/>
                              <m:endChr m:val="]"/>
                              <m:ctrlPr>
                                <a:rPr lang="en-CN" altLang="zh-CN" sz="3200" i="1">
                                  <a:latin typeface="Cambria Math" panose="02040503050406030204" pitchFamily="18" charset="0"/>
                                </a:rPr>
                              </m:ctrlPr>
                            </m:dPr>
                            <m:e>
                              <m:r>
                                <a:rPr lang="en-US" altLang="zh-CN" sz="3200" i="1">
                                  <a:latin typeface="Cambria Math" panose="02040503050406030204" pitchFamily="18" charset="0"/>
                                </a:rPr>
                                <m:t>0</m:t>
                              </m:r>
                              <m:r>
                                <a:rPr lang="en-US" altLang="zh-CN" sz="3200">
                                  <a:latin typeface="Cambria Math" panose="02040503050406030204" pitchFamily="18" charset="0"/>
                                </a:rPr>
                                <m:t>,</m:t>
                              </m:r>
                              <m:r>
                                <a:rPr lang="en-US" altLang="zh-CN" sz="3200" i="1">
                                  <a:latin typeface="Cambria Math" panose="02040503050406030204" pitchFamily="18" charset="0"/>
                                </a:rPr>
                                <m:t>1</m:t>
                              </m:r>
                            </m:e>
                          </m:d>
                        </m:lim>
                      </m:limLow>
                      <m:r>
                        <a:rPr lang="en-US" altLang="zh-CN" sz="3200" i="1">
                          <a:latin typeface="Cambria Math" panose="02040503050406030204" pitchFamily="18" charset="0"/>
                        </a:rPr>
                        <m:t>𝔼</m:t>
                      </m:r>
                      <m:d>
                        <m:dPr>
                          <m:begChr m:val="{"/>
                          <m:endChr m:val="}"/>
                          <m:ctrlPr>
                            <a:rPr lang="en-CN" altLang="zh-CN" sz="3200" i="1">
                              <a:latin typeface="Cambria Math" panose="02040503050406030204" pitchFamily="18" charset="0"/>
                            </a:rPr>
                          </m:ctrlPr>
                        </m:dPr>
                        <m:e>
                          <m:r>
                            <a:rPr lang="en-US" altLang="zh-CN" sz="3200" i="1">
                              <a:latin typeface="Cambria Math" panose="02040503050406030204" pitchFamily="18" charset="0"/>
                            </a:rPr>
                            <m:t>𝑈</m:t>
                          </m:r>
                          <m:d>
                            <m:dPr>
                              <m:begChr m:val="["/>
                              <m:endChr m:val="]"/>
                              <m:ctrlPr>
                                <a:rPr lang="en-CN" altLang="zh-CN" sz="3200" i="1">
                                  <a:latin typeface="Cambria Math" panose="02040503050406030204" pitchFamily="18" charset="0"/>
                                </a:rPr>
                              </m:ctrlPr>
                            </m:dPr>
                            <m:e>
                              <m:limLow>
                                <m:limLowPr>
                                  <m:ctrlPr>
                                    <a:rPr lang="en-CN" altLang="zh-CN" sz="3200" i="1">
                                      <a:latin typeface="Cambria Math" panose="02040503050406030204" pitchFamily="18" charset="0"/>
                                    </a:rPr>
                                  </m:ctrlPr>
                                </m:limLowPr>
                                <m:e>
                                  <m:limLow>
                                    <m:limLowPr>
                                      <m:ctrlPr>
                                        <a:rPr lang="en-CN" altLang="zh-CN" sz="3200" i="1">
                                          <a:latin typeface="Cambria Math" panose="02040503050406030204" pitchFamily="18" charset="0"/>
                                        </a:rPr>
                                      </m:ctrlPr>
                                    </m:limLowPr>
                                    <m:e>
                                      <m:f>
                                        <m:fPr>
                                          <m:ctrlPr>
                                            <a:rPr lang="en-CN" altLang="zh-CN" sz="3200" i="1">
                                              <a:latin typeface="Cambria Math" panose="02040503050406030204" pitchFamily="18" charset="0"/>
                                            </a:rPr>
                                          </m:ctrlPr>
                                        </m:fPr>
                                        <m:num>
                                          <m:r>
                                            <a:rPr lang="en-US" altLang="zh-CN" sz="3200" i="1">
                                              <a:latin typeface="Cambria Math" panose="02040503050406030204" pitchFamily="18" charset="0"/>
                                            </a:rPr>
                                            <m:t>1−</m:t>
                                          </m:r>
                                          <m:r>
                                            <a:rPr lang="en-US" altLang="zh-CN" sz="3200" i="1">
                                              <a:latin typeface="Cambria Math" panose="02040503050406030204" pitchFamily="18" charset="0"/>
                                            </a:rPr>
                                            <m:t>𝑠</m:t>
                                          </m:r>
                                        </m:num>
                                        <m:den>
                                          <m:r>
                                            <a:rPr lang="en-US" altLang="zh-CN" sz="3200" i="1">
                                              <a:latin typeface="Cambria Math" panose="02040503050406030204" pitchFamily="18" charset="0"/>
                                            </a:rPr>
                                            <m:t>1</m:t>
                                          </m:r>
                                          <m:r>
                                            <a:rPr lang="en-US" altLang="zh-CN" sz="3200">
                                              <a:latin typeface="Cambria Math" panose="02040503050406030204" pitchFamily="18" charset="0"/>
                                            </a:rPr>
                                            <m:t>+</m:t>
                                          </m:r>
                                          <m:sSub>
                                            <m:sSubPr>
                                              <m:ctrlPr>
                                                <a:rPr lang="en-CN" altLang="zh-CN" sz="3200" i="1">
                                                  <a:latin typeface="Cambria Math" panose="02040503050406030204" pitchFamily="18" charset="0"/>
                                                </a:rPr>
                                              </m:ctrlPr>
                                            </m:sSubPr>
                                            <m:e>
                                              <m:r>
                                                <a:rPr lang="en-US" altLang="zh-CN" sz="3200" i="1">
                                                  <a:latin typeface="Cambria Math" panose="02040503050406030204" pitchFamily="18" charset="0"/>
                                                </a:rPr>
                                                <m:t>𝜃</m:t>
                                              </m:r>
                                            </m:e>
                                            <m:sub>
                                              <m:r>
                                                <a:rPr lang="en-US" altLang="zh-CN" sz="3200" i="1">
                                                  <a:latin typeface="Cambria Math" panose="02040503050406030204" pitchFamily="18" charset="0"/>
                                                </a:rPr>
                                                <m:t>1</m:t>
                                              </m:r>
                                            </m:sub>
                                          </m:sSub>
                                        </m:den>
                                      </m:f>
                                    </m:e>
                                    <m:lim/>
                                  </m:limLow>
                                </m:e>
                                <m:lim>
                                  <m:r>
                                    <m:rPr>
                                      <m:nor/>
                                    </m:rPr>
                                    <a:rPr lang="en-US" altLang="zh-CN" sz="3200"/>
                                    <m:t>第一期收入</m:t>
                                  </m:r>
                                </m:lim>
                              </m:limLow>
                              <m:r>
                                <a:rPr lang="en-US" altLang="zh-CN" sz="3200">
                                  <a:latin typeface="Cambria Math" panose="02040503050406030204" pitchFamily="18" charset="0"/>
                                </a:rPr>
                                <m:t>+</m:t>
                              </m:r>
                              <m:limLow>
                                <m:limLowPr>
                                  <m:ctrlPr>
                                    <a:rPr lang="en-CN" altLang="zh-CN" sz="3200" i="1">
                                      <a:latin typeface="Cambria Math" panose="02040503050406030204" pitchFamily="18" charset="0"/>
                                    </a:rPr>
                                  </m:ctrlPr>
                                </m:limLowPr>
                                <m:e>
                                  <m:limLow>
                                    <m:limLowPr>
                                      <m:ctrlPr>
                                        <a:rPr lang="en-CN" altLang="zh-CN" sz="3200" i="1">
                                          <a:latin typeface="Cambria Math" panose="02040503050406030204" pitchFamily="18" charset="0"/>
                                        </a:rPr>
                                      </m:ctrlPr>
                                    </m:limLowPr>
                                    <m:e>
                                      <m:r>
                                        <a:rPr lang="en-US" altLang="zh-CN" sz="3200" i="1">
                                          <a:latin typeface="Cambria Math" panose="02040503050406030204" pitchFamily="18" charset="0"/>
                                        </a:rPr>
                                        <m:t>𝑠</m:t>
                                      </m:r>
                                      <m:r>
                                        <a:rPr lang="en-US" altLang="zh-CN" sz="3200">
                                          <a:latin typeface="Cambria Math" panose="02040503050406030204" pitchFamily="18" charset="0"/>
                                        </a:rPr>
                                        <m:t>⋅</m:t>
                                      </m:r>
                                      <m:f>
                                        <m:fPr>
                                          <m:ctrlPr>
                                            <a:rPr lang="en-CN" altLang="zh-CN" sz="3200" i="1">
                                              <a:latin typeface="Cambria Math" panose="02040503050406030204" pitchFamily="18" charset="0"/>
                                            </a:rPr>
                                          </m:ctrlPr>
                                        </m:fPr>
                                        <m:num>
                                          <m:r>
                                            <a:rPr lang="en-US" altLang="zh-CN" sz="3200" i="1">
                                              <a:latin typeface="Cambria Math" panose="02040503050406030204" pitchFamily="18" charset="0"/>
                                            </a:rPr>
                                            <m:t>𝜅</m:t>
                                          </m:r>
                                        </m:num>
                                        <m:den>
                                          <m:r>
                                            <a:rPr lang="en-US" altLang="zh-CN" sz="3200" i="1">
                                              <a:latin typeface="Cambria Math" panose="02040503050406030204" pitchFamily="18" charset="0"/>
                                            </a:rPr>
                                            <m:t>1</m:t>
                                          </m:r>
                                          <m:r>
                                            <a:rPr lang="en-US" altLang="zh-CN" sz="3200">
                                              <a:latin typeface="Cambria Math" panose="02040503050406030204" pitchFamily="18" charset="0"/>
                                            </a:rPr>
                                            <m:t>+</m:t>
                                          </m:r>
                                          <m:sSub>
                                            <m:sSubPr>
                                              <m:ctrlPr>
                                                <a:rPr lang="en-CN" altLang="zh-CN" sz="3200" i="1">
                                                  <a:latin typeface="Cambria Math" panose="02040503050406030204" pitchFamily="18" charset="0"/>
                                                </a:rPr>
                                              </m:ctrlPr>
                                            </m:sSubPr>
                                            <m:e>
                                              <m:r>
                                                <a:rPr lang="en-US" altLang="zh-CN" sz="3200" i="1">
                                                  <a:latin typeface="Cambria Math" panose="02040503050406030204" pitchFamily="18" charset="0"/>
                                                </a:rPr>
                                                <m:t>𝜃</m:t>
                                              </m:r>
                                            </m:e>
                                            <m:sub>
                                              <m:r>
                                                <a:rPr lang="en-US" altLang="zh-CN" sz="3200" i="1">
                                                  <a:latin typeface="Cambria Math" panose="02040503050406030204" pitchFamily="18" charset="0"/>
                                                </a:rPr>
                                                <m:t>2</m:t>
                                              </m:r>
                                            </m:sub>
                                          </m:sSub>
                                        </m:den>
                                      </m:f>
                                    </m:e>
                                    <m:lim/>
                                  </m:limLow>
                                </m:e>
                                <m:lim>
                                  <m:r>
                                    <m:rPr>
                                      <m:nor/>
                                    </m:rPr>
                                    <a:rPr lang="en-US" altLang="zh-CN" sz="3200"/>
                                    <m:t>第二期（净）收入</m:t>
                                  </m:r>
                                </m:lim>
                              </m:limLow>
                            </m:e>
                          </m:d>
                        </m:e>
                      </m:d>
                    </m:oMath>
                  </m:oMathPara>
                </a14:m>
                <a:endParaRPr lang="en-CN" altLang="zh-CN" dirty="0"/>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r>
                  <a:rPr lang="zh-CN" altLang="en-US" sz="3500" dirty="0"/>
                  <a:t>储藏决策取决于农户对</a:t>
                </a:r>
                <a:r>
                  <a:rPr lang="zh-CN" altLang="en-US" sz="3500" b="1" dirty="0"/>
                  <a:t>未来买方竞争预期</a:t>
                </a:r>
                <a:r>
                  <a:rPr lang="zh-CN" altLang="en-US" sz="3500" dirty="0"/>
                  <a:t>与</a:t>
                </a:r>
                <a:r>
                  <a:rPr lang="zh-CN" altLang="en-US" sz="3500" b="1" dirty="0"/>
                  <a:t>储藏效率</a:t>
                </a:r>
                <a:r>
                  <a:rPr lang="zh-CN" altLang="en-US" sz="3500" dirty="0"/>
                  <a:t>的判断，共同决定储藏激励</a:t>
                </a:r>
                <a:endParaRPr lang="en-CN" altLang="zh-CN" sz="3500" dirty="0">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7FC91D5B-AD0B-2A9A-2E90-8FB40F73C6FB}"/>
                  </a:ext>
                </a:extLst>
              </p:cNvPr>
              <p:cNvSpPr>
                <a:spLocks noGrp="1" noRot="1" noChangeAspect="1" noMove="1" noResize="1" noEditPoints="1" noAdjustHandles="1" noChangeArrowheads="1" noChangeShapeType="1" noTextEdit="1"/>
              </p:cNvSpPr>
              <p:nvPr>
                <p:ph idx="1"/>
              </p:nvPr>
            </p:nvSpPr>
            <p:spPr>
              <a:blipFill>
                <a:blip r:embed="rId2"/>
                <a:stretch>
                  <a:fillRect l="-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1">
                <a:extLst>
                  <a:ext uri="{FF2B5EF4-FFF2-40B4-BE49-F238E27FC236}">
                    <a16:creationId xmlns:a16="http://schemas.microsoft.com/office/drawing/2014/main" id="{A1690C8A-8906-D41C-5C37-6ABCE69AB71E}"/>
                  </a:ext>
                </a:extLst>
              </p:cNvPr>
              <p:cNvGraphicFramePr>
                <a:graphicFrameLocks noGrp="1"/>
              </p:cNvGraphicFramePr>
              <p:nvPr>
                <p:extLst>
                  <p:ext uri="{D42A27DB-BD31-4B8C-83A1-F6EECF244321}">
                    <p14:modId xmlns:p14="http://schemas.microsoft.com/office/powerpoint/2010/main" val="551194684"/>
                  </p:ext>
                </p:extLst>
              </p:nvPr>
            </p:nvGraphicFramePr>
            <p:xfrm>
              <a:off x="2258545" y="3429000"/>
              <a:ext cx="7674910" cy="1828800"/>
            </p:xfrm>
            <a:graphic>
              <a:graphicData uri="http://schemas.openxmlformats.org/drawingml/2006/table">
                <a:tbl>
                  <a:tblPr firstRow="1" bandRow="1">
                    <a:tableStyleId>{21E4AEA4-8DFA-4A89-87EB-49C32662AFE0}</a:tableStyleId>
                  </a:tblPr>
                  <a:tblGrid>
                    <a:gridCol w="3837455">
                      <a:extLst>
                        <a:ext uri="{9D8B030D-6E8A-4147-A177-3AD203B41FA5}">
                          <a16:colId xmlns:a16="http://schemas.microsoft.com/office/drawing/2014/main" val="4038106320"/>
                        </a:ext>
                      </a:extLst>
                    </a:gridCol>
                    <a:gridCol w="3837455">
                      <a:extLst>
                        <a:ext uri="{9D8B030D-6E8A-4147-A177-3AD203B41FA5}">
                          <a16:colId xmlns:a16="http://schemas.microsoft.com/office/drawing/2014/main" val="4067455972"/>
                        </a:ext>
                      </a:extLst>
                    </a:gridCol>
                  </a:tblGrid>
                  <a:tr h="0">
                    <a:tc>
                      <a:txBody>
                        <a:bodyPr/>
                        <a:lstStyle/>
                        <a:p>
                          <a:pPr algn="ctr">
                            <a:buNone/>
                          </a:pPr>
                          <a:r>
                            <a:rPr lang="zh-CN" altLang="en-US" b="1" dirty="0"/>
                            <a:t>参数</a:t>
                          </a:r>
                        </a:p>
                      </a:txBody>
                      <a:tcPr anchor="ctr"/>
                    </a:tc>
                    <a:tc>
                      <a:txBody>
                        <a:bodyPr/>
                        <a:lstStyle/>
                        <a:p>
                          <a:pPr algn="ctr">
                            <a:buNone/>
                          </a:pPr>
                          <a:r>
                            <a:rPr lang="zh-CN" altLang="en-US" b="1" dirty="0"/>
                            <a:t>含义</a:t>
                          </a:r>
                        </a:p>
                      </a:txBody>
                      <a:tcPr anchor="ctr"/>
                    </a:tc>
                    <a:extLst>
                      <a:ext uri="{0D108BD9-81ED-4DB2-BD59-A6C34878D82A}">
                        <a16:rowId xmlns:a16="http://schemas.microsoft.com/office/drawing/2014/main" val="2320258424"/>
                      </a:ext>
                    </a:extLst>
                  </a:tr>
                  <a:tr h="0">
                    <a:tc>
                      <a:txBody>
                        <a:bodyPr/>
                        <a:lstStyle/>
                        <a:p>
                          <a:pPr algn="ctr">
                            <a:buNone/>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US" sz="1800">
                                        <a:latin typeface="Cambria Math" panose="02040503050406030204" pitchFamily="18" charset="0"/>
                                      </a:rPr>
                                      <m:t>𝜃</m:t>
                                    </m:r>
                                  </m:e>
                                  <m:sub>
                                    <m:r>
                                      <a:rPr lang="en-US" sz="1800">
                                        <a:latin typeface="Cambria Math" panose="02040503050406030204" pitchFamily="18" charset="0"/>
                                      </a:rPr>
                                      <m:t>1</m:t>
                                    </m:r>
                                  </m:sub>
                                </m:sSub>
                                <m:r>
                                  <a:rPr lang="en-US" sz="1800" b="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smtClean="0">
                                        <a:latin typeface="Cambria Math" panose="02040503050406030204" pitchFamily="18" charset="0"/>
                                      </a:rPr>
                                      <m:t>𝜃</m:t>
                                    </m:r>
                                  </m:e>
                                  <m:sub>
                                    <m:r>
                                      <a:rPr lang="en-US" sz="1800" b="0" smtClean="0">
                                        <a:latin typeface="Cambria Math" panose="02040503050406030204" pitchFamily="18" charset="0"/>
                                      </a:rPr>
                                      <m:t>2</m:t>
                                    </m:r>
                                  </m:sub>
                                </m:sSub>
                              </m:oMath>
                            </m:oMathPara>
                          </a14:m>
                          <a:endParaRPr lang="en-US" dirty="0"/>
                        </a:p>
                      </a:txBody>
                      <a:tcPr anchor="ctr"/>
                    </a:tc>
                    <a:tc>
                      <a:txBody>
                        <a:bodyPr/>
                        <a:lstStyle/>
                        <a:p>
                          <a:pPr algn="ctr">
                            <a:buNone/>
                          </a:pPr>
                          <a:r>
                            <a:rPr lang="zh-CN" altLang="en-US"/>
                            <a:t>买方势力（随时间变化）</a:t>
                          </a:r>
                        </a:p>
                      </a:txBody>
                      <a:tcPr anchor="ctr"/>
                    </a:tc>
                    <a:extLst>
                      <a:ext uri="{0D108BD9-81ED-4DB2-BD59-A6C34878D82A}">
                        <a16:rowId xmlns:a16="http://schemas.microsoft.com/office/drawing/2014/main" val="1372491924"/>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𝜅</m:t>
                                </m:r>
                              </m:oMath>
                            </m:oMathPara>
                          </a14:m>
                          <a:endParaRPr lang="en-US" dirty="0"/>
                        </a:p>
                      </a:txBody>
                      <a:tcPr anchor="ctr"/>
                    </a:tc>
                    <a:tc>
                      <a:txBody>
                        <a:bodyPr/>
                        <a:lstStyle/>
                        <a:p>
                          <a:pPr algn="ctr">
                            <a:buNone/>
                          </a:pPr>
                          <a:r>
                            <a:rPr lang="zh-CN" altLang="en-US"/>
                            <a:t>储藏效率</a:t>
                          </a:r>
                        </a:p>
                      </a:txBody>
                      <a:tcPr anchor="ctr"/>
                    </a:tc>
                    <a:extLst>
                      <a:ext uri="{0D108BD9-81ED-4DB2-BD59-A6C34878D82A}">
                        <a16:rowId xmlns:a16="http://schemas.microsoft.com/office/drawing/2014/main" val="3116782040"/>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𝛾</m:t>
                                </m:r>
                              </m:oMath>
                            </m:oMathPara>
                          </a14:m>
                          <a:endParaRPr lang="en-US" dirty="0"/>
                        </a:p>
                      </a:txBody>
                      <a:tcPr anchor="ctr"/>
                    </a:tc>
                    <a:tc>
                      <a:txBody>
                        <a:bodyPr/>
                        <a:lstStyle/>
                        <a:p>
                          <a:pPr algn="ctr">
                            <a:buNone/>
                          </a:pPr>
                          <a:r>
                            <a:rPr lang="zh-CN" altLang="en-US"/>
                            <a:t>相对风险厌恶系数（</a:t>
                          </a:r>
                          <a:r>
                            <a:rPr lang="en-US"/>
                            <a:t>CRRA）</a:t>
                          </a:r>
                        </a:p>
                      </a:txBody>
                      <a:tcPr anchor="ctr"/>
                    </a:tc>
                    <a:extLst>
                      <a:ext uri="{0D108BD9-81ED-4DB2-BD59-A6C34878D82A}">
                        <a16:rowId xmlns:a16="http://schemas.microsoft.com/office/drawing/2014/main" val="26136335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𝑠</m:t>
                                </m:r>
                              </m:oMath>
                            </m:oMathPara>
                          </a14:m>
                          <a:endParaRPr lang="en-US" dirty="0"/>
                        </a:p>
                      </a:txBody>
                      <a:tcPr anchor="ctr"/>
                    </a:tc>
                    <a:tc>
                      <a:txBody>
                        <a:bodyPr/>
                        <a:lstStyle/>
                        <a:p>
                          <a:pPr algn="ctr">
                            <a:buNone/>
                          </a:pPr>
                          <a:r>
                            <a:rPr lang="zh-CN" altLang="en-US" dirty="0"/>
                            <a:t>储藏比例</a:t>
                          </a:r>
                        </a:p>
                      </a:txBody>
                      <a:tcPr anchor="ctr"/>
                    </a:tc>
                    <a:extLst>
                      <a:ext uri="{0D108BD9-81ED-4DB2-BD59-A6C34878D82A}">
                        <a16:rowId xmlns:a16="http://schemas.microsoft.com/office/drawing/2014/main" val="2600748713"/>
                      </a:ext>
                    </a:extLst>
                  </a:tr>
                </a:tbl>
              </a:graphicData>
            </a:graphic>
          </p:graphicFrame>
        </mc:Choice>
        <mc:Fallback xmlns="">
          <p:graphicFrame>
            <p:nvGraphicFramePr>
              <p:cNvPr id="6" name="Table 1">
                <a:extLst>
                  <a:ext uri="{FF2B5EF4-FFF2-40B4-BE49-F238E27FC236}">
                    <a16:creationId xmlns:a16="http://schemas.microsoft.com/office/drawing/2014/main" id="{A1690C8A-8906-D41C-5C37-6ABCE69AB71E}"/>
                  </a:ext>
                </a:extLst>
              </p:cNvPr>
              <p:cNvGraphicFramePr>
                <a:graphicFrameLocks noGrp="1"/>
              </p:cNvGraphicFramePr>
              <p:nvPr>
                <p:extLst>
                  <p:ext uri="{D42A27DB-BD31-4B8C-83A1-F6EECF244321}">
                    <p14:modId xmlns:p14="http://schemas.microsoft.com/office/powerpoint/2010/main" val="551194684"/>
                  </p:ext>
                </p:extLst>
              </p:nvPr>
            </p:nvGraphicFramePr>
            <p:xfrm>
              <a:off x="2258545" y="3429000"/>
              <a:ext cx="7674910" cy="1828800"/>
            </p:xfrm>
            <a:graphic>
              <a:graphicData uri="http://schemas.openxmlformats.org/drawingml/2006/table">
                <a:tbl>
                  <a:tblPr firstRow="1" bandRow="1">
                    <a:tableStyleId>{21E4AEA4-8DFA-4A89-87EB-49C32662AFE0}</a:tableStyleId>
                  </a:tblPr>
                  <a:tblGrid>
                    <a:gridCol w="3837455">
                      <a:extLst>
                        <a:ext uri="{9D8B030D-6E8A-4147-A177-3AD203B41FA5}">
                          <a16:colId xmlns:a16="http://schemas.microsoft.com/office/drawing/2014/main" val="4038106320"/>
                        </a:ext>
                      </a:extLst>
                    </a:gridCol>
                    <a:gridCol w="3837455">
                      <a:extLst>
                        <a:ext uri="{9D8B030D-6E8A-4147-A177-3AD203B41FA5}">
                          <a16:colId xmlns:a16="http://schemas.microsoft.com/office/drawing/2014/main" val="4067455972"/>
                        </a:ext>
                      </a:extLst>
                    </a:gridCol>
                  </a:tblGrid>
                  <a:tr h="365760">
                    <a:tc>
                      <a:txBody>
                        <a:bodyPr/>
                        <a:lstStyle/>
                        <a:p>
                          <a:pPr algn="ctr">
                            <a:buNone/>
                          </a:pPr>
                          <a:r>
                            <a:rPr lang="zh-CN" altLang="en-US" b="1" dirty="0"/>
                            <a:t>参数</a:t>
                          </a:r>
                        </a:p>
                      </a:txBody>
                      <a:tcPr anchor="ctr"/>
                    </a:tc>
                    <a:tc>
                      <a:txBody>
                        <a:bodyPr/>
                        <a:lstStyle/>
                        <a:p>
                          <a:pPr algn="ctr">
                            <a:buNone/>
                          </a:pPr>
                          <a:r>
                            <a:rPr lang="zh-CN" altLang="en-US" b="1" dirty="0"/>
                            <a:t>含义</a:t>
                          </a:r>
                        </a:p>
                      </a:txBody>
                      <a:tcPr anchor="ctr"/>
                    </a:tc>
                    <a:extLst>
                      <a:ext uri="{0D108BD9-81ED-4DB2-BD59-A6C34878D82A}">
                        <a16:rowId xmlns:a16="http://schemas.microsoft.com/office/drawing/2014/main" val="2320258424"/>
                      </a:ext>
                    </a:extLst>
                  </a:tr>
                  <a:tr h="365760">
                    <a:tc>
                      <a:txBody>
                        <a:bodyPr/>
                        <a:lstStyle/>
                        <a:p>
                          <a:endParaRPr lang="zh-CN"/>
                        </a:p>
                      </a:txBody>
                      <a:tcPr anchor="ctr">
                        <a:blipFill>
                          <a:blip r:embed="rId3"/>
                          <a:stretch>
                            <a:fillRect t="-110345" r="-100660" b="-324138"/>
                          </a:stretch>
                        </a:blipFill>
                      </a:tcPr>
                    </a:tc>
                    <a:tc>
                      <a:txBody>
                        <a:bodyPr/>
                        <a:lstStyle/>
                        <a:p>
                          <a:pPr algn="ctr">
                            <a:buNone/>
                          </a:pPr>
                          <a:r>
                            <a:rPr lang="zh-CN" altLang="en-US"/>
                            <a:t>买方势力（随时间变化）</a:t>
                          </a:r>
                        </a:p>
                      </a:txBody>
                      <a:tcPr anchor="ctr"/>
                    </a:tc>
                    <a:extLst>
                      <a:ext uri="{0D108BD9-81ED-4DB2-BD59-A6C34878D82A}">
                        <a16:rowId xmlns:a16="http://schemas.microsoft.com/office/drawing/2014/main" val="1372491924"/>
                      </a:ext>
                    </a:extLst>
                  </a:tr>
                  <a:tr h="365760">
                    <a:tc>
                      <a:txBody>
                        <a:bodyPr/>
                        <a:lstStyle/>
                        <a:p>
                          <a:endParaRPr lang="zh-CN"/>
                        </a:p>
                      </a:txBody>
                      <a:tcPr anchor="ctr">
                        <a:blipFill>
                          <a:blip r:embed="rId3"/>
                          <a:stretch>
                            <a:fillRect t="-217857" r="-100660" b="-235714"/>
                          </a:stretch>
                        </a:blipFill>
                      </a:tcPr>
                    </a:tc>
                    <a:tc>
                      <a:txBody>
                        <a:bodyPr/>
                        <a:lstStyle/>
                        <a:p>
                          <a:pPr algn="ctr">
                            <a:buNone/>
                          </a:pPr>
                          <a:r>
                            <a:rPr lang="zh-CN" altLang="en-US"/>
                            <a:t>储藏效率</a:t>
                          </a:r>
                        </a:p>
                      </a:txBody>
                      <a:tcPr anchor="ctr"/>
                    </a:tc>
                    <a:extLst>
                      <a:ext uri="{0D108BD9-81ED-4DB2-BD59-A6C34878D82A}">
                        <a16:rowId xmlns:a16="http://schemas.microsoft.com/office/drawing/2014/main" val="3116782040"/>
                      </a:ext>
                    </a:extLst>
                  </a:tr>
                  <a:tr h="365760">
                    <a:tc>
                      <a:txBody>
                        <a:bodyPr/>
                        <a:lstStyle/>
                        <a:p>
                          <a:endParaRPr lang="zh-CN"/>
                        </a:p>
                      </a:txBody>
                      <a:tcPr anchor="ctr">
                        <a:blipFill>
                          <a:blip r:embed="rId3"/>
                          <a:stretch>
                            <a:fillRect t="-306897" r="-100660" b="-127586"/>
                          </a:stretch>
                        </a:blipFill>
                      </a:tcPr>
                    </a:tc>
                    <a:tc>
                      <a:txBody>
                        <a:bodyPr/>
                        <a:lstStyle/>
                        <a:p>
                          <a:pPr algn="ctr">
                            <a:buNone/>
                          </a:pPr>
                          <a:r>
                            <a:rPr lang="zh-CN" altLang="en-US"/>
                            <a:t>相对风险厌恶系数（</a:t>
                          </a:r>
                          <a:r>
                            <a:rPr lang="en-US"/>
                            <a:t>CRRA）</a:t>
                          </a:r>
                        </a:p>
                      </a:txBody>
                      <a:tcPr anchor="ctr"/>
                    </a:tc>
                    <a:extLst>
                      <a:ext uri="{0D108BD9-81ED-4DB2-BD59-A6C34878D82A}">
                        <a16:rowId xmlns:a16="http://schemas.microsoft.com/office/drawing/2014/main" val="261363352"/>
                      </a:ext>
                    </a:extLst>
                  </a:tr>
                  <a:tr h="365760">
                    <a:tc>
                      <a:txBody>
                        <a:bodyPr/>
                        <a:lstStyle/>
                        <a:p>
                          <a:endParaRPr lang="zh-CN"/>
                        </a:p>
                      </a:txBody>
                      <a:tcPr anchor="ctr">
                        <a:blipFill>
                          <a:blip r:embed="rId3"/>
                          <a:stretch>
                            <a:fillRect t="-406897" r="-100660" b="-27586"/>
                          </a:stretch>
                        </a:blipFill>
                      </a:tcPr>
                    </a:tc>
                    <a:tc>
                      <a:txBody>
                        <a:bodyPr/>
                        <a:lstStyle/>
                        <a:p>
                          <a:pPr algn="ctr">
                            <a:buNone/>
                          </a:pPr>
                          <a:r>
                            <a:rPr lang="zh-CN" altLang="en-US" dirty="0"/>
                            <a:t>储藏比例</a:t>
                          </a:r>
                        </a:p>
                      </a:txBody>
                      <a:tcPr anchor="ctr"/>
                    </a:tc>
                    <a:extLst>
                      <a:ext uri="{0D108BD9-81ED-4DB2-BD59-A6C34878D82A}">
                        <a16:rowId xmlns:a16="http://schemas.microsoft.com/office/drawing/2014/main" val="2600748713"/>
                      </a:ext>
                    </a:extLst>
                  </a:tr>
                </a:tbl>
              </a:graphicData>
            </a:graphic>
          </p:graphicFrame>
        </mc:Fallback>
      </mc:AlternateContent>
    </p:spTree>
    <p:extLst>
      <p:ext uri="{BB962C8B-B14F-4D97-AF65-F5344CB8AC3E}">
        <p14:creationId xmlns:p14="http://schemas.microsoft.com/office/powerpoint/2010/main" val="4288710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3059C-3BA2-1D34-ABC4-000BE160562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35A87B2-33B4-7C0B-0BFA-41C12525F326}"/>
              </a:ext>
            </a:extLst>
          </p:cNvPr>
          <p:cNvSpPr>
            <a:spLocks noGrp="1"/>
          </p:cNvSpPr>
          <p:nvPr>
            <p:ph type="title"/>
          </p:nvPr>
        </p:nvSpPr>
        <p:spPr/>
        <p:txBody>
          <a:bodyPr>
            <a:normAutofit/>
          </a:bodyPr>
          <a:lstStyle/>
          <a:p>
            <a:r>
              <a:rPr lang="en-US" altLang="zh-CN" sz="3600" dirty="0"/>
              <a:t>5.5.</a:t>
            </a:r>
            <a:r>
              <a:rPr lang="zh-CN" altLang="en-US" sz="3600" dirty="0"/>
              <a:t>风险中性情形：解析解</a:t>
            </a:r>
            <a:endParaRPr kumimoji="1"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E90D782-2F96-E264-7B84-C01EF1B347B2}"/>
                  </a:ext>
                </a:extLst>
              </p:cNvPr>
              <p:cNvSpPr>
                <a:spLocks noGrp="1"/>
              </p:cNvSpPr>
              <p:nvPr>
                <p:ph idx="1"/>
              </p:nvPr>
            </p:nvSpPr>
            <p:spPr/>
            <p:txBody>
              <a:bodyPr>
                <a:normAutofit lnSpcReduction="10000"/>
              </a:bodyPr>
              <a:lstStyle/>
              <a:p>
                <a:pPr>
                  <a:lnSpc>
                    <a:spcPct val="100000"/>
                  </a:lnSpc>
                </a:pPr>
                <a:r>
                  <a:rPr lang="zh-CN" altLang="en-US" dirty="0"/>
                  <a:t>当 </a:t>
                </a:r>
                <a14:m>
                  <m:oMath xmlns:m="http://schemas.openxmlformats.org/officeDocument/2006/math">
                    <m:r>
                      <a:rPr lang="zh-CN" altLang="en-US" i="1">
                        <a:latin typeface="Cambria Math" panose="02040503050406030204" pitchFamily="18" charset="0"/>
                      </a:rPr>
                      <m:t>𝑈</m:t>
                    </m:r>
                    <m:d>
                      <m:dPr>
                        <m:ctrlPr>
                          <a:rPr lang="ar-AE" altLang="zh-CN" i="1">
                            <a:latin typeface="Cambria Math" panose="02040503050406030204" pitchFamily="18" charset="0"/>
                          </a:rPr>
                        </m:ctrlPr>
                      </m:dPr>
                      <m:e>
                        <m:r>
                          <a:rPr lang="ar-AE" altLang="zh-CN" i="1">
                            <a:latin typeface="Cambria Math" panose="02040503050406030204" pitchFamily="18" charset="0"/>
                          </a:rPr>
                          <m:t>𝜋</m:t>
                        </m:r>
                      </m:e>
                    </m:d>
                    <m:r>
                      <a:rPr lang="ar-AE" altLang="zh-CN">
                        <a:latin typeface="Cambria Math" panose="02040503050406030204" pitchFamily="18" charset="0"/>
                      </a:rPr>
                      <m:t>=</m:t>
                    </m:r>
                    <m:r>
                      <a:rPr lang="ar-AE" altLang="zh-CN" i="1">
                        <a:latin typeface="Cambria Math" panose="02040503050406030204" pitchFamily="18" charset="0"/>
                      </a:rPr>
                      <m:t>𝜋</m:t>
                    </m:r>
                  </m:oMath>
                </a14:m>
                <a:r>
                  <a:rPr lang="zh-CN" altLang="en-US" dirty="0"/>
                  <a:t>时：</a:t>
                </a:r>
                <a:endParaRPr lang="en-US" altLang="zh-CN" dirty="0"/>
              </a:p>
              <a:p>
                <a:pPr>
                  <a:lnSpc>
                    <a:spcPct val="100000"/>
                  </a:lnSpc>
                </a:pPr>
                <a:endParaRPr lang="en-US" altLang="zh-CN" dirty="0">
                  <a:cs typeface="Times New Roman" panose="02020603050405020304" pitchFamily="18" charset="0"/>
                </a:endParaRPr>
              </a:p>
              <a:p>
                <a:pPr marL="0" indent="0" algn="ctr">
                  <a:lnSpc>
                    <a:spcPct val="100000"/>
                  </a:lnSpc>
                  <a:buNone/>
                </a:pPr>
                <a14:m>
                  <m:oMath xmlns:m="http://schemas.openxmlformats.org/officeDocument/2006/math">
                    <m:sSup>
                      <m:sSupPr>
                        <m:ctrlPr>
                          <a:rPr lang="en-CN"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d>
                      <m:dPr>
                        <m:ctrlPr>
                          <a:rPr lang="en-CN" altLang="zh-CN" i="1">
                            <a:latin typeface="Cambria Math" panose="02040503050406030204" pitchFamily="18" charset="0"/>
                          </a:rPr>
                        </m:ctrlPr>
                      </m:dPr>
                      <m:e>
                        <m:r>
                          <a:rPr lang="en-US" altLang="zh-CN" i="1">
                            <a:latin typeface="Cambria Math" panose="02040503050406030204" pitchFamily="18" charset="0"/>
                          </a:rPr>
                          <m:t>𝛾</m:t>
                        </m:r>
                        <m:r>
                          <a:rPr lang="en-US" altLang="zh-CN">
                            <a:latin typeface="Cambria Math" panose="02040503050406030204" pitchFamily="18" charset="0"/>
                          </a:rPr>
                          <m:t>=</m:t>
                        </m:r>
                        <m:r>
                          <a:rPr lang="en-US" altLang="zh-CN" i="1">
                            <a:latin typeface="Cambria Math" panose="02040503050406030204" pitchFamily="18" charset="0"/>
                          </a:rPr>
                          <m:t>0</m:t>
                        </m:r>
                      </m:e>
                    </m:d>
                    <m:r>
                      <a:rPr lang="en-US" altLang="zh-CN">
                        <a:latin typeface="Cambria Math" panose="02040503050406030204" pitchFamily="18" charset="0"/>
                      </a:rPr>
                      <m:t>=</m:t>
                    </m:r>
                    <m:d>
                      <m:dPr>
                        <m:begChr m:val="{"/>
                        <m:endChr m:val=""/>
                        <m:ctrlPr>
                          <a:rPr lang="en-CN" altLang="zh-CN" i="1">
                            <a:latin typeface="Cambria Math" panose="02040503050406030204" pitchFamily="18" charset="0"/>
                          </a:rPr>
                        </m:ctrlPr>
                      </m:dPr>
                      <m:e>
                        <m:m>
                          <m:mPr>
                            <m:plcHide m:val="on"/>
                            <m:mcs>
                              <m:mc>
                                <m:mcPr>
                                  <m:count m:val="2"/>
                                  <m:mcJc m:val="center"/>
                                </m:mcPr>
                              </m:mc>
                            </m:mcs>
                            <m:ctrlPr>
                              <a:rPr lang="en-CN" altLang="zh-CN" i="1">
                                <a:latin typeface="Cambria Math" panose="02040503050406030204" pitchFamily="18" charset="0"/>
                              </a:rPr>
                            </m:ctrlPr>
                          </m:mPr>
                          <m:mr>
                            <m:e>
                              <m:r>
                                <a:rPr lang="en-US" altLang="zh-CN" i="1">
                                  <a:latin typeface="Cambria Math" panose="02040503050406030204" pitchFamily="18" charset="0"/>
                                </a:rPr>
                                <m:t>1</m:t>
                              </m:r>
                            </m:e>
                            <m:e>
                              <m:r>
                                <m:rPr>
                                  <m:nor/>
                                </m:rPr>
                                <a:rPr lang="en-US" altLang="zh-CN"/>
                                <m:t>if</m:t>
                              </m:r>
                              <m:r>
                                <m:rPr>
                                  <m:nor/>
                                </m:rPr>
                                <a:rPr lang="en-US" altLang="zh-CN"/>
                                <m:t> </m:t>
                              </m:r>
                              <m:r>
                                <a:rPr lang="en-US" altLang="zh-CN" i="1">
                                  <a:latin typeface="Cambria Math" panose="02040503050406030204" pitchFamily="18" charset="0"/>
                                </a:rPr>
                                <m:t>𝜅</m:t>
                              </m:r>
                              <m:r>
                                <a:rPr lang="en-US" altLang="zh-CN">
                                  <a:latin typeface="Cambria Math" panose="02040503050406030204" pitchFamily="18" charset="0"/>
                                </a:rPr>
                                <m:t>⋅</m:t>
                              </m:r>
                              <m:r>
                                <a:rPr lang="en-US" altLang="zh-CN" i="1">
                                  <a:latin typeface="Cambria Math" panose="02040503050406030204" pitchFamily="18" charset="0"/>
                                </a:rPr>
                                <m:t>𝔼</m:t>
                              </m:r>
                              <m:d>
                                <m:dPr>
                                  <m:begChr m:val="["/>
                                  <m:endChr m:val="]"/>
                                  <m:ctrlPr>
                                    <a:rPr lang="en-CN" altLang="zh-CN" i="1">
                                      <a:latin typeface="Cambria Math" panose="02040503050406030204" pitchFamily="18" charset="0"/>
                                    </a:rPr>
                                  </m:ctrlPr>
                                </m:dPr>
                                <m:e>
                                  <m:f>
                                    <m:fPr>
                                      <m:ctrlPr>
                                        <a:rPr lang="en-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2</m:t>
                                          </m:r>
                                        </m:sub>
                                      </m:sSub>
                                    </m:den>
                                  </m:f>
                                </m:e>
                              </m:d>
                              <m:r>
                                <a:rPr lang="en-US" altLang="zh-CN">
                                  <a:latin typeface="Cambria Math" panose="02040503050406030204" pitchFamily="18" charset="0"/>
                                </a:rPr>
                                <m:t>&gt;</m:t>
                              </m:r>
                              <m:f>
                                <m:fPr>
                                  <m:ctrlPr>
                                    <a:rPr lang="en-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1</m:t>
                                      </m:r>
                                    </m:sub>
                                  </m:sSub>
                                </m:den>
                              </m:f>
                              <m:r>
                                <a:rPr lang="en-US" altLang="zh-CN">
                                  <a:latin typeface="Cambria Math" panose="02040503050406030204" pitchFamily="18" charset="0"/>
                                </a:rPr>
                                <m:t>,</m:t>
                              </m:r>
                            </m:e>
                          </m:mr>
                          <m:mr>
                            <m:e>
                              <m:r>
                                <a:rPr lang="en-US" altLang="zh-CN" i="1">
                                  <a:latin typeface="Cambria Math" panose="02040503050406030204" pitchFamily="18" charset="0"/>
                                </a:rPr>
                                <m:t>0</m:t>
                              </m:r>
                            </m:e>
                            <m:e>
                              <m:r>
                                <m:rPr>
                                  <m:nor/>
                                </m:rPr>
                                <a:rPr lang="en-US" altLang="zh-CN"/>
                                <m:t>if</m:t>
                              </m:r>
                              <m:r>
                                <m:rPr>
                                  <m:nor/>
                                </m:rPr>
                                <a:rPr lang="en-US" altLang="zh-CN"/>
                                <m:t> </m:t>
                              </m:r>
                              <m:r>
                                <a:rPr lang="en-US" altLang="zh-CN" i="1">
                                  <a:latin typeface="Cambria Math" panose="02040503050406030204" pitchFamily="18" charset="0"/>
                                </a:rPr>
                                <m:t>𝜅</m:t>
                              </m:r>
                              <m:r>
                                <a:rPr lang="en-US" altLang="zh-CN">
                                  <a:latin typeface="Cambria Math" panose="02040503050406030204" pitchFamily="18" charset="0"/>
                                </a:rPr>
                                <m:t>⋅</m:t>
                              </m:r>
                              <m:r>
                                <a:rPr lang="en-US" altLang="zh-CN" i="1">
                                  <a:latin typeface="Cambria Math" panose="02040503050406030204" pitchFamily="18" charset="0"/>
                                </a:rPr>
                                <m:t>𝔼</m:t>
                              </m:r>
                              <m:d>
                                <m:dPr>
                                  <m:begChr m:val="["/>
                                  <m:endChr m:val="]"/>
                                  <m:ctrlPr>
                                    <a:rPr lang="en-CN" altLang="zh-CN" i="1">
                                      <a:latin typeface="Cambria Math" panose="02040503050406030204" pitchFamily="18" charset="0"/>
                                    </a:rPr>
                                  </m:ctrlPr>
                                </m:dPr>
                                <m:e>
                                  <m:f>
                                    <m:fPr>
                                      <m:ctrlPr>
                                        <a:rPr lang="en-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2</m:t>
                                          </m:r>
                                        </m:sub>
                                      </m:sSub>
                                    </m:den>
                                  </m:f>
                                </m:e>
                              </m:d>
                              <m:r>
                                <a:rPr lang="en-US" altLang="zh-CN">
                                  <a:latin typeface="Cambria Math" panose="02040503050406030204" pitchFamily="18" charset="0"/>
                                </a:rPr>
                                <m:t>&lt;</m:t>
                              </m:r>
                              <m:f>
                                <m:fPr>
                                  <m:ctrlPr>
                                    <a:rPr lang="en-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1</m:t>
                                      </m:r>
                                    </m:sub>
                                  </m:sSub>
                                </m:den>
                              </m:f>
                              <m:r>
                                <a:rPr lang="en-US" altLang="zh-CN">
                                  <a:latin typeface="Cambria Math" panose="02040503050406030204" pitchFamily="18" charset="0"/>
                                </a:rPr>
                                <m:t>,</m:t>
                              </m:r>
                            </m:e>
                          </m:mr>
                          <m:mr>
                            <m:e>
                              <m:r>
                                <m:rPr>
                                  <m:nor/>
                                </m:rPr>
                                <a:rPr lang="en-US" altLang="zh-CN"/>
                                <m:t>any</m:t>
                              </m:r>
                              <m:r>
                                <m:rPr>
                                  <m:nor/>
                                </m:rPr>
                                <a:rPr lang="en-US" altLang="zh-CN"/>
                                <m:t> </m:t>
                              </m:r>
                              <m:r>
                                <a:rPr lang="en-US" altLang="zh-CN" i="1">
                                  <a:latin typeface="Cambria Math" panose="02040503050406030204" pitchFamily="18" charset="0"/>
                                </a:rPr>
                                <m:t>𝑠</m:t>
                              </m:r>
                              <m:r>
                                <a:rPr lang="en-US" altLang="zh-CN">
                                  <a:latin typeface="Cambria Math" panose="02040503050406030204" pitchFamily="18" charset="0"/>
                                </a:rPr>
                                <m:t>∈</m:t>
                              </m:r>
                              <m:d>
                                <m:dPr>
                                  <m:begChr m:val="["/>
                                  <m:endChr m:val="]"/>
                                  <m:ctrlPr>
                                    <a:rPr lang="en-CN" altLang="zh-CN" i="1">
                                      <a:latin typeface="Cambria Math" panose="02040503050406030204" pitchFamily="18" charset="0"/>
                                    </a:rPr>
                                  </m:ctrlPr>
                                </m:dPr>
                                <m:e>
                                  <m:r>
                                    <a:rPr lang="en-US" altLang="zh-CN" i="1">
                                      <a:latin typeface="Cambria Math" panose="02040503050406030204" pitchFamily="18" charset="0"/>
                                    </a:rPr>
                                    <m:t>0</m:t>
                                  </m:r>
                                  <m:r>
                                    <a:rPr lang="en-US" altLang="zh-CN">
                                      <a:latin typeface="Cambria Math" panose="02040503050406030204" pitchFamily="18" charset="0"/>
                                    </a:rPr>
                                    <m:t>,</m:t>
                                  </m:r>
                                  <m:r>
                                    <a:rPr lang="en-US" altLang="zh-CN" i="1">
                                      <a:latin typeface="Cambria Math" panose="02040503050406030204" pitchFamily="18" charset="0"/>
                                    </a:rPr>
                                    <m:t>1</m:t>
                                  </m:r>
                                </m:e>
                              </m:d>
                            </m:e>
                            <m:e>
                              <m:r>
                                <m:rPr>
                                  <m:nor/>
                                </m:rPr>
                                <a:rPr lang="en-US" altLang="zh-CN"/>
                                <m:t>if</m:t>
                              </m:r>
                              <m:r>
                                <m:rPr>
                                  <m:nor/>
                                </m:rPr>
                                <a:rPr lang="en-US" altLang="zh-CN"/>
                                <m:t> </m:t>
                              </m:r>
                              <m:r>
                                <m:rPr>
                                  <m:nor/>
                                </m:rPr>
                                <a:rPr lang="en-US" altLang="zh-CN"/>
                                <m:t>equality</m:t>
                              </m:r>
                              <m:r>
                                <a:rPr lang="en-US" altLang="zh-CN">
                                  <a:latin typeface="Cambria Math" panose="02040503050406030204" pitchFamily="18" charset="0"/>
                                </a:rPr>
                                <m:t>.</m:t>
                              </m:r>
                            </m:e>
                          </m:mr>
                        </m:m>
                      </m:e>
                    </m:d>
                  </m:oMath>
                </a14:m>
                <a:r>
                  <a:rPr lang="en-CN" altLang="zh-CN" dirty="0"/>
                  <a:t> </a:t>
                </a:r>
                <a:endParaRPr lang="en-US" altLang="zh-CN" dirty="0">
                  <a:cs typeface="Times New Roman" panose="02020603050405020304" pitchFamily="18" charset="0"/>
                </a:endParaRPr>
              </a:p>
              <a:p>
                <a:pPr>
                  <a:lnSpc>
                    <a:spcPct val="150000"/>
                  </a:lnSpc>
                </a:pPr>
                <a:r>
                  <a:rPr lang="zh-CN" altLang="en-US" b="1" dirty="0"/>
                  <a:t>二元决策规则：</a:t>
                </a:r>
                <a:endParaRPr lang="zh-CN" altLang="en-US" dirty="0"/>
              </a:p>
              <a:p>
                <a:pPr lvl="1">
                  <a:lnSpc>
                    <a:spcPct val="150000"/>
                  </a:lnSpc>
                </a:pPr>
                <a:r>
                  <a:rPr lang="zh-CN" altLang="en-US" sz="2200" dirty="0"/>
                  <a:t>若预期未来净价高于当前价格 → 全部储藏；</a:t>
                </a:r>
              </a:p>
              <a:p>
                <a:pPr lvl="1">
                  <a:lnSpc>
                    <a:spcPct val="150000"/>
                  </a:lnSpc>
                </a:pPr>
                <a:r>
                  <a:rPr lang="zh-CN" altLang="en-US" sz="2200" dirty="0"/>
                  <a:t>否则 → 全部出售</a:t>
                </a:r>
                <a:endParaRPr lang="en-US" altLang="zh-CN" sz="2200" dirty="0"/>
              </a:p>
              <a:p>
                <a:pPr lvl="1">
                  <a:lnSpc>
                    <a:spcPct val="100000"/>
                  </a:lnSpc>
                </a:pPr>
                <a:endParaRPr lang="zh-CN" altLang="en-US" sz="2200" dirty="0"/>
              </a:p>
              <a:p>
                <a:pPr>
                  <a:lnSpc>
                    <a:spcPct val="100000"/>
                  </a:lnSpc>
                </a:pPr>
                <a:r>
                  <a:rPr lang="zh-CN" altLang="en-US" dirty="0"/>
                  <a:t>储藏在此体现为：对未来更具竞争性买方市场的理性等待</a:t>
                </a:r>
              </a:p>
              <a:p>
                <a:pPr>
                  <a:lnSpc>
                    <a:spcPct val="100000"/>
                  </a:lnSpc>
                </a:pPr>
                <a:endParaRPr lang="en-CN" altLang="zh-CN" dirty="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E90D782-2F96-E264-7B84-C01EF1B347B2}"/>
                  </a:ext>
                </a:extLst>
              </p:cNvPr>
              <p:cNvSpPr>
                <a:spLocks noGrp="1" noRot="1" noChangeAspect="1" noMove="1" noResize="1" noEditPoints="1" noAdjustHandles="1" noChangeArrowheads="1" noChangeShapeType="1" noTextEdit="1"/>
              </p:cNvSpPr>
              <p:nvPr>
                <p:ph idx="1"/>
              </p:nvPr>
            </p:nvSpPr>
            <p:spPr>
              <a:blipFill>
                <a:blip r:embed="rId2"/>
                <a:stretch>
                  <a:fillRect l="-724" t="-17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1146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BC836-2387-41D1-F997-004ADE947A2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DB2F191-3D18-2A63-8114-07C7D0E7D0C1}"/>
              </a:ext>
            </a:extLst>
          </p:cNvPr>
          <p:cNvSpPr>
            <a:spLocks noGrp="1"/>
          </p:cNvSpPr>
          <p:nvPr>
            <p:ph type="title"/>
          </p:nvPr>
        </p:nvSpPr>
        <p:spPr/>
        <p:txBody>
          <a:bodyPr>
            <a:normAutofit/>
          </a:bodyPr>
          <a:lstStyle/>
          <a:p>
            <a:r>
              <a:rPr lang="en-US" altLang="zh-CN" sz="3600" dirty="0"/>
              <a:t>5.6.</a:t>
            </a:r>
            <a:r>
              <a:rPr lang="zh-CN" altLang="en-US" sz="3600" dirty="0"/>
              <a:t>风险厌恶情形：数值求解</a:t>
            </a:r>
            <a:endParaRPr kumimoji="1"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4B9436EC-8EEB-A2BD-2F8F-5F7B20C83359}"/>
                  </a:ext>
                </a:extLst>
              </p:cNvPr>
              <p:cNvSpPr>
                <a:spLocks noGrp="1"/>
              </p:cNvSpPr>
              <p:nvPr>
                <p:ph idx="1"/>
              </p:nvPr>
            </p:nvSpPr>
            <p:spPr/>
            <p:txBody>
              <a:bodyPr>
                <a:normAutofit/>
              </a:bodyPr>
              <a:lstStyle/>
              <a:p>
                <a:pPr>
                  <a:lnSpc>
                    <a:spcPct val="100000"/>
                  </a:lnSpc>
                </a:pPr>
                <a:r>
                  <a:rPr lang="zh-CN" altLang="en-US" dirty="0"/>
                  <a:t>当 </a:t>
                </a:r>
                <a14:m>
                  <m:oMath xmlns:m="http://schemas.openxmlformats.org/officeDocument/2006/math">
                    <m:sSup>
                      <m:sSupPr>
                        <m:ctrlPr>
                          <a:rPr lang="ar-AE" altLang="zh-CN" i="1">
                            <a:latin typeface="Cambria Math" panose="02040503050406030204" pitchFamily="18" charset="0"/>
                          </a:rPr>
                        </m:ctrlPr>
                      </m:sSupPr>
                      <m:e>
                        <m:r>
                          <a:rPr lang="ar-AE" altLang="zh-CN" i="1">
                            <a:latin typeface="Cambria Math" panose="02040503050406030204" pitchFamily="18" charset="0"/>
                          </a:rPr>
                          <m:t>𝑈</m:t>
                        </m:r>
                      </m:e>
                      <m:sup>
                        <m:r>
                          <a:rPr lang="ar-AE" altLang="zh-CN">
                            <a:latin typeface="Cambria Math" panose="02040503050406030204" pitchFamily="18" charset="0"/>
                          </a:rPr>
                          <m:t>′</m:t>
                        </m:r>
                      </m:sup>
                    </m:sSup>
                    <m:r>
                      <a:rPr lang="ar-AE" altLang="zh-CN">
                        <a:latin typeface="Cambria Math" panose="02040503050406030204" pitchFamily="18" charset="0"/>
                      </a:rPr>
                      <m:t>&gt;0,</m:t>
                    </m:r>
                    <m:sSup>
                      <m:sSupPr>
                        <m:ctrlPr>
                          <a:rPr lang="ar-AE" altLang="zh-CN" i="1">
                            <a:latin typeface="Cambria Math" panose="02040503050406030204" pitchFamily="18" charset="0"/>
                          </a:rPr>
                        </m:ctrlPr>
                      </m:sSupPr>
                      <m:e>
                        <m:r>
                          <a:rPr lang="ar-AE" altLang="zh-CN" i="1">
                            <a:latin typeface="Cambria Math" panose="02040503050406030204" pitchFamily="18" charset="0"/>
                          </a:rPr>
                          <m:t>𝑈</m:t>
                        </m:r>
                      </m:e>
                      <m:sup>
                        <m:r>
                          <a:rPr lang="ar-AE" altLang="zh-CN">
                            <a:latin typeface="Cambria Math" panose="02040503050406030204" pitchFamily="18" charset="0"/>
                          </a:rPr>
                          <m:t>′′</m:t>
                        </m:r>
                      </m:sup>
                    </m:sSup>
                    <m:r>
                      <a:rPr lang="ar-AE" altLang="zh-CN">
                        <a:latin typeface="Cambria Math" panose="02040503050406030204" pitchFamily="18" charset="0"/>
                      </a:rPr>
                      <m:t>&lt;0</m:t>
                    </m:r>
                  </m:oMath>
                </a14:m>
                <a:r>
                  <a:rPr lang="zh-CN" altLang="en-US" dirty="0"/>
                  <a:t>时，无解析解：</a:t>
                </a: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50000"/>
                  </a:lnSpc>
                </a:pPr>
                <a:r>
                  <a:rPr lang="zh-CN" altLang="en-US" dirty="0"/>
                  <a:t>原因：非线性期望；</a:t>
                </a:r>
                <a:r>
                  <a:rPr lang="en-US" altLang="zh-CN" dirty="0">
                    <a:latin typeface="Arial" panose="020B0604020202020204" pitchFamily="34" charset="0"/>
                    <a:cs typeface="Arial" panose="020B0604020202020204" pitchFamily="34" charset="0"/>
                  </a:rPr>
                  <a:t>Fredholm</a:t>
                </a:r>
                <a:r>
                  <a:rPr lang="zh-CN" altLang="en-US" dirty="0">
                    <a:latin typeface="Arial" panose="020B0604020202020204" pitchFamily="34" charset="0"/>
                    <a:cs typeface="Arial" panose="020B0604020202020204" pitchFamily="34" charset="0"/>
                  </a:rPr>
                  <a:t> </a:t>
                </a:r>
                <a:r>
                  <a:rPr lang="zh-CN" altLang="en-US" dirty="0"/>
                  <a:t>积分式 → 需通过 </a:t>
                </a:r>
                <a:r>
                  <a:rPr lang="en-US" altLang="zh-CN" b="1" dirty="0">
                    <a:latin typeface="Arial" panose="020B0604020202020204" pitchFamily="34" charset="0"/>
                    <a:cs typeface="Arial" panose="020B0604020202020204" pitchFamily="34" charset="0"/>
                  </a:rPr>
                  <a:t>Monte Carlo </a:t>
                </a:r>
                <a:r>
                  <a:rPr lang="zh-CN" altLang="en-US" b="1" dirty="0"/>
                  <a:t>数值方法</a:t>
                </a:r>
                <a:r>
                  <a:rPr lang="zh-CN" altLang="en-US" dirty="0"/>
                  <a:t>近似求解</a:t>
                </a:r>
              </a:p>
              <a:p>
                <a:pPr>
                  <a:lnSpc>
                    <a:spcPct val="150000"/>
                  </a:lnSpc>
                </a:pPr>
                <a:r>
                  <a:rPr lang="zh-CN" altLang="en-US" dirty="0"/>
                  <a:t>可分析 </a:t>
                </a:r>
                <a14:m>
                  <m:oMath xmlns:m="http://schemas.openxmlformats.org/officeDocument/2006/math">
                    <m:sSup>
                      <m:sSupPr>
                        <m:ctrlPr>
                          <a:rPr lang="ar-AE" altLang="zh-CN" i="1">
                            <a:latin typeface="Cambria Math" panose="02040503050406030204" pitchFamily="18" charset="0"/>
                          </a:rPr>
                        </m:ctrlPr>
                      </m:sSupPr>
                      <m:e>
                        <m:r>
                          <a:rPr lang="ar-AE" altLang="zh-CN" i="1">
                            <a:latin typeface="Cambria Math" panose="02040503050406030204" pitchFamily="18" charset="0"/>
                          </a:rPr>
                          <m:t>𝑠</m:t>
                        </m:r>
                      </m:e>
                      <m:sup>
                        <m:r>
                          <a:rPr lang="ar-AE" altLang="zh-CN">
                            <a:latin typeface="Cambria Math" panose="02040503050406030204" pitchFamily="18" charset="0"/>
                          </a:rPr>
                          <m:t>∗</m:t>
                        </m:r>
                      </m:sup>
                    </m:sSup>
                  </m:oMath>
                </a14:m>
                <a:r>
                  <a:rPr lang="zh-CN" altLang="en-US" dirty="0"/>
                  <a:t> 随风险偏好、储藏效率、买方竞争预期的变化</a:t>
                </a:r>
              </a:p>
              <a:p>
                <a:pPr>
                  <a:lnSpc>
                    <a:spcPct val="150000"/>
                  </a:lnSpc>
                </a:pPr>
                <a:r>
                  <a:rPr lang="zh-CN" altLang="en-US" dirty="0"/>
                  <a:t>通过模拟估计 </a:t>
                </a:r>
                <a14:m>
                  <m:oMath xmlns:m="http://schemas.openxmlformats.org/officeDocument/2006/math">
                    <m:sSup>
                      <m:sSupPr>
                        <m:ctrlPr>
                          <a:rPr lang="ar-AE" altLang="zh-CN" i="1">
                            <a:latin typeface="Cambria Math" panose="02040503050406030204" pitchFamily="18" charset="0"/>
                          </a:rPr>
                        </m:ctrlPr>
                      </m:sSupPr>
                      <m:e>
                        <m:r>
                          <a:rPr lang="ar-AE" altLang="zh-CN" i="1">
                            <a:latin typeface="Cambria Math" panose="02040503050406030204" pitchFamily="18" charset="0"/>
                          </a:rPr>
                          <m:t>𝑠</m:t>
                        </m:r>
                      </m:e>
                      <m:sup>
                        <m:r>
                          <a:rPr lang="ar-AE" altLang="zh-CN">
                            <a:latin typeface="Cambria Math" panose="02040503050406030204" pitchFamily="18" charset="0"/>
                          </a:rPr>
                          <m:t>∗</m:t>
                        </m:r>
                      </m:sup>
                    </m:sSup>
                    <m:d>
                      <m:dPr>
                        <m:sepChr m:val=","/>
                        <m:ctrlPr>
                          <a:rPr lang="ar-AE" altLang="zh-CN" i="1">
                            <a:latin typeface="Cambria Math" panose="02040503050406030204" pitchFamily="18" charset="0"/>
                          </a:rPr>
                        </m:ctrlPr>
                      </m:dPr>
                      <m:e>
                        <m:r>
                          <a:rPr lang="ar-AE" altLang="zh-CN" i="1">
                            <a:latin typeface="Cambria Math" panose="02040503050406030204" pitchFamily="18" charset="0"/>
                          </a:rPr>
                          <m:t>𝛾</m:t>
                        </m:r>
                      </m:e>
                      <m:e>
                        <m:r>
                          <a:rPr lang="ar-AE" altLang="zh-CN" i="1">
                            <a:latin typeface="Cambria Math" panose="02040503050406030204" pitchFamily="18" charset="0"/>
                          </a:rPr>
                          <m:t>𝜅</m:t>
                        </m:r>
                      </m:e>
                      <m:e>
                        <m:r>
                          <a:rPr lang="ar-AE" altLang="zh-CN" i="1">
                            <a:latin typeface="Cambria Math" panose="02040503050406030204" pitchFamily="18" charset="0"/>
                          </a:rPr>
                          <m:t>𝐸</m:t>
                        </m:r>
                        <m:d>
                          <m:dPr>
                            <m:begChr m:val="["/>
                            <m:endChr m:val="]"/>
                            <m:ctrlPr>
                              <a:rPr lang="ar-AE" altLang="zh-CN" i="1">
                                <a:latin typeface="Cambria Math" panose="02040503050406030204" pitchFamily="18" charset="0"/>
                              </a:rPr>
                            </m:ctrlPr>
                          </m:dPr>
                          <m:e>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2</m:t>
                                </m:r>
                              </m:sub>
                            </m:sSub>
                          </m:e>
                        </m:d>
                      </m:e>
                    </m:d>
                  </m:oMath>
                </a14:m>
                <a:r>
                  <a:rPr lang="ar-AE" altLang="zh-CN" dirty="0"/>
                  <a:t>，</a:t>
                </a:r>
                <a:r>
                  <a:rPr lang="zh-CN" altLang="en-US" dirty="0"/>
                  <a:t>进而分析储藏效率提升或买方竞争改善对农户福利的影响</a:t>
                </a:r>
              </a:p>
              <a:p>
                <a:pPr marL="0" indent="0">
                  <a:lnSpc>
                    <a:spcPct val="100000"/>
                  </a:lnSpc>
                  <a:buNone/>
                </a:pPr>
                <a:endParaRPr lang="en-CN" altLang="zh-CN" dirty="0"/>
              </a:p>
            </p:txBody>
          </p:sp>
        </mc:Choice>
        <mc:Fallback xmlns="">
          <p:sp>
            <p:nvSpPr>
              <p:cNvPr id="4" name="内容占位符 3">
                <a:extLst>
                  <a:ext uri="{FF2B5EF4-FFF2-40B4-BE49-F238E27FC236}">
                    <a16:creationId xmlns:a16="http://schemas.microsoft.com/office/drawing/2014/main" id="{4B9436EC-8EEB-A2BD-2F8F-5F7B20C83359}"/>
                  </a:ext>
                </a:extLst>
              </p:cNvPr>
              <p:cNvSpPr>
                <a:spLocks noGrp="1" noRot="1" noChangeAspect="1" noMove="1" noResize="1" noEditPoints="1" noAdjustHandles="1" noChangeArrowheads="1" noChangeShapeType="1" noTextEdit="1"/>
              </p:cNvSpPr>
              <p:nvPr>
                <p:ph idx="1"/>
              </p:nvPr>
            </p:nvSpPr>
            <p:spPr>
              <a:blipFill>
                <a:blip r:embed="rId2"/>
                <a:stretch>
                  <a:fillRect l="-724" t="-980" r="-603"/>
                </a:stretch>
              </a:blipFill>
            </p:spPr>
            <p:txBody>
              <a:bodyPr/>
              <a:lstStyle/>
              <a:p>
                <a:r>
                  <a:rPr lang="zh-CN" altLang="en-US">
                    <a:noFill/>
                  </a:rPr>
                  <a:t> </a:t>
                </a:r>
              </a:p>
            </p:txBody>
          </p:sp>
        </mc:Fallback>
      </mc:AlternateContent>
      <p:pic>
        <p:nvPicPr>
          <p:cNvPr id="5" name="Picture 6" descr="A black text on a white background&#10;&#10;AI-generated content may be incorrect.">
            <a:extLst>
              <a:ext uri="{FF2B5EF4-FFF2-40B4-BE49-F238E27FC236}">
                <a16:creationId xmlns:a16="http://schemas.microsoft.com/office/drawing/2014/main" id="{4ABD9F9F-3D6A-4F5C-6823-EE37A2BF60E0}"/>
              </a:ext>
            </a:extLst>
          </p:cNvPr>
          <p:cNvPicPr>
            <a:picLocks noChangeAspect="1"/>
          </p:cNvPicPr>
          <p:nvPr/>
        </p:nvPicPr>
        <p:blipFill>
          <a:blip r:embed="rId3"/>
          <a:stretch>
            <a:fillRect/>
          </a:stretch>
        </p:blipFill>
        <p:spPr>
          <a:xfrm>
            <a:off x="3251200" y="2476500"/>
            <a:ext cx="5689600" cy="952500"/>
          </a:xfrm>
          <a:prstGeom prst="rect">
            <a:avLst/>
          </a:prstGeom>
        </p:spPr>
      </p:pic>
    </p:spTree>
    <p:extLst>
      <p:ext uri="{BB962C8B-B14F-4D97-AF65-F5344CB8AC3E}">
        <p14:creationId xmlns:p14="http://schemas.microsoft.com/office/powerpoint/2010/main" val="3161847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0F10-63F6-981C-654C-4EBE8BEF6EE5}"/>
              </a:ext>
            </a:extLst>
          </p:cNvPr>
          <p:cNvSpPr>
            <a:spLocks noGrp="1"/>
          </p:cNvSpPr>
          <p:nvPr>
            <p:ph type="title"/>
          </p:nvPr>
        </p:nvSpPr>
        <p:spPr/>
        <p:txBody>
          <a:bodyPr vert="horz" lIns="91440" tIns="45720" rIns="91440" bIns="45720" rtlCol="0" anchor="b">
            <a:normAutofit/>
          </a:bodyPr>
          <a:lstStyle/>
          <a:p>
            <a:r>
              <a:rPr lang="en-US" altLang="zh-CN" sz="6600" dirty="0"/>
              <a:t>6</a:t>
            </a:r>
            <a:r>
              <a:rPr lang="en-US" altLang="zh-CN" sz="6600" kern="1200" dirty="0">
                <a:solidFill>
                  <a:schemeClr val="tx1"/>
                </a:solidFill>
              </a:rPr>
              <a:t>. </a:t>
            </a:r>
            <a:r>
              <a:rPr lang="en-US" sz="6600" kern="1200" dirty="0">
                <a:solidFill>
                  <a:schemeClr val="tx1"/>
                </a:solidFill>
              </a:rPr>
              <a:t>数值分析及模拟</a:t>
            </a:r>
          </a:p>
        </p:txBody>
      </p:sp>
      <p:sp>
        <p:nvSpPr>
          <p:cNvPr id="4" name="灯片编号占位符 3">
            <a:extLst>
              <a:ext uri="{FF2B5EF4-FFF2-40B4-BE49-F238E27FC236}">
                <a16:creationId xmlns:a16="http://schemas.microsoft.com/office/drawing/2014/main" id="{EB3ABEAC-20D1-DD39-0FA6-3B10C778B8CC}"/>
              </a:ext>
            </a:extLst>
          </p:cNvPr>
          <p:cNvSpPr>
            <a:spLocks noGrp="1"/>
          </p:cNvSpPr>
          <p:nvPr>
            <p:ph type="sldNum" sz="quarter" idx="12"/>
          </p:nvPr>
        </p:nvSpPr>
        <p:spPr/>
        <p:txBody>
          <a:bodyPr/>
          <a:lstStyle/>
          <a:p>
            <a:fld id="{67EFCEC7-9889-994E-A950-47BD7D58E7BD}" type="slidenum">
              <a:rPr lang="en-CN" smtClean="0"/>
              <a:pPr/>
              <a:t>25</a:t>
            </a:fld>
            <a:r>
              <a:rPr lang="en-US" altLang="zh-CN"/>
              <a:t>/56</a:t>
            </a:r>
            <a:endParaRPr lang="zh-CN" altLang="en-US" dirty="0"/>
          </a:p>
        </p:txBody>
      </p:sp>
    </p:spTree>
    <p:extLst>
      <p:ext uri="{BB962C8B-B14F-4D97-AF65-F5344CB8AC3E}">
        <p14:creationId xmlns:p14="http://schemas.microsoft.com/office/powerpoint/2010/main" val="3078967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D29C4-B2D8-470B-871D-AAE484C9DE2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E5B40BE-4B52-1AD7-0FE6-9A32F94C712C}"/>
              </a:ext>
            </a:extLst>
          </p:cNvPr>
          <p:cNvSpPr>
            <a:spLocks noGrp="1"/>
          </p:cNvSpPr>
          <p:nvPr>
            <p:ph type="title"/>
          </p:nvPr>
        </p:nvSpPr>
        <p:spPr/>
        <p:txBody>
          <a:bodyPr>
            <a:normAutofit/>
          </a:bodyPr>
          <a:lstStyle/>
          <a:p>
            <a:r>
              <a:rPr lang="en-US" altLang="zh-CN" sz="3600" dirty="0"/>
              <a:t>6.1.</a:t>
            </a:r>
            <a:r>
              <a:rPr lang="zh-CN" altLang="en-US" sz="3600" dirty="0"/>
              <a:t>数值分析设计</a:t>
            </a:r>
            <a:endParaRPr kumimoji="1"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BAA861-6B33-3854-CE0E-6B649B49C955}"/>
                  </a:ext>
                </a:extLst>
              </p:cNvPr>
              <p:cNvSpPr>
                <a:spLocks noGrp="1"/>
              </p:cNvSpPr>
              <p:nvPr>
                <p:ph idx="1"/>
              </p:nvPr>
            </p:nvSpPr>
            <p:spPr>
              <a:xfrm>
                <a:off x="841248" y="1325563"/>
                <a:ext cx="10515600" cy="5385480"/>
              </a:xfrm>
            </p:spPr>
            <p:txBody>
              <a:bodyPr>
                <a:normAutofit fontScale="92500" lnSpcReduction="20000"/>
              </a:bodyPr>
              <a:lstStyle/>
              <a:p>
                <a:pPr marL="0" indent="0">
                  <a:lnSpc>
                    <a:spcPct val="150000"/>
                  </a:lnSpc>
                  <a:buNone/>
                </a:pPr>
                <a:r>
                  <a:rPr lang="zh-CN" altLang="en-US" sz="2400" b="1" dirty="0"/>
                  <a:t>参数设定</a:t>
                </a:r>
                <a:endParaRPr lang="en-US" altLang="zh-CN" sz="2400" b="1" dirty="0"/>
              </a:p>
              <a:p>
                <a:pPr lvl="1">
                  <a:lnSpc>
                    <a:spcPct val="150000"/>
                  </a:lnSpc>
                </a:pPr>
                <a:r>
                  <a:rPr lang="zh-CN" altLang="en-US" dirty="0"/>
                  <a:t>基准假设：第一期买方势力 </a:t>
                </a: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1</m:t>
                        </m:r>
                      </m:sub>
                    </m:sSub>
                    <m:r>
                      <a:rPr lang="ar-AE" altLang="zh-CN">
                        <a:latin typeface="Cambria Math" panose="02040503050406030204" pitchFamily="18" charset="0"/>
                      </a:rPr>
                      <m:t>=0.5</m:t>
                    </m:r>
                  </m:oMath>
                </a14:m>
                <a:endParaRPr lang="en-US" altLang="zh-CN" dirty="0"/>
              </a:p>
              <a:p>
                <a:pPr lvl="1">
                  <a:lnSpc>
                    <a:spcPct val="150000"/>
                  </a:lnSpc>
                </a:pPr>
                <a:r>
                  <a:rPr lang="zh-CN" altLang="en-US" dirty="0"/>
                  <a:t>第二期买方势力 </a:t>
                </a: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2</m:t>
                        </m:r>
                      </m:sub>
                    </m:sSub>
                  </m:oMath>
                </a14:m>
                <a:r>
                  <a:rPr lang="zh-CN" altLang="en-US" dirty="0"/>
                  <a:t>为随机变量，服从 </a:t>
                </a:r>
                <a:r>
                  <a:rPr lang="en-US" altLang="zh-CN" b="1" dirty="0"/>
                  <a:t>Beta </a:t>
                </a:r>
                <a:r>
                  <a:rPr lang="zh-CN" altLang="en-US" b="1" dirty="0"/>
                  <a:t>分布</a:t>
                </a:r>
                <a:endParaRPr lang="en-US" altLang="zh-CN" dirty="0"/>
              </a:p>
              <a:p>
                <a:pPr marL="0" indent="0">
                  <a:lnSpc>
                    <a:spcPct val="150000"/>
                  </a:lnSpc>
                  <a:buNone/>
                </a:pPr>
                <a:r>
                  <a:rPr lang="zh-CN" altLang="en-US" sz="2400" dirty="0"/>
                  <a:t>参数组合</a:t>
                </a:r>
                <a:endParaRPr lang="en-US" altLang="zh-CN" sz="2400" dirty="0"/>
              </a:p>
              <a:p>
                <a:pPr lvl="1">
                  <a:lnSpc>
                    <a:spcPct val="150000"/>
                  </a:lnSpc>
                </a:pPr>
                <a:r>
                  <a:rPr lang="zh-CN" altLang="en-US" dirty="0"/>
                  <a:t>均值 </a:t>
                </a: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𝜇</m:t>
                        </m:r>
                      </m:e>
                      <m:sub>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2</m:t>
                            </m:r>
                          </m:sub>
                        </m:sSub>
                      </m:sub>
                    </m:sSub>
                    <m:r>
                      <a:rPr lang="ar-AE" altLang="zh-CN">
                        <a:latin typeface="Cambria Math" panose="02040503050406030204" pitchFamily="18" charset="0"/>
                      </a:rPr>
                      <m:t>∈</m:t>
                    </m:r>
                    <m:d>
                      <m:dPr>
                        <m:begChr m:val="{"/>
                        <m:endChr m:val="}"/>
                        <m:sepChr m:val=","/>
                        <m:ctrlPr>
                          <a:rPr lang="ar-AE" altLang="zh-CN" i="1">
                            <a:latin typeface="Cambria Math" panose="02040503050406030204" pitchFamily="18" charset="0"/>
                          </a:rPr>
                        </m:ctrlPr>
                      </m:dPr>
                      <m:e>
                        <m:r>
                          <a:rPr lang="ar-AE" altLang="zh-CN">
                            <a:latin typeface="Cambria Math" panose="02040503050406030204" pitchFamily="18" charset="0"/>
                          </a:rPr>
                          <m:t>0.2</m:t>
                        </m:r>
                      </m:e>
                      <m:e>
                        <m:r>
                          <a:rPr lang="ar-AE" altLang="zh-CN">
                            <a:latin typeface="Cambria Math" panose="02040503050406030204" pitchFamily="18" charset="0"/>
                          </a:rPr>
                          <m:t>0.4</m:t>
                        </m:r>
                      </m:e>
                      <m:e>
                        <m:r>
                          <a:rPr lang="ar-AE" altLang="zh-CN">
                            <a:latin typeface="Cambria Math" panose="02040503050406030204" pitchFamily="18" charset="0"/>
                          </a:rPr>
                          <m:t>0.5</m:t>
                        </m:r>
                      </m:e>
                      <m:e>
                        <m:r>
                          <a:rPr lang="ar-AE" altLang="zh-CN">
                            <a:latin typeface="Cambria Math" panose="02040503050406030204" pitchFamily="18" charset="0"/>
                          </a:rPr>
                          <m:t>0.8</m:t>
                        </m:r>
                      </m:e>
                    </m:d>
                  </m:oMath>
                </a14:m>
                <a:endParaRPr lang="en-US" altLang="zh-CN" dirty="0"/>
              </a:p>
              <a:p>
                <a:pPr lvl="1">
                  <a:lnSpc>
                    <a:spcPct val="150000"/>
                  </a:lnSpc>
                </a:pPr>
                <a:r>
                  <a:rPr lang="zh-CN" altLang="en-US" dirty="0"/>
                  <a:t>方差 </a:t>
                </a:r>
                <a14:m>
                  <m:oMath xmlns:m="http://schemas.openxmlformats.org/officeDocument/2006/math">
                    <m:sSubSup>
                      <m:sSubSupPr>
                        <m:ctrlPr>
                          <a:rPr lang="ar-AE" altLang="zh-CN" i="1">
                            <a:latin typeface="Cambria Math" panose="02040503050406030204" pitchFamily="18" charset="0"/>
                          </a:rPr>
                        </m:ctrlPr>
                      </m:sSubSupPr>
                      <m:e>
                        <m:r>
                          <a:rPr lang="ar-AE" altLang="zh-CN" i="1">
                            <a:latin typeface="Cambria Math" panose="02040503050406030204" pitchFamily="18" charset="0"/>
                          </a:rPr>
                          <m:t>𝜎</m:t>
                        </m:r>
                      </m:e>
                      <m:sub>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2</m:t>
                            </m:r>
                          </m:sub>
                        </m:sSub>
                      </m:sub>
                      <m:sup>
                        <m:r>
                          <a:rPr lang="ar-AE" altLang="zh-CN">
                            <a:latin typeface="Cambria Math" panose="02040503050406030204" pitchFamily="18" charset="0"/>
                          </a:rPr>
                          <m:t>2</m:t>
                        </m:r>
                      </m:sup>
                    </m:sSubSup>
                    <m:r>
                      <a:rPr lang="ar-AE" altLang="zh-CN">
                        <a:latin typeface="Cambria Math" panose="02040503050406030204" pitchFamily="18" charset="0"/>
                      </a:rPr>
                      <m:t>∈</m:t>
                    </m:r>
                    <m:d>
                      <m:dPr>
                        <m:begChr m:val="{"/>
                        <m:endChr m:val="}"/>
                        <m:sepChr m:val=","/>
                        <m:ctrlPr>
                          <a:rPr lang="ar-AE" altLang="zh-CN" i="1">
                            <a:latin typeface="Cambria Math" panose="02040503050406030204" pitchFamily="18" charset="0"/>
                          </a:rPr>
                        </m:ctrlPr>
                      </m:dPr>
                      <m:e>
                        <m:r>
                          <a:rPr lang="ar-AE" altLang="zh-CN">
                            <a:latin typeface="Cambria Math" panose="02040503050406030204" pitchFamily="18" charset="0"/>
                          </a:rPr>
                          <m:t>0.02</m:t>
                        </m:r>
                      </m:e>
                      <m:e>
                        <m:r>
                          <a:rPr lang="ar-AE" altLang="zh-CN">
                            <a:latin typeface="Cambria Math" panose="02040503050406030204" pitchFamily="18" charset="0"/>
                          </a:rPr>
                          <m:t>0.05</m:t>
                        </m:r>
                      </m:e>
                    </m:d>
                  </m:oMath>
                </a14:m>
                <a:endParaRPr lang="en-CN" altLang="zh-CN" dirty="0"/>
              </a:p>
              <a:p>
                <a:pPr marL="0" indent="0">
                  <a:lnSpc>
                    <a:spcPct val="150000"/>
                  </a:lnSpc>
                  <a:buNone/>
                </a:pPr>
                <a:r>
                  <a:rPr lang="zh-CN" altLang="en-US" sz="2400" dirty="0"/>
                  <a:t>效用函数：恒定相对风险厌恶</a:t>
                </a:r>
                <a:r>
                  <a:rPr lang="zh-CN" altLang="en-US" sz="24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CRRA）</a:t>
                </a:r>
              </a:p>
              <a:p>
                <a:pPr marL="0" indent="0">
                  <a:lnSpc>
                    <a:spcPct val="150000"/>
                  </a:lnSpc>
                  <a:buNone/>
                </a:pPr>
                <a:r>
                  <a:rPr lang="zh-CN" altLang="en-US" sz="2400" dirty="0"/>
                  <a:t>贮藏效率模拟范围：</a:t>
                </a:r>
                <a14:m>
                  <m:oMath xmlns:m="http://schemas.openxmlformats.org/officeDocument/2006/math">
                    <m:r>
                      <a:rPr lang="zh-CN" altLang="en-US" sz="2400" i="1">
                        <a:latin typeface="Cambria Math" panose="02040503050406030204" pitchFamily="18" charset="0"/>
                      </a:rPr>
                      <m:t>𝜅</m:t>
                    </m:r>
                    <m:r>
                      <a:rPr lang="zh-CN" altLang="en-US" sz="2400">
                        <a:latin typeface="Cambria Math" panose="02040503050406030204" pitchFamily="18" charset="0"/>
                      </a:rPr>
                      <m:t>∈</m:t>
                    </m:r>
                    <m:d>
                      <m:dPr>
                        <m:begChr m:val="["/>
                        <m:endChr m:val="]"/>
                        <m:sepChr m:val=","/>
                        <m:ctrlPr>
                          <a:rPr lang="ar-AE" altLang="zh-CN" sz="2400" i="1">
                            <a:latin typeface="Cambria Math" panose="02040503050406030204" pitchFamily="18" charset="0"/>
                          </a:rPr>
                        </m:ctrlPr>
                      </m:dPr>
                      <m:e>
                        <m:r>
                          <a:rPr lang="ar-AE" altLang="zh-CN" sz="2400">
                            <a:latin typeface="Cambria Math" panose="02040503050406030204" pitchFamily="18" charset="0"/>
                          </a:rPr>
                          <m:t>0.6</m:t>
                        </m:r>
                      </m:e>
                      <m:e>
                        <m:r>
                          <a:rPr lang="ar-AE" altLang="zh-CN" sz="2400">
                            <a:latin typeface="Cambria Math" panose="02040503050406030204" pitchFamily="18" charset="0"/>
                          </a:rPr>
                          <m:t>1.0</m:t>
                        </m:r>
                      </m:e>
                    </m:d>
                  </m:oMath>
                </a14:m>
                <a:endParaRPr lang="en-CN" altLang="zh-CN" sz="2400" dirty="0"/>
              </a:p>
              <a:p>
                <a:pPr marL="0" indent="0">
                  <a:lnSpc>
                    <a:spcPct val="150000"/>
                  </a:lnSpc>
                  <a:buNone/>
                </a:pPr>
                <a:r>
                  <a:rPr lang="zh-CN" altLang="en-US" sz="2400" b="1" dirty="0"/>
                  <a:t>计算方法</a:t>
                </a:r>
                <a:r>
                  <a:rPr lang="zh-CN" altLang="en-US" sz="2400" dirty="0"/>
                  <a:t>：</a:t>
                </a:r>
                <a:r>
                  <a:rPr lang="en-US" altLang="zh-CN" sz="2400" dirty="0">
                    <a:latin typeface="Arial" panose="020B0604020202020204" pitchFamily="34" charset="0"/>
                    <a:cs typeface="Arial" panose="020B0604020202020204" pitchFamily="34" charset="0"/>
                  </a:rPr>
                  <a:t>Monte Carlo </a:t>
                </a:r>
                <a:r>
                  <a:rPr lang="zh-CN" altLang="en-US" sz="2400" dirty="0"/>
                  <a:t>模拟求解 </a:t>
                </a:r>
                <a14:m>
                  <m:oMath xmlns:m="http://schemas.openxmlformats.org/officeDocument/2006/math">
                    <m:sSup>
                      <m:sSupPr>
                        <m:ctrlPr>
                          <a:rPr lang="ar-AE" altLang="zh-CN" sz="2400" i="1">
                            <a:latin typeface="Cambria Math" panose="02040503050406030204" pitchFamily="18" charset="0"/>
                          </a:rPr>
                        </m:ctrlPr>
                      </m:sSupPr>
                      <m:e>
                        <m:r>
                          <a:rPr lang="ar-AE" altLang="zh-CN" sz="2400" i="1">
                            <a:latin typeface="Cambria Math" panose="02040503050406030204" pitchFamily="18" charset="0"/>
                          </a:rPr>
                          <m:t>𝑠</m:t>
                        </m:r>
                      </m:e>
                      <m:sup>
                        <m:r>
                          <a:rPr lang="ar-AE" altLang="zh-CN" sz="2400">
                            <a:latin typeface="Cambria Math" panose="02040503050406030204" pitchFamily="18" charset="0"/>
                          </a:rPr>
                          <m:t>∗</m:t>
                        </m:r>
                      </m:sup>
                    </m:sSup>
                    <m:d>
                      <m:dPr>
                        <m:sepChr m:val=","/>
                        <m:ctrlPr>
                          <a:rPr lang="ar-AE" altLang="zh-CN" sz="2400" i="1">
                            <a:latin typeface="Cambria Math" panose="02040503050406030204" pitchFamily="18" charset="0"/>
                          </a:rPr>
                        </m:ctrlPr>
                      </m:dPr>
                      <m:e>
                        <m:r>
                          <a:rPr lang="ar-AE" altLang="zh-CN" sz="2400" i="1">
                            <a:latin typeface="Cambria Math" panose="02040503050406030204" pitchFamily="18" charset="0"/>
                          </a:rPr>
                          <m:t>𝛾</m:t>
                        </m:r>
                      </m:e>
                      <m:e>
                        <m:r>
                          <a:rPr lang="ar-AE" altLang="zh-CN" sz="2400" i="1">
                            <a:latin typeface="Cambria Math" panose="02040503050406030204" pitchFamily="18" charset="0"/>
                          </a:rPr>
                          <m:t>𝜅</m:t>
                        </m:r>
                      </m:e>
                      <m:e>
                        <m:r>
                          <a:rPr lang="ar-AE" altLang="zh-CN" sz="2400" i="1">
                            <a:latin typeface="Cambria Math" panose="02040503050406030204" pitchFamily="18" charset="0"/>
                          </a:rPr>
                          <m:t>𝐸</m:t>
                        </m:r>
                        <m:d>
                          <m:dPr>
                            <m:begChr m:val="["/>
                            <m:endChr m:val="]"/>
                            <m:ctrlPr>
                              <a:rPr lang="ar-AE" altLang="zh-CN" sz="2400" i="1">
                                <a:latin typeface="Cambria Math" panose="02040503050406030204" pitchFamily="18" charset="0"/>
                              </a:rPr>
                            </m:ctrlPr>
                          </m:dPr>
                          <m:e>
                            <m:sSub>
                              <m:sSubPr>
                                <m:ctrlPr>
                                  <a:rPr lang="ar-AE" altLang="zh-CN" sz="2400" i="1">
                                    <a:latin typeface="Cambria Math" panose="02040503050406030204" pitchFamily="18" charset="0"/>
                                  </a:rPr>
                                </m:ctrlPr>
                              </m:sSubPr>
                              <m:e>
                                <m:r>
                                  <a:rPr lang="ar-AE" altLang="zh-CN" sz="2400" i="1">
                                    <a:latin typeface="Cambria Math" panose="02040503050406030204" pitchFamily="18" charset="0"/>
                                  </a:rPr>
                                  <m:t>𝜃</m:t>
                                </m:r>
                              </m:e>
                              <m:sub>
                                <m:r>
                                  <a:rPr lang="ar-AE" altLang="zh-CN" sz="2400">
                                    <a:latin typeface="Cambria Math" panose="02040503050406030204" pitchFamily="18" charset="0"/>
                                  </a:rPr>
                                  <m:t>2</m:t>
                                </m:r>
                              </m:sub>
                            </m:sSub>
                          </m:e>
                        </m:d>
                      </m:e>
                    </m:d>
                  </m:oMath>
                </a14:m>
                <a:r>
                  <a:rPr lang="ar-AE" altLang="zh-CN" sz="2400" dirty="0"/>
                  <a:t>，</a:t>
                </a:r>
                <a:r>
                  <a:rPr lang="zh-CN" altLang="en-US" sz="2400" dirty="0"/>
                  <a:t>分析风险偏好、储藏效率与市场不确定性如何共同塑造最优储藏决策</a:t>
                </a:r>
                <a:endParaRPr lang="en-CN" altLang="zh-CN" sz="2400" dirty="0"/>
              </a:p>
            </p:txBody>
          </p:sp>
        </mc:Choice>
        <mc:Fallback xmlns="">
          <p:sp>
            <p:nvSpPr>
              <p:cNvPr id="4" name="内容占位符 3">
                <a:extLst>
                  <a:ext uri="{FF2B5EF4-FFF2-40B4-BE49-F238E27FC236}">
                    <a16:creationId xmlns:a16="http://schemas.microsoft.com/office/drawing/2014/main" id="{54BAA861-6B33-3854-CE0E-6B649B49C955}"/>
                  </a:ext>
                </a:extLst>
              </p:cNvPr>
              <p:cNvSpPr>
                <a:spLocks noGrp="1" noRot="1" noChangeAspect="1" noMove="1" noResize="1" noEditPoints="1" noAdjustHandles="1" noChangeArrowheads="1" noChangeShapeType="1" noTextEdit="1"/>
              </p:cNvSpPr>
              <p:nvPr>
                <p:ph idx="1"/>
              </p:nvPr>
            </p:nvSpPr>
            <p:spPr>
              <a:xfrm>
                <a:off x="841248" y="1325563"/>
                <a:ext cx="10515600" cy="5385480"/>
              </a:xfrm>
              <a:blipFill>
                <a:blip r:embed="rId2"/>
                <a:stretch>
                  <a:fillRect l="-724" b="-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7461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DF7F94A4-D6C6-0B48-E610-A8B9C9B3C83C}"/>
              </a:ext>
            </a:extLst>
          </p:cNvPr>
          <p:cNvSpPr>
            <a:spLocks noGrp="1"/>
          </p:cNvSpPr>
          <p:nvPr>
            <p:ph type="sldNum" sz="quarter" idx="12"/>
          </p:nvPr>
        </p:nvSpPr>
        <p:spPr/>
        <p:txBody>
          <a:bodyPr/>
          <a:lstStyle/>
          <a:p>
            <a:fld id="{67EFCEC7-9889-994E-A950-47BD7D58E7BD}" type="slidenum">
              <a:rPr lang="en-CN" smtClean="0"/>
              <a:pPr/>
              <a:t>27</a:t>
            </a:fld>
            <a:r>
              <a:rPr lang="en-US" altLang="zh-CN"/>
              <a:t>/56</a:t>
            </a:r>
            <a:endParaRPr lang="zh-CN" altLang="en-US" dirty="0"/>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77436FCC-5278-55CB-6505-FD4DF7276C71}"/>
                  </a:ext>
                </a:extLst>
              </p:cNvPr>
              <p:cNvSpPr>
                <a:spLocks noGrp="1"/>
              </p:cNvSpPr>
              <p:nvPr>
                <p:ph type="title"/>
              </p:nvPr>
            </p:nvSpPr>
            <p:spPr/>
            <p:txBody>
              <a:bodyPr>
                <a:normAutofit/>
              </a:bodyPr>
              <a:lstStyle/>
              <a:p>
                <a:r>
                  <a:rPr lang="en-US" altLang="zh-CN" sz="3600" dirty="0"/>
                  <a:t>6.2.</a:t>
                </a:r>
                <a:r>
                  <a:rPr lang="zh-CN" altLang="en-US" sz="3600" dirty="0"/>
                  <a:t>八种</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𝜃</m:t>
                        </m:r>
                      </m:e>
                      <m:sub>
                        <m:r>
                          <a:rPr lang="en-US" altLang="zh-CN" sz="3600" i="1">
                            <a:latin typeface="Cambria Math" panose="02040503050406030204" pitchFamily="18" charset="0"/>
                          </a:rPr>
                          <m:t>2</m:t>
                        </m:r>
                      </m:sub>
                    </m:sSub>
                    <m:r>
                      <a:rPr lang="en-US" altLang="zh-CN" sz="3600" i="1">
                        <a:latin typeface="Cambria Math" panose="02040503050406030204" pitchFamily="18" charset="0"/>
                      </a:rPr>
                      <m:t>∼</m:t>
                    </m:r>
                  </m:oMath>
                </a14:m>
                <a:r>
                  <a:rPr lang="en-US" altLang="zh-CN" sz="3600" dirty="0"/>
                  <a:t> Beta </a:t>
                </a:r>
                <a:r>
                  <a:rPr lang="zh-CN" altLang="en-US" sz="3600" dirty="0"/>
                  <a:t>分布下的最优储藏比例模拟</a:t>
                </a:r>
              </a:p>
            </p:txBody>
          </p:sp>
        </mc:Choice>
        <mc:Fallback xmlns="">
          <p:sp>
            <p:nvSpPr>
              <p:cNvPr id="4" name="标题 3">
                <a:extLst>
                  <a:ext uri="{FF2B5EF4-FFF2-40B4-BE49-F238E27FC236}">
                    <a16:creationId xmlns:a16="http://schemas.microsoft.com/office/drawing/2014/main" id="{77436FCC-5278-55CB-6505-FD4DF7276C71}"/>
                  </a:ext>
                </a:extLst>
              </p:cNvPr>
              <p:cNvSpPr>
                <a:spLocks noGrp="1" noRot="1" noChangeAspect="1" noMove="1" noResize="1" noEditPoints="1" noAdjustHandles="1" noChangeArrowheads="1" noChangeShapeType="1" noTextEdit="1"/>
              </p:cNvSpPr>
              <p:nvPr>
                <p:ph type="title"/>
              </p:nvPr>
            </p:nvSpPr>
            <p:spPr>
              <a:blipFill>
                <a:blip r:embed="rId3"/>
                <a:stretch>
                  <a:fillRect l="-1809"/>
                </a:stretch>
              </a:blipFill>
            </p:spPr>
            <p:txBody>
              <a:bodyPr/>
              <a:lstStyle/>
              <a:p>
                <a:r>
                  <a:rPr lang="zh-CN" altLang="en-US">
                    <a:noFill/>
                  </a:rPr>
                  <a:t> </a:t>
                </a:r>
              </a:p>
            </p:txBody>
          </p:sp>
        </mc:Fallback>
      </mc:AlternateContent>
      <p:pic>
        <p:nvPicPr>
          <p:cNvPr id="5" name="Content Placeholder 4">
            <a:extLst>
              <a:ext uri="{FF2B5EF4-FFF2-40B4-BE49-F238E27FC236}">
                <a16:creationId xmlns:a16="http://schemas.microsoft.com/office/drawing/2014/main" id="{1D8FC86C-0224-7E3E-CF56-1001D135FA60}"/>
              </a:ext>
            </a:extLst>
          </p:cNvPr>
          <p:cNvPicPr>
            <a:picLocks noGrp="1" noChangeAspect="1"/>
          </p:cNvPicPr>
          <p:nvPr>
            <p:ph idx="4294967295"/>
          </p:nvPr>
        </p:nvPicPr>
        <p:blipFill>
          <a:blip r:embed="rId4"/>
          <a:stretch>
            <a:fillRect/>
          </a:stretch>
        </p:blipFill>
        <p:spPr>
          <a:xfrm>
            <a:off x="1808107" y="1185838"/>
            <a:ext cx="8575785" cy="5672162"/>
          </a:xfrm>
        </p:spPr>
      </p:pic>
      <p:sp>
        <p:nvSpPr>
          <p:cNvPr id="3" name="圆角矩形 2">
            <a:hlinkClick r:id="rId5" action="ppaction://hlinksldjump"/>
            <a:extLst>
              <a:ext uri="{FF2B5EF4-FFF2-40B4-BE49-F238E27FC236}">
                <a16:creationId xmlns:a16="http://schemas.microsoft.com/office/drawing/2014/main" id="{2A556EDA-72DE-3EEC-84D6-D89269102550}"/>
              </a:ext>
            </a:extLst>
          </p:cNvPr>
          <p:cNvSpPr/>
          <p:nvPr/>
        </p:nvSpPr>
        <p:spPr>
          <a:xfrm>
            <a:off x="10361112" y="4915772"/>
            <a:ext cx="1753644" cy="36512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dirty="0">
                <a:latin typeface="SimHei" panose="02010609060101010101" pitchFamily="49" charset="-122"/>
                <a:ea typeface="SimHei" panose="02010609060101010101" pitchFamily="49" charset="-122"/>
              </a:rPr>
              <a:t>未来买方势力</a:t>
            </a:r>
          </a:p>
        </p:txBody>
      </p:sp>
      <p:sp>
        <p:nvSpPr>
          <p:cNvPr id="7" name="文本框 6">
            <a:extLst>
              <a:ext uri="{FF2B5EF4-FFF2-40B4-BE49-F238E27FC236}">
                <a16:creationId xmlns:a16="http://schemas.microsoft.com/office/drawing/2014/main" id="{A5F8CD55-157A-C672-27AF-39DD5ED4F18F}"/>
              </a:ext>
            </a:extLst>
          </p:cNvPr>
          <p:cNvSpPr txBox="1"/>
          <p:nvPr/>
        </p:nvSpPr>
        <p:spPr>
          <a:xfrm>
            <a:off x="10361112" y="4437666"/>
            <a:ext cx="1569660" cy="369332"/>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敏感性分析：</a:t>
            </a:r>
          </a:p>
        </p:txBody>
      </p:sp>
      <p:sp>
        <p:nvSpPr>
          <p:cNvPr id="8" name="圆角矩形 7">
            <a:hlinkClick r:id="rId6" action="ppaction://hlinksldjump"/>
            <a:extLst>
              <a:ext uri="{FF2B5EF4-FFF2-40B4-BE49-F238E27FC236}">
                <a16:creationId xmlns:a16="http://schemas.microsoft.com/office/drawing/2014/main" id="{A318B519-27AF-1041-C66E-EFF3E76C6E9A}"/>
              </a:ext>
            </a:extLst>
          </p:cNvPr>
          <p:cNvSpPr/>
          <p:nvPr/>
        </p:nvSpPr>
        <p:spPr>
          <a:xfrm>
            <a:off x="10361112" y="5910202"/>
            <a:ext cx="1753644" cy="36512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dirty="0">
                <a:latin typeface="SimHei" panose="02010609060101010101" pitchFamily="49" charset="-122"/>
                <a:ea typeface="SimHei" panose="02010609060101010101" pitchFamily="49" charset="-122"/>
              </a:rPr>
              <a:t>贮藏效率</a:t>
            </a:r>
            <a:r>
              <a:rPr kumimoji="1" lang="en-US" altLang="zh-CN" dirty="0">
                <a:latin typeface="SimHei" panose="02010609060101010101" pitchFamily="49" charset="-122"/>
                <a:ea typeface="SimHei" panose="02010609060101010101" pitchFamily="49" charset="-122"/>
              </a:rPr>
              <a:t>/</a:t>
            </a:r>
            <a:r>
              <a:rPr kumimoji="1" lang="zh-CN" altLang="en-US" dirty="0">
                <a:latin typeface="SimHei" panose="02010609060101010101" pitchFamily="49" charset="-122"/>
                <a:ea typeface="SimHei" panose="02010609060101010101" pitchFamily="49" charset="-122"/>
              </a:rPr>
              <a:t>费用</a:t>
            </a:r>
          </a:p>
        </p:txBody>
      </p:sp>
      <p:sp>
        <p:nvSpPr>
          <p:cNvPr id="9" name="圆角矩形 8">
            <a:hlinkClick r:id="rId7" action="ppaction://hlinksldjump"/>
            <a:extLst>
              <a:ext uri="{FF2B5EF4-FFF2-40B4-BE49-F238E27FC236}">
                <a16:creationId xmlns:a16="http://schemas.microsoft.com/office/drawing/2014/main" id="{DD003A27-94AC-A473-BF90-CFA3154D04D7}"/>
              </a:ext>
            </a:extLst>
          </p:cNvPr>
          <p:cNvSpPr/>
          <p:nvPr/>
        </p:nvSpPr>
        <p:spPr>
          <a:xfrm>
            <a:off x="10361112" y="5412987"/>
            <a:ext cx="1753644" cy="36512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dirty="0">
                <a:latin typeface="SimHei" panose="02010609060101010101" pitchFamily="49" charset="-122"/>
                <a:ea typeface="SimHei" panose="02010609060101010101" pitchFamily="49" charset="-122"/>
              </a:rPr>
              <a:t>风险厌恶</a:t>
            </a:r>
          </a:p>
        </p:txBody>
      </p:sp>
    </p:spTree>
    <p:extLst>
      <p:ext uri="{BB962C8B-B14F-4D97-AF65-F5344CB8AC3E}">
        <p14:creationId xmlns:p14="http://schemas.microsoft.com/office/powerpoint/2010/main" val="3949420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92F96-CA54-644F-25DB-8374B33FFD9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2B5701A-3670-C6A6-2008-88697947D1BB}"/>
              </a:ext>
            </a:extLst>
          </p:cNvPr>
          <p:cNvSpPr>
            <a:spLocks noGrp="1"/>
          </p:cNvSpPr>
          <p:nvPr>
            <p:ph type="title"/>
          </p:nvPr>
        </p:nvSpPr>
        <p:spPr/>
        <p:txBody>
          <a:bodyPr>
            <a:normAutofit/>
          </a:bodyPr>
          <a:lstStyle/>
          <a:p>
            <a:r>
              <a:rPr lang="en-US" altLang="zh-CN" sz="3600" dirty="0"/>
              <a:t>6.3.</a:t>
            </a:r>
            <a:r>
              <a:rPr lang="zh-CN" altLang="en-US" sz="3600" dirty="0"/>
              <a:t>村级福利模拟：</a:t>
            </a:r>
            <a:br>
              <a:rPr lang="en-US" altLang="zh-CN" sz="3600" dirty="0"/>
            </a:br>
            <a:r>
              <a:rPr lang="zh-CN" altLang="en-US" sz="3600" dirty="0"/>
              <a:t>思路与设定</a:t>
            </a:r>
            <a:endParaRPr kumimoji="1" lang="zh-CN" altLang="en-US" sz="360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E8ECCD5-291E-4F8E-596F-4FC7CCDF17ED}"/>
                  </a:ext>
                </a:extLst>
              </p:cNvPr>
              <p:cNvSpPr>
                <a:spLocks noGrp="1"/>
              </p:cNvSpPr>
              <p:nvPr>
                <p:ph idx="1"/>
              </p:nvPr>
            </p:nvSpPr>
            <p:spPr/>
            <p:txBody>
              <a:bodyPr>
                <a:noAutofit/>
              </a:bodyPr>
              <a:lstStyle/>
              <a:p>
                <a:pPr marL="0" indent="0">
                  <a:buNone/>
                </a:pPr>
                <a:r>
                  <a:rPr lang="zh-CN" altLang="en-US" dirty="0"/>
                  <a:t>模型扩展：</a:t>
                </a:r>
                <a:endParaRPr lang="en-US" altLang="zh-CN" dirty="0"/>
              </a:p>
              <a:p>
                <a:pPr lvl="1">
                  <a:lnSpc>
                    <a:spcPct val="150000"/>
                  </a:lnSpc>
                </a:pPr>
                <a:r>
                  <a:rPr lang="zh-CN" altLang="en-US" sz="2200" dirty="0"/>
                  <a:t>允许</a:t>
                </a:r>
                <a:r>
                  <a:rPr lang="zh-CN" altLang="en-US" sz="2200" b="1" dirty="0"/>
                  <a:t>两期买方势力</a:t>
                </a:r>
                <a:r>
                  <a:rPr lang="zh-CN" altLang="en-US" sz="2200" dirty="0"/>
                  <a:t>均为随机变量，</a:t>
                </a:r>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𝜃</m:t>
                        </m:r>
                      </m:e>
                      <m:sub>
                        <m:r>
                          <a:rPr lang="en-US" altLang="zh-CN" sz="2200" b="0" i="1" smtClean="0">
                            <a:latin typeface="Cambria Math" panose="02040503050406030204" pitchFamily="18" charset="0"/>
                          </a:rPr>
                          <m:t>𝑡</m:t>
                        </m:r>
                      </m:sub>
                    </m:sSub>
                  </m:oMath>
                </a14:m>
                <a:r>
                  <a:rPr lang="en-US" altLang="zh-CN" sz="2200" dirty="0">
                    <a:latin typeface="Arial" panose="020B0604020202020204" pitchFamily="34" charset="0"/>
                    <a:cs typeface="Arial" panose="020B0604020202020204" pitchFamily="34" charset="0"/>
                  </a:rPr>
                  <a:t> </a:t>
                </a:r>
                <a:r>
                  <a:rPr lang="el-GR" altLang="zh-CN" sz="2200" dirty="0">
                    <a:latin typeface="Arial" panose="020B0604020202020204" pitchFamily="34" charset="0"/>
                    <a:cs typeface="Arial" panose="020B0604020202020204" pitchFamily="34" charset="0"/>
                  </a:rPr>
                  <a:t>∼</a:t>
                </a:r>
                <a:r>
                  <a:rPr lang="en-US" altLang="zh-CN" sz="2200" dirty="0">
                    <a:latin typeface="Arial" panose="020B0604020202020204" pitchFamily="34" charset="0"/>
                    <a:cs typeface="Arial" panose="020B0604020202020204" pitchFamily="34" charset="0"/>
                  </a:rPr>
                  <a:t> Beta</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a:t>
                </a:r>
                <a:r>
                  <a:rPr lang="el-GR" altLang="zh-CN" sz="2200" dirty="0">
                    <a:latin typeface="Arial" panose="020B0604020202020204" pitchFamily="34" charset="0"/>
                    <a:cs typeface="Arial" panose="020B0604020202020204" pitchFamily="34" charset="0"/>
                  </a:rPr>
                  <a:t>α</a:t>
                </a:r>
                <a:r>
                  <a:rPr lang="zh-CN" altLang="en-US" sz="2200" dirty="0">
                    <a:latin typeface="Arial" panose="020B0604020202020204" pitchFamily="34" charset="0"/>
                    <a:cs typeface="Arial" panose="020B0604020202020204" pitchFamily="34" charset="0"/>
                  </a:rPr>
                  <a:t> </a:t>
                </a:r>
                <a:r>
                  <a:rPr lang="el-GR" altLang="zh-CN" sz="2200" dirty="0">
                    <a:latin typeface="Arial" panose="020B0604020202020204" pitchFamily="34" charset="0"/>
                    <a:cs typeface="Arial" panose="020B0604020202020204" pitchFamily="34" charset="0"/>
                  </a:rPr>
                  <a:t>,</a:t>
                </a:r>
                <a:r>
                  <a:rPr lang="zh-CN" altLang="en-US" sz="2200" dirty="0">
                    <a:latin typeface="Arial" panose="020B0604020202020204" pitchFamily="34" charset="0"/>
                    <a:cs typeface="Arial" panose="020B0604020202020204" pitchFamily="34" charset="0"/>
                  </a:rPr>
                  <a:t> </a:t>
                </a:r>
                <a:r>
                  <a:rPr lang="el-GR" altLang="zh-CN" sz="2200" dirty="0">
                    <a:latin typeface="Arial" panose="020B0604020202020204" pitchFamily="34" charset="0"/>
                    <a:cs typeface="Arial" panose="020B0604020202020204" pitchFamily="34" charset="0"/>
                  </a:rPr>
                  <a:t>β)</a:t>
                </a:r>
                <a:r>
                  <a:rPr lang="zh-CN" altLang="en-US" sz="2200" dirty="0"/>
                  <a:t>，平均值不同、方差相同</a:t>
                </a:r>
                <a:endParaRPr lang="en-US" altLang="zh-CN" sz="2200" dirty="0"/>
              </a:p>
              <a:p>
                <a:pPr lvl="1">
                  <a:lnSpc>
                    <a:spcPct val="150000"/>
                  </a:lnSpc>
                </a:pPr>
                <a:r>
                  <a:rPr lang="en-US" altLang="zh-CN" sz="2200" dirty="0"/>
                  <a:t>100</a:t>
                </a:r>
                <a:r>
                  <a:rPr lang="zh-CN" altLang="en-US" sz="2200" dirty="0"/>
                  <a:t>家农户，风险厌恶系数 </a:t>
                </a:r>
                <a14:m>
                  <m:oMath xmlns:m="http://schemas.openxmlformats.org/officeDocument/2006/math">
                    <m:sSub>
                      <m:sSubPr>
                        <m:ctrlPr>
                          <a:rPr lang="ar-AE" altLang="zh-CN" sz="2200" i="1">
                            <a:latin typeface="Cambria Math" panose="02040503050406030204" pitchFamily="18" charset="0"/>
                          </a:rPr>
                        </m:ctrlPr>
                      </m:sSubPr>
                      <m:e>
                        <m:r>
                          <a:rPr lang="ar-AE" altLang="zh-CN" sz="2200" i="1">
                            <a:latin typeface="Cambria Math" panose="02040503050406030204" pitchFamily="18" charset="0"/>
                          </a:rPr>
                          <m:t>𝛾</m:t>
                        </m:r>
                      </m:e>
                      <m:sub>
                        <m:r>
                          <a:rPr lang="ar-AE" altLang="zh-CN" sz="2200" i="1">
                            <a:latin typeface="Cambria Math" panose="02040503050406030204" pitchFamily="18" charset="0"/>
                          </a:rPr>
                          <m:t>𝑖</m:t>
                        </m:r>
                      </m:sub>
                    </m:sSub>
                    <m:r>
                      <a:rPr lang="ar-AE" altLang="zh-CN" sz="2200">
                        <a:latin typeface="Cambria Math" panose="02040503050406030204" pitchFamily="18" charset="0"/>
                      </a:rPr>
                      <m:t>∼</m:t>
                    </m:r>
                    <m:r>
                      <a:rPr lang="ar-AE" altLang="zh-CN" sz="2200" i="1">
                        <a:latin typeface="Cambria Math" panose="02040503050406030204" pitchFamily="18" charset="0"/>
                      </a:rPr>
                      <m:t>𝑈</m:t>
                    </m:r>
                    <m:d>
                      <m:dPr>
                        <m:begChr m:val="["/>
                        <m:endChr m:val="]"/>
                        <m:sepChr m:val=","/>
                        <m:ctrlPr>
                          <a:rPr lang="ar-AE" altLang="zh-CN" sz="2200" i="1">
                            <a:latin typeface="Cambria Math" panose="02040503050406030204" pitchFamily="18" charset="0"/>
                          </a:rPr>
                        </m:ctrlPr>
                      </m:dPr>
                      <m:e>
                        <m:r>
                          <a:rPr lang="ar-AE" altLang="zh-CN" sz="2200">
                            <a:latin typeface="Cambria Math" panose="02040503050406030204" pitchFamily="18" charset="0"/>
                          </a:rPr>
                          <m:t>0</m:t>
                        </m:r>
                      </m:e>
                      <m:e>
                        <m:r>
                          <a:rPr lang="ar-AE" altLang="zh-CN" sz="2200">
                            <a:latin typeface="Cambria Math" panose="02040503050406030204" pitchFamily="18" charset="0"/>
                          </a:rPr>
                          <m:t>10</m:t>
                        </m:r>
                      </m:e>
                    </m:d>
                  </m:oMath>
                </a14:m>
                <a:endParaRPr lang="en-US" altLang="zh-CN" sz="2200" dirty="0"/>
              </a:p>
              <a:p>
                <a:pPr marL="0" indent="0">
                  <a:lnSpc>
                    <a:spcPct val="150000"/>
                  </a:lnSpc>
                  <a:buNone/>
                </a:pPr>
                <a:r>
                  <a:rPr lang="zh-CN" altLang="en-US" dirty="0"/>
                  <a:t>福利衡量与经济含义：</a:t>
                </a:r>
                <a:endParaRPr lang="en-CN" altLang="zh-CN" dirty="0"/>
              </a:p>
              <a:p>
                <a:pPr marL="0" indent="0">
                  <a:lnSpc>
                    <a:spcPct val="150000"/>
                  </a:lnSpc>
                  <a:buNone/>
                </a:pPr>
                <a:r>
                  <a:rPr lang="zh-CN" altLang="en-US" dirty="0"/>
                  <a:t>（</a:t>
                </a:r>
                <a:r>
                  <a:rPr lang="en-US" altLang="zh-CN" dirty="0"/>
                  <a:t>1</a:t>
                </a:r>
                <a:r>
                  <a:rPr lang="zh-CN" altLang="en-US" dirty="0"/>
                  <a:t>）收入增益指标</a:t>
                </a:r>
                <a:endParaRPr lang="en-US" altLang="zh-CN" dirty="0"/>
              </a:p>
              <a:p>
                <a:pPr marL="0" indent="0" algn="ctr">
                  <a:buNone/>
                </a:pPr>
                <a14:m>
                  <m:oMath xmlns:m="http://schemas.openxmlformats.org/officeDocument/2006/math">
                    <m:r>
                      <m:rPr>
                        <m:nor/>
                      </m:rPr>
                      <a:rPr lang="en-US" altLang="zh-CN" sz="2000">
                        <a:latin typeface="Arial" panose="020B0604020202020204" pitchFamily="34" charset="0"/>
                        <a:cs typeface="Arial" panose="020B0604020202020204" pitchFamily="34" charset="0"/>
                      </a:rPr>
                      <m:t>Expected</m:t>
                    </m:r>
                    <m:r>
                      <m:rPr>
                        <m:nor/>
                      </m:rPr>
                      <a:rPr lang="en-US" altLang="zh-CN" sz="2000">
                        <a:latin typeface="Arial" panose="020B0604020202020204" pitchFamily="34" charset="0"/>
                        <a:cs typeface="Arial" panose="020B0604020202020204" pitchFamily="34" charset="0"/>
                      </a:rPr>
                      <m:t> </m:t>
                    </m:r>
                    <m:r>
                      <m:rPr>
                        <m:nor/>
                      </m:rPr>
                      <a:rPr lang="en-US" altLang="zh-CN" sz="2000">
                        <a:latin typeface="Arial" panose="020B0604020202020204" pitchFamily="34" charset="0"/>
                        <a:cs typeface="Arial" panose="020B0604020202020204" pitchFamily="34" charset="0"/>
                      </a:rPr>
                      <m:t>Income</m:t>
                    </m:r>
                    <m:r>
                      <m:rPr>
                        <m:nor/>
                      </m:rPr>
                      <a:rPr lang="en-US" altLang="zh-CN" sz="2000">
                        <a:latin typeface="Arial" panose="020B0604020202020204" pitchFamily="34" charset="0"/>
                        <a:cs typeface="Arial" panose="020B0604020202020204" pitchFamily="34" charset="0"/>
                      </a:rPr>
                      <m:t> </m:t>
                    </m:r>
                    <m:r>
                      <m:rPr>
                        <m:nor/>
                      </m:rPr>
                      <a:rPr lang="en-US" altLang="zh-CN" sz="2000">
                        <a:latin typeface="Arial" panose="020B0604020202020204" pitchFamily="34" charset="0"/>
                        <a:cs typeface="Arial" panose="020B0604020202020204" pitchFamily="34" charset="0"/>
                      </a:rPr>
                      <m:t>Gain</m:t>
                    </m:r>
                    <m:d>
                      <m:dPr>
                        <m:ctrlPr>
                          <a:rPr lang="en-CN" altLang="zh-CN" sz="2000" i="1">
                            <a:latin typeface="Cambria Math" panose="02040503050406030204" pitchFamily="18" charset="0"/>
                          </a:rPr>
                        </m:ctrlPr>
                      </m:dPr>
                      <m:e>
                        <m:sSub>
                          <m:sSubPr>
                            <m:ctrlPr>
                              <a:rPr lang="en-CN"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1</m:t>
                            </m:r>
                          </m:sub>
                        </m:sSub>
                        <m:r>
                          <a:rPr lang="en-US" altLang="zh-CN" sz="2000">
                            <a:latin typeface="Cambria Math" panose="02040503050406030204" pitchFamily="18" charset="0"/>
                          </a:rPr>
                          <m:t>;</m:t>
                        </m:r>
                        <m:r>
                          <a:rPr lang="en-US" altLang="zh-CN" sz="2000" i="1">
                            <a:latin typeface="Cambria Math" panose="02040503050406030204" pitchFamily="18" charset="0"/>
                          </a:rPr>
                          <m:t>𝜅</m:t>
                        </m:r>
                        <m:r>
                          <a:rPr lang="en-US" altLang="zh-CN" sz="2000">
                            <a:latin typeface="Cambria Math" panose="02040503050406030204" pitchFamily="18" charset="0"/>
                          </a:rPr>
                          <m:t>,</m:t>
                        </m:r>
                        <m:sSup>
                          <m:sSupPr>
                            <m:ctrlPr>
                              <a:rPr lang="en-CN"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2</m:t>
                            </m:r>
                          </m:sup>
                        </m:sSup>
                        <m:r>
                          <a:rPr lang="en-US" altLang="zh-CN" sz="2000">
                            <a:latin typeface="Cambria Math" panose="02040503050406030204" pitchFamily="18" charset="0"/>
                          </a:rPr>
                          <m:t>,</m:t>
                        </m:r>
                        <m:r>
                          <a:rPr lang="en-US" altLang="zh-CN" sz="2000" i="1">
                            <a:latin typeface="Cambria Math" panose="02040503050406030204" pitchFamily="18" charset="0"/>
                          </a:rPr>
                          <m:t>𝑔</m:t>
                        </m:r>
                      </m:e>
                    </m:d>
                    <m:r>
                      <a:rPr lang="en-US" altLang="zh-CN" sz="2000">
                        <a:latin typeface="Cambria Math" panose="02040503050406030204" pitchFamily="18" charset="0"/>
                      </a:rPr>
                      <m:t>=</m:t>
                    </m:r>
                    <m:r>
                      <a:rPr lang="en-US" altLang="zh-CN" sz="2000" i="1">
                        <a:latin typeface="Cambria Math" panose="02040503050406030204" pitchFamily="18" charset="0"/>
                      </a:rPr>
                      <m:t>100</m:t>
                    </m:r>
                    <m:r>
                      <a:rPr lang="en-US" altLang="zh-CN" sz="2000">
                        <a:latin typeface="Cambria Math" panose="02040503050406030204" pitchFamily="18" charset="0"/>
                      </a:rPr>
                      <m:t>×</m:t>
                    </m:r>
                    <m:f>
                      <m:fPr>
                        <m:ctrlPr>
                          <a:rPr lang="en-CN" altLang="zh-CN" sz="2000" i="1">
                            <a:latin typeface="Cambria Math" panose="02040503050406030204" pitchFamily="18" charset="0"/>
                          </a:rPr>
                        </m:ctrlPr>
                      </m:fPr>
                      <m:num>
                        <m:f>
                          <m:fPr>
                            <m:ctrlPr>
                              <a:rPr lang="en-CN"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𝑅</m:t>
                            </m:r>
                          </m:den>
                        </m:f>
                        <m:nary>
                          <m:naryPr>
                            <m:chr m:val="∑"/>
                            <m:limLoc m:val="undOvr"/>
                            <m:ctrlPr>
                              <a:rPr lang="en-CN" altLang="zh-CN" sz="2000" i="1">
                                <a:latin typeface="Cambria Math" panose="02040503050406030204" pitchFamily="18" charset="0"/>
                              </a:rPr>
                            </m:ctrlPr>
                          </m:naryPr>
                          <m:sub>
                            <m:r>
                              <a:rPr lang="en-US" altLang="zh-CN" sz="2000" i="1">
                                <a:latin typeface="Cambria Math" panose="02040503050406030204" pitchFamily="18" charset="0"/>
                              </a:rPr>
                              <m:t>𝑟</m:t>
                            </m:r>
                            <m:r>
                              <a:rPr lang="en-US" altLang="zh-CN" sz="2000">
                                <a:latin typeface="Cambria Math" panose="02040503050406030204" pitchFamily="18" charset="0"/>
                              </a:rPr>
                              <m:t>=</m:t>
                            </m:r>
                            <m:r>
                              <a:rPr lang="en-US" altLang="zh-CN" sz="2000" i="1">
                                <a:latin typeface="Cambria Math" panose="02040503050406030204" pitchFamily="18" charset="0"/>
                              </a:rPr>
                              <m:t>1</m:t>
                            </m:r>
                          </m:sub>
                          <m:sup>
                            <m:r>
                              <a:rPr lang="en-US" altLang="zh-CN" sz="2000" i="1">
                                <a:latin typeface="Cambria Math" panose="02040503050406030204" pitchFamily="18" charset="0"/>
                              </a:rPr>
                              <m:t>𝑅</m:t>
                            </m:r>
                          </m:sup>
                          <m:e>
                            <m:sSub>
                              <m:sSubPr>
                                <m:ctrlPr>
                                  <a:rPr lang="en-CN" altLang="zh-CN" sz="2000" i="1">
                                    <a:latin typeface="Cambria Math" panose="02040503050406030204" pitchFamily="18" charset="0"/>
                                  </a:rPr>
                                </m:ctrlPr>
                              </m:sSubPr>
                              <m:e>
                                <m:acc>
                                  <m:accPr>
                                    <m:chr m:val="‾"/>
                                    <m:ctrlPr>
                                      <a:rPr lang="en-CN" altLang="zh-CN" sz="2000" i="1">
                                        <a:latin typeface="Cambria Math" panose="02040503050406030204" pitchFamily="18" charset="0"/>
                                      </a:rPr>
                                    </m:ctrlPr>
                                  </m:accPr>
                                  <m:e>
                                    <m:r>
                                      <a:rPr lang="en-US" altLang="zh-CN" sz="2000" i="1">
                                        <a:latin typeface="Cambria Math" panose="02040503050406030204" pitchFamily="18" charset="0"/>
                                      </a:rPr>
                                      <m:t>𝑦</m:t>
                                    </m:r>
                                  </m:e>
                                </m:acc>
                              </m:e>
                              <m:sub>
                                <m:r>
                                  <a:rPr lang="en-US" altLang="zh-CN" sz="2000" i="1">
                                    <a:latin typeface="Cambria Math" panose="02040503050406030204" pitchFamily="18" charset="0"/>
                                  </a:rPr>
                                  <m:t>𝑟</m:t>
                                </m:r>
                              </m:sub>
                            </m:sSub>
                          </m:e>
                        </m:nary>
                        <m:r>
                          <a:rPr lang="en-US" altLang="zh-CN" sz="2000" i="1">
                            <a:latin typeface="Cambria Math" panose="02040503050406030204" pitchFamily="18" charset="0"/>
                          </a:rPr>
                          <m:t>−</m:t>
                        </m:r>
                        <m:f>
                          <m:fPr>
                            <m:ctrlPr>
                              <a:rPr lang="en-CN"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𝑅</m:t>
                            </m:r>
                          </m:den>
                        </m:f>
                        <m:nary>
                          <m:naryPr>
                            <m:chr m:val="∑"/>
                            <m:limLoc m:val="undOvr"/>
                            <m:ctrlPr>
                              <a:rPr lang="en-CN" altLang="zh-CN" sz="2000" i="1">
                                <a:latin typeface="Cambria Math" panose="02040503050406030204" pitchFamily="18" charset="0"/>
                              </a:rPr>
                            </m:ctrlPr>
                          </m:naryPr>
                          <m:sub>
                            <m:r>
                              <a:rPr lang="en-US" altLang="zh-CN" sz="2000" i="1">
                                <a:latin typeface="Cambria Math" panose="02040503050406030204" pitchFamily="18" charset="0"/>
                              </a:rPr>
                              <m:t>𝑟</m:t>
                            </m:r>
                            <m:r>
                              <a:rPr lang="en-US" altLang="zh-CN" sz="2000">
                                <a:latin typeface="Cambria Math" panose="02040503050406030204" pitchFamily="18" charset="0"/>
                              </a:rPr>
                              <m:t>=</m:t>
                            </m:r>
                            <m:r>
                              <a:rPr lang="en-US" altLang="zh-CN" sz="2000" i="1">
                                <a:latin typeface="Cambria Math" panose="02040503050406030204" pitchFamily="18" charset="0"/>
                              </a:rPr>
                              <m:t>1</m:t>
                            </m:r>
                          </m:sub>
                          <m:sup>
                            <m:r>
                              <a:rPr lang="en-US" altLang="zh-CN" sz="2000" i="1">
                                <a:latin typeface="Cambria Math" panose="02040503050406030204" pitchFamily="18" charset="0"/>
                              </a:rPr>
                              <m:t>𝑅</m:t>
                            </m:r>
                          </m:sup>
                          <m:e>
                            <m:sSubSup>
                              <m:sSubSupPr>
                                <m:ctrlPr>
                                  <a:rPr lang="en-CN" altLang="zh-CN" sz="2000" i="1">
                                    <a:latin typeface="Cambria Math" panose="02040503050406030204" pitchFamily="18" charset="0"/>
                                  </a:rPr>
                                </m:ctrlPr>
                              </m:sSubSupPr>
                              <m:e>
                                <m:acc>
                                  <m:accPr>
                                    <m:chr m:val="‾"/>
                                    <m:ctrlPr>
                                      <a:rPr lang="en-CN" altLang="zh-CN" sz="2000" i="1">
                                        <a:latin typeface="Cambria Math" panose="02040503050406030204" pitchFamily="18" charset="0"/>
                                      </a:rPr>
                                    </m:ctrlPr>
                                  </m:accPr>
                                  <m:e>
                                    <m:r>
                                      <a:rPr lang="en-US" altLang="zh-CN" sz="2000" i="1">
                                        <a:latin typeface="Cambria Math" panose="02040503050406030204" pitchFamily="18" charset="0"/>
                                      </a:rPr>
                                      <m:t>𝑦</m:t>
                                    </m:r>
                                  </m:e>
                                </m:acc>
                              </m:e>
                              <m:sub>
                                <m:r>
                                  <a:rPr lang="en-US" altLang="zh-CN" sz="2000" i="1">
                                    <a:latin typeface="Cambria Math" panose="02040503050406030204" pitchFamily="18" charset="0"/>
                                  </a:rPr>
                                  <m:t>𝑟</m:t>
                                </m:r>
                              </m:sub>
                              <m:sup>
                                <m:r>
                                  <a:rPr lang="en-US" altLang="zh-CN" sz="2000" i="1">
                                    <a:latin typeface="Cambria Math" panose="02040503050406030204" pitchFamily="18" charset="0"/>
                                  </a:rPr>
                                  <m:t> </m:t>
                                </m:r>
                                <m:r>
                                  <m:rPr>
                                    <m:nor/>
                                  </m:rPr>
                                  <a:rPr lang="en-US" altLang="zh-CN" sz="2000">
                                    <a:latin typeface="Arial" panose="020B0604020202020204" pitchFamily="34" charset="0"/>
                                    <a:cs typeface="Arial" panose="020B0604020202020204" pitchFamily="34" charset="0"/>
                                  </a:rPr>
                                  <m:t>no</m:t>
                                </m:r>
                              </m:sup>
                            </m:sSubSup>
                          </m:e>
                        </m:nary>
                      </m:num>
                      <m:den>
                        <m:f>
                          <m:fPr>
                            <m:ctrlPr>
                              <a:rPr lang="en-CN"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𝑅</m:t>
                            </m:r>
                          </m:den>
                        </m:f>
                        <m:nary>
                          <m:naryPr>
                            <m:chr m:val="∑"/>
                            <m:limLoc m:val="undOvr"/>
                            <m:ctrlPr>
                              <a:rPr lang="en-CN" altLang="zh-CN" sz="2000" i="1">
                                <a:latin typeface="Cambria Math" panose="02040503050406030204" pitchFamily="18" charset="0"/>
                              </a:rPr>
                            </m:ctrlPr>
                          </m:naryPr>
                          <m:sub>
                            <m:r>
                              <a:rPr lang="en-US" altLang="zh-CN" sz="2000" i="1">
                                <a:latin typeface="Cambria Math" panose="02040503050406030204" pitchFamily="18" charset="0"/>
                              </a:rPr>
                              <m:t>𝑟</m:t>
                            </m:r>
                            <m:r>
                              <a:rPr lang="en-US" altLang="zh-CN" sz="2000">
                                <a:latin typeface="Cambria Math" panose="02040503050406030204" pitchFamily="18" charset="0"/>
                              </a:rPr>
                              <m:t>=</m:t>
                            </m:r>
                            <m:r>
                              <a:rPr lang="en-US" altLang="zh-CN" sz="2000" i="1">
                                <a:latin typeface="Cambria Math" panose="02040503050406030204" pitchFamily="18" charset="0"/>
                              </a:rPr>
                              <m:t>1</m:t>
                            </m:r>
                          </m:sub>
                          <m:sup>
                            <m:r>
                              <a:rPr lang="en-US" altLang="zh-CN" sz="2000" i="1">
                                <a:latin typeface="Cambria Math" panose="02040503050406030204" pitchFamily="18" charset="0"/>
                              </a:rPr>
                              <m:t>𝑅</m:t>
                            </m:r>
                          </m:sup>
                          <m:e>
                            <m:sSubSup>
                              <m:sSubSupPr>
                                <m:ctrlPr>
                                  <a:rPr lang="en-CN" altLang="zh-CN" sz="2000" i="1">
                                    <a:latin typeface="Cambria Math" panose="02040503050406030204" pitchFamily="18" charset="0"/>
                                  </a:rPr>
                                </m:ctrlPr>
                              </m:sSubSupPr>
                              <m:e>
                                <m:acc>
                                  <m:accPr>
                                    <m:chr m:val="‾"/>
                                    <m:ctrlPr>
                                      <a:rPr lang="en-CN" altLang="zh-CN" sz="2000" i="1">
                                        <a:latin typeface="Cambria Math" panose="02040503050406030204" pitchFamily="18" charset="0"/>
                                      </a:rPr>
                                    </m:ctrlPr>
                                  </m:accPr>
                                  <m:e>
                                    <m:r>
                                      <a:rPr lang="en-US" altLang="zh-CN" sz="2000" i="1">
                                        <a:latin typeface="Cambria Math" panose="02040503050406030204" pitchFamily="18" charset="0"/>
                                      </a:rPr>
                                      <m:t>𝑦</m:t>
                                    </m:r>
                                  </m:e>
                                </m:acc>
                              </m:e>
                              <m:sub>
                                <m:r>
                                  <a:rPr lang="en-US" altLang="zh-CN" sz="2000" i="1">
                                    <a:latin typeface="Cambria Math" panose="02040503050406030204" pitchFamily="18" charset="0"/>
                                  </a:rPr>
                                  <m:t>𝑟</m:t>
                                </m:r>
                              </m:sub>
                              <m:sup>
                                <m:r>
                                  <a:rPr lang="en-US" altLang="zh-CN" sz="2000" i="1">
                                    <a:latin typeface="Cambria Math" panose="02040503050406030204" pitchFamily="18" charset="0"/>
                                  </a:rPr>
                                  <m:t> </m:t>
                                </m:r>
                                <m:r>
                                  <m:rPr>
                                    <m:nor/>
                                  </m:rPr>
                                  <a:rPr lang="en-US" altLang="zh-CN" sz="2000">
                                    <a:latin typeface="Arial" panose="020B0604020202020204" pitchFamily="34" charset="0"/>
                                    <a:cs typeface="Arial" panose="020B0604020202020204" pitchFamily="34" charset="0"/>
                                  </a:rPr>
                                  <m:t>no</m:t>
                                </m:r>
                              </m:sup>
                            </m:sSubSup>
                          </m:e>
                        </m:nary>
                      </m:den>
                    </m:f>
                    <m:r>
                      <a:rPr lang="en-US" altLang="zh-CN" sz="2000">
                        <a:latin typeface="Cambria Math" panose="02040503050406030204" pitchFamily="18" charset="0"/>
                      </a:rPr>
                      <m:t>.</m:t>
                    </m:r>
                  </m:oMath>
                </a14:m>
                <a:r>
                  <a:rPr lang="en-CN" altLang="zh-CN" sz="2000" dirty="0">
                    <a:latin typeface="Arial" panose="020B0604020202020204" pitchFamily="34" charset="0"/>
                    <a:cs typeface="Arial" panose="020B0604020202020204" pitchFamily="34" charset="0"/>
                  </a:rPr>
                  <a:t> </a:t>
                </a:r>
                <a:endParaRPr lang="en-US" altLang="zh-CN" sz="2000" dirty="0">
                  <a:latin typeface="Arial" panose="020B0604020202020204" pitchFamily="34" charset="0"/>
                  <a:cs typeface="Arial" panose="020B0604020202020204" pitchFamily="34" charset="0"/>
                </a:endParaRPr>
              </a:p>
              <a:p>
                <a:pPr marL="0" indent="0">
                  <a:buNone/>
                </a:pPr>
                <a:r>
                  <a:rPr lang="zh-CN" altLang="en-US" dirty="0"/>
                  <a:t>（</a:t>
                </a:r>
                <a:r>
                  <a:rPr lang="en-US" altLang="zh-CN" dirty="0"/>
                  <a:t>2</a:t>
                </a:r>
                <a:r>
                  <a:rPr lang="zh-CN" altLang="en-US" dirty="0"/>
                  <a:t>）确定性等价</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Certainty-Equivalent, CE）</a:t>
                </a:r>
                <a:r>
                  <a:rPr lang="zh-CN" altLang="en-US" dirty="0"/>
                  <a:t>指标</a:t>
                </a:r>
                <a:endParaRPr lang="en-US" altLang="zh-CN" dirty="0"/>
              </a:p>
              <a:p>
                <a:pPr marL="0" indent="0">
                  <a:buNone/>
                </a:pPr>
                <a:endParaRPr lang="en-US" altLang="zh-CN" sz="1400" dirty="0"/>
              </a:p>
              <a:p>
                <a:pPr marL="0" indent="0" algn="ctr">
                  <a:buNone/>
                </a:pPr>
                <a14:m>
                  <m:oMath xmlns:m="http://schemas.openxmlformats.org/officeDocument/2006/math">
                    <m:sSub>
                      <m:sSubPr>
                        <m:ctrlPr>
                          <a:rPr lang="en-CN" altLang="zh-CN" sz="2000" i="1">
                            <a:latin typeface="Cambria Math" panose="02040503050406030204" pitchFamily="18" charset="0"/>
                          </a:rPr>
                        </m:ctrlPr>
                      </m:sSubPr>
                      <m:e>
                        <m:r>
                          <m:rPr>
                            <m:sty m:val="p"/>
                          </m:rPr>
                          <a:rPr lang="en-US" altLang="zh-CN" sz="2000">
                            <a:latin typeface="Cambria Math" panose="02040503050406030204" pitchFamily="18" charset="0"/>
                          </a:rPr>
                          <m:t>CE</m:t>
                        </m:r>
                      </m:e>
                      <m:sub>
                        <m:r>
                          <a:rPr lang="en-US" altLang="zh-CN" sz="2000" i="1">
                            <a:latin typeface="Cambria Math" panose="02040503050406030204" pitchFamily="18" charset="0"/>
                          </a:rPr>
                          <m:t>𝑖</m:t>
                        </m:r>
                      </m:sub>
                    </m:sSub>
                    <m:r>
                      <a:rPr lang="en-US" altLang="zh-CN" sz="2000">
                        <a:latin typeface="Cambria Math" panose="02040503050406030204" pitchFamily="18" charset="0"/>
                      </a:rPr>
                      <m:t>=</m:t>
                    </m:r>
                    <m:d>
                      <m:dPr>
                        <m:begChr m:val="{"/>
                        <m:endChr m:val=""/>
                        <m:ctrlPr>
                          <a:rPr lang="en-CN" altLang="zh-CN" sz="2000" i="1">
                            <a:latin typeface="Cambria Math" panose="02040503050406030204" pitchFamily="18" charset="0"/>
                          </a:rPr>
                        </m:ctrlPr>
                      </m:dPr>
                      <m:e>
                        <m:m>
                          <m:mPr>
                            <m:plcHide m:val="on"/>
                            <m:mcs>
                              <m:mc>
                                <m:mcPr>
                                  <m:count m:val="2"/>
                                  <m:mcJc m:val="center"/>
                                </m:mcPr>
                              </m:mc>
                            </m:mcs>
                            <m:ctrlPr>
                              <a:rPr lang="en-CN" altLang="zh-CN" sz="2000" i="1">
                                <a:latin typeface="Cambria Math" panose="02040503050406030204" pitchFamily="18" charset="0"/>
                              </a:rPr>
                            </m:ctrlPr>
                          </m:mPr>
                          <m:mr>
                            <m:e>
                              <m:sSup>
                                <m:sSupPr>
                                  <m:ctrlPr>
                                    <a:rPr lang="en-CN" altLang="zh-CN" sz="2000" i="1">
                                      <a:latin typeface="Cambria Math" panose="02040503050406030204" pitchFamily="18" charset="0"/>
                                    </a:rPr>
                                  </m:ctrlPr>
                                </m:sSupPr>
                                <m:e>
                                  <m:d>
                                    <m:dPr>
                                      <m:ctrlPr>
                                        <a:rPr lang="en-CN" altLang="zh-CN" sz="2000" i="1">
                                          <a:latin typeface="Cambria Math" panose="02040503050406030204" pitchFamily="18" charset="0"/>
                                        </a:rPr>
                                      </m:ctrlPr>
                                    </m:dPr>
                                    <m:e>
                                      <m:f>
                                        <m:fPr>
                                          <m:ctrlPr>
                                            <a:rPr lang="en-CN"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𝑅</m:t>
                                          </m:r>
                                        </m:den>
                                      </m:f>
                                      <m:nary>
                                        <m:naryPr>
                                          <m:chr m:val="∑"/>
                                          <m:limLoc m:val="undOvr"/>
                                          <m:ctrlPr>
                                            <a:rPr lang="en-CN" altLang="zh-CN" sz="2000" i="1">
                                              <a:latin typeface="Cambria Math" panose="02040503050406030204" pitchFamily="18" charset="0"/>
                                            </a:rPr>
                                          </m:ctrlPr>
                                        </m:naryPr>
                                        <m:sub>
                                          <m:r>
                                            <a:rPr lang="en-US" altLang="zh-CN" sz="2000" i="1">
                                              <a:latin typeface="Cambria Math" panose="02040503050406030204" pitchFamily="18" charset="0"/>
                                            </a:rPr>
                                            <m:t>𝑟</m:t>
                                          </m:r>
                                          <m:r>
                                            <a:rPr lang="en-US" altLang="zh-CN" sz="2000">
                                              <a:latin typeface="Cambria Math" panose="02040503050406030204" pitchFamily="18" charset="0"/>
                                            </a:rPr>
                                            <m:t>=</m:t>
                                          </m:r>
                                          <m:r>
                                            <a:rPr lang="en-US" altLang="zh-CN" sz="2000" i="1">
                                              <a:latin typeface="Cambria Math" panose="02040503050406030204" pitchFamily="18" charset="0"/>
                                            </a:rPr>
                                            <m:t>1</m:t>
                                          </m:r>
                                        </m:sub>
                                        <m:sup>
                                          <m:r>
                                            <a:rPr lang="en-US" altLang="zh-CN" sz="2000" i="1">
                                              <a:latin typeface="Cambria Math" panose="02040503050406030204" pitchFamily="18" charset="0"/>
                                            </a:rPr>
                                            <m:t>𝑅</m:t>
                                          </m:r>
                                        </m:sup>
                                        <m:e>
                                          <m:sSubSup>
                                            <m:sSubSupPr>
                                              <m:ctrlPr>
                                                <a:rPr lang="en-CN" altLang="zh-CN" sz="2000" i="1">
                                                  <a:latin typeface="Cambria Math" panose="02040503050406030204" pitchFamily="18" charset="0"/>
                                                </a:rPr>
                                              </m:ctrlPr>
                                            </m:sSubSupPr>
                                            <m:e>
                                              <m:r>
                                                <a:rPr lang="en-US" altLang="zh-CN" sz="2000" i="1">
                                                  <a:latin typeface="Cambria Math" panose="02040503050406030204" pitchFamily="18" charset="0"/>
                                                </a:rPr>
                                                <m:t>𝑦</m:t>
                                              </m:r>
                                            </m:e>
                                            <m:sub>
                                              <m:r>
                                                <a:rPr lang="en-US" altLang="zh-CN" sz="2000" i="1">
                                                  <a:latin typeface="Cambria Math" panose="02040503050406030204" pitchFamily="18" charset="0"/>
                                                </a:rPr>
                                                <m:t>𝑖𝑟</m:t>
                                              </m:r>
                                            </m:sub>
                                            <m:sup>
                                              <m:r>
                                                <a:rPr lang="en-US" altLang="zh-CN" sz="2000" i="1">
                                                  <a:latin typeface="Cambria Math" panose="02040503050406030204" pitchFamily="18" charset="0"/>
                                                </a:rPr>
                                                <m:t> 1−</m:t>
                                              </m:r>
                                              <m:sSub>
                                                <m:sSubPr>
                                                  <m:ctrlPr>
                                                    <a:rPr lang="en-CN" altLang="zh-CN" sz="2000" i="1">
                                                      <a:latin typeface="Cambria Math" panose="02040503050406030204" pitchFamily="18" charset="0"/>
                                                    </a:rPr>
                                                  </m:ctrlPr>
                                                </m:sSubPr>
                                                <m:e>
                                                  <m:r>
                                                    <a:rPr lang="en-US" altLang="zh-CN" sz="2000" i="1">
                                                      <a:latin typeface="Cambria Math" panose="02040503050406030204" pitchFamily="18" charset="0"/>
                                                    </a:rPr>
                                                    <m:t>𝛾</m:t>
                                                  </m:r>
                                                </m:e>
                                                <m:sub>
                                                  <m:r>
                                                    <a:rPr lang="en-US" altLang="zh-CN" sz="2000" i="1">
                                                      <a:latin typeface="Cambria Math" panose="02040503050406030204" pitchFamily="18" charset="0"/>
                                                    </a:rPr>
                                                    <m:t>𝑖</m:t>
                                                  </m:r>
                                                </m:sub>
                                              </m:sSub>
                                            </m:sup>
                                          </m:sSubSup>
                                        </m:e>
                                      </m:nary>
                                    </m:e>
                                  </m:d>
                                </m:e>
                                <m:sup>
                                  <m:r>
                                    <a:rPr lang="en-US" altLang="zh-CN" sz="2000" i="1">
                                      <a:latin typeface="Cambria Math" panose="02040503050406030204" pitchFamily="18" charset="0"/>
                                    </a:rPr>
                                    <m:t>​​</m:t>
                                  </m:r>
                                  <m:f>
                                    <m:fPr>
                                      <m:type m:val="lin"/>
                                      <m:ctrlPr>
                                        <a:rPr lang="en-CN"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1−</m:t>
                                      </m:r>
                                      <m:sSub>
                                        <m:sSubPr>
                                          <m:ctrlPr>
                                            <a:rPr lang="en-CN" altLang="zh-CN" sz="2000" i="1">
                                              <a:latin typeface="Cambria Math" panose="02040503050406030204" pitchFamily="18" charset="0"/>
                                            </a:rPr>
                                          </m:ctrlPr>
                                        </m:sSubPr>
                                        <m:e>
                                          <m:r>
                                            <a:rPr lang="en-US" altLang="zh-CN" sz="2000" i="1">
                                              <a:latin typeface="Cambria Math" panose="02040503050406030204" pitchFamily="18" charset="0"/>
                                            </a:rPr>
                                            <m:t>𝛾</m:t>
                                          </m:r>
                                        </m:e>
                                        <m:sub>
                                          <m:r>
                                            <a:rPr lang="en-US" altLang="zh-CN" sz="2000" i="1">
                                              <a:latin typeface="Cambria Math" panose="02040503050406030204" pitchFamily="18" charset="0"/>
                                            </a:rPr>
                                            <m:t>𝑖</m:t>
                                          </m:r>
                                        </m:sub>
                                      </m:sSub>
                                    </m:den>
                                  </m:f>
                                </m:sup>
                              </m:sSup>
                              <m:r>
                                <a:rPr lang="en-US" altLang="zh-CN" sz="2000">
                                  <a:latin typeface="Cambria Math" panose="02040503050406030204" pitchFamily="18" charset="0"/>
                                </a:rPr>
                                <m:t>,</m:t>
                              </m:r>
                            </m:e>
                            <m:e>
                              <m:sSub>
                                <m:sSubPr>
                                  <m:ctrlPr>
                                    <a:rPr lang="en-CN" altLang="zh-CN" sz="2000" i="1">
                                      <a:latin typeface="Cambria Math" panose="02040503050406030204" pitchFamily="18" charset="0"/>
                                    </a:rPr>
                                  </m:ctrlPr>
                                </m:sSubPr>
                                <m:e>
                                  <m:r>
                                    <a:rPr lang="en-US" altLang="zh-CN" sz="2000" i="1">
                                      <a:latin typeface="Cambria Math" panose="02040503050406030204" pitchFamily="18" charset="0"/>
                                    </a:rPr>
                                    <m:t>𝛾</m:t>
                                  </m:r>
                                </m:e>
                                <m:sub>
                                  <m:r>
                                    <a:rPr lang="en-US" altLang="zh-CN" sz="2000" i="1">
                                      <a:latin typeface="Cambria Math" panose="02040503050406030204" pitchFamily="18" charset="0"/>
                                    </a:rPr>
                                    <m:t>𝑖</m:t>
                                  </m:r>
                                </m:sub>
                              </m:sSub>
                              <m:r>
                                <a:rPr lang="en-US" altLang="zh-CN" sz="2000">
                                  <a:latin typeface="Cambria Math" panose="02040503050406030204" pitchFamily="18" charset="0"/>
                                </a:rPr>
                                <m:t>≠</m:t>
                              </m:r>
                              <m:r>
                                <a:rPr lang="en-US" altLang="zh-CN" sz="2000" i="1">
                                  <a:latin typeface="Cambria Math" panose="02040503050406030204" pitchFamily="18" charset="0"/>
                                </a:rPr>
                                <m:t>1</m:t>
                              </m:r>
                              <m:r>
                                <a:rPr lang="en-US" altLang="zh-CN" sz="2000">
                                  <a:latin typeface="Cambria Math" panose="02040503050406030204" pitchFamily="18" charset="0"/>
                                </a:rPr>
                                <m:t>,</m:t>
                              </m:r>
                            </m:e>
                          </m:mr>
                          <m:mr>
                            <m:e>
                              <m:r>
                                <m:rPr>
                                  <m:sty m:val="p"/>
                                </m:rPr>
                                <a:rPr lang="en-US" altLang="zh-CN" sz="2000">
                                  <a:latin typeface="Cambria Math" panose="02040503050406030204" pitchFamily="18" charset="0"/>
                                </a:rPr>
                                <m:t>exp</m:t>
                              </m:r>
                              <m:r>
                                <a:rPr lang="en-US" altLang="zh-CN" sz="2000" i="1">
                                  <a:latin typeface="Cambria Math" panose="02040503050406030204" pitchFamily="18" charset="0"/>
                                </a:rPr>
                                <m:t>​</m:t>
                              </m:r>
                              <m:d>
                                <m:dPr>
                                  <m:ctrlPr>
                                    <a:rPr lang="en-CN" altLang="zh-CN" sz="2000" i="1">
                                      <a:latin typeface="Cambria Math" panose="02040503050406030204" pitchFamily="18" charset="0"/>
                                    </a:rPr>
                                  </m:ctrlPr>
                                </m:dPr>
                                <m:e>
                                  <m:f>
                                    <m:fPr>
                                      <m:ctrlPr>
                                        <a:rPr lang="en-CN"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𝑅</m:t>
                                      </m:r>
                                    </m:den>
                                  </m:f>
                                  <m:nary>
                                    <m:naryPr>
                                      <m:chr m:val="∑"/>
                                      <m:limLoc m:val="undOvr"/>
                                      <m:ctrlPr>
                                        <a:rPr lang="en-CN" altLang="zh-CN" sz="2000" i="1">
                                          <a:latin typeface="Cambria Math" panose="02040503050406030204" pitchFamily="18" charset="0"/>
                                        </a:rPr>
                                      </m:ctrlPr>
                                    </m:naryPr>
                                    <m:sub>
                                      <m:r>
                                        <a:rPr lang="en-US" altLang="zh-CN" sz="2000" i="1">
                                          <a:latin typeface="Cambria Math" panose="02040503050406030204" pitchFamily="18" charset="0"/>
                                        </a:rPr>
                                        <m:t>𝑟</m:t>
                                      </m:r>
                                      <m:r>
                                        <a:rPr lang="en-US" altLang="zh-CN" sz="2000">
                                          <a:latin typeface="Cambria Math" panose="02040503050406030204" pitchFamily="18" charset="0"/>
                                        </a:rPr>
                                        <m:t>=</m:t>
                                      </m:r>
                                      <m:r>
                                        <a:rPr lang="en-US" altLang="zh-CN" sz="2000" i="1">
                                          <a:latin typeface="Cambria Math" panose="02040503050406030204" pitchFamily="18" charset="0"/>
                                        </a:rPr>
                                        <m:t>1</m:t>
                                      </m:r>
                                    </m:sub>
                                    <m:sup>
                                      <m:r>
                                        <a:rPr lang="en-US" altLang="zh-CN" sz="2000" i="1">
                                          <a:latin typeface="Cambria Math" panose="02040503050406030204" pitchFamily="18" charset="0"/>
                                        </a:rPr>
                                        <m:t>𝑅</m:t>
                                      </m:r>
                                    </m:sup>
                                    <m:e>
                                      <m:r>
                                        <m:rPr>
                                          <m:sty m:val="p"/>
                                        </m:rPr>
                                        <a:rPr lang="en-US" altLang="zh-CN" sz="2000">
                                          <a:latin typeface="Cambria Math" panose="02040503050406030204" pitchFamily="18" charset="0"/>
                                        </a:rPr>
                                        <m:t>ln</m:t>
                                      </m:r>
                                    </m:e>
                                  </m:nary>
                                  <m:sSub>
                                    <m:sSubPr>
                                      <m:ctrlPr>
                                        <a:rPr lang="en-CN"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𝑖𝑟</m:t>
                                      </m:r>
                                    </m:sub>
                                  </m:sSub>
                                </m:e>
                              </m:d>
                              <m:r>
                                <a:rPr lang="en-US" altLang="zh-CN" sz="2000">
                                  <a:latin typeface="Cambria Math" panose="02040503050406030204" pitchFamily="18" charset="0"/>
                                </a:rPr>
                                <m:t>,</m:t>
                              </m:r>
                            </m:e>
                            <m:e>
                              <m:sSub>
                                <m:sSubPr>
                                  <m:ctrlPr>
                                    <a:rPr lang="en-CN" altLang="zh-CN" sz="2000" i="1">
                                      <a:latin typeface="Cambria Math" panose="02040503050406030204" pitchFamily="18" charset="0"/>
                                    </a:rPr>
                                  </m:ctrlPr>
                                </m:sSubPr>
                                <m:e>
                                  <m:r>
                                    <a:rPr lang="en-US" altLang="zh-CN" sz="2000" i="1">
                                      <a:latin typeface="Cambria Math" panose="02040503050406030204" pitchFamily="18" charset="0"/>
                                    </a:rPr>
                                    <m:t>𝛾</m:t>
                                  </m:r>
                                </m:e>
                                <m:sub>
                                  <m:r>
                                    <a:rPr lang="en-US" altLang="zh-CN" sz="2000" i="1">
                                      <a:latin typeface="Cambria Math" panose="02040503050406030204" pitchFamily="18" charset="0"/>
                                    </a:rPr>
                                    <m:t>𝑖</m:t>
                                  </m:r>
                                </m:sub>
                              </m:sSub>
                              <m:r>
                                <a:rPr lang="en-US" altLang="zh-CN" sz="2000">
                                  <a:latin typeface="Cambria Math" panose="02040503050406030204" pitchFamily="18" charset="0"/>
                                </a:rPr>
                                <m:t>=</m:t>
                              </m:r>
                              <m:r>
                                <a:rPr lang="en-US" altLang="zh-CN" sz="2000" i="1">
                                  <a:latin typeface="Cambria Math" panose="02040503050406030204" pitchFamily="18" charset="0"/>
                                </a:rPr>
                                <m:t>1</m:t>
                              </m:r>
                              <m:r>
                                <a:rPr lang="en-US" altLang="zh-CN" sz="2000">
                                  <a:latin typeface="Cambria Math" panose="02040503050406030204" pitchFamily="18" charset="0"/>
                                </a:rPr>
                                <m:t>.</m:t>
                              </m:r>
                            </m:e>
                          </m:mr>
                        </m:m>
                      </m:e>
                    </m:d>
                  </m:oMath>
                </a14:m>
                <a:r>
                  <a:rPr lang="en-CN" altLang="zh-CN" sz="2000" dirty="0">
                    <a:latin typeface="Arial" panose="020B0604020202020204" pitchFamily="34" charset="0"/>
                    <a:cs typeface="Arial" panose="020B0604020202020204" pitchFamily="34" charset="0"/>
                  </a:rPr>
                  <a:t> and </a:t>
                </a:r>
                <a14:m>
                  <m:oMath xmlns:m="http://schemas.openxmlformats.org/officeDocument/2006/math">
                    <m:r>
                      <m:rPr>
                        <m:sty m:val="p"/>
                      </m:rPr>
                      <a:rPr lang="en-US" altLang="zh-CN" sz="2000">
                        <a:latin typeface="Cambria Math" panose="02040503050406030204" pitchFamily="18" charset="0"/>
                      </a:rPr>
                      <m:t>CE</m:t>
                    </m:r>
                    <m:r>
                      <m:rPr>
                        <m:nor/>
                      </m:rPr>
                      <a:rPr lang="en-US" altLang="zh-CN" sz="2000" i="1">
                        <a:latin typeface="Arial" panose="020B0604020202020204" pitchFamily="34" charset="0"/>
                        <a:cs typeface="Arial" panose="020B0604020202020204" pitchFamily="34" charset="0"/>
                      </a:rPr>
                      <m:t>−</m:t>
                    </m:r>
                    <m:r>
                      <m:rPr>
                        <m:sty m:val="p"/>
                      </m:rPr>
                      <a:rPr lang="en-US" altLang="zh-CN" sz="2000">
                        <a:latin typeface="Cambria Math" panose="02040503050406030204" pitchFamily="18" charset="0"/>
                      </a:rPr>
                      <m:t>Gain</m:t>
                    </m:r>
                    <m:d>
                      <m:dPr>
                        <m:ctrlPr>
                          <a:rPr lang="en-CN" altLang="zh-CN" sz="2000" i="1">
                            <a:latin typeface="Cambria Math" panose="02040503050406030204" pitchFamily="18" charset="0"/>
                          </a:rPr>
                        </m:ctrlPr>
                      </m:dPr>
                      <m:e>
                        <m:sSub>
                          <m:sSubPr>
                            <m:ctrlPr>
                              <a:rPr lang="en-CN"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1</m:t>
                            </m:r>
                          </m:sub>
                        </m:sSub>
                        <m:r>
                          <a:rPr lang="en-US" altLang="zh-CN" sz="2000">
                            <a:latin typeface="Cambria Math" panose="02040503050406030204" pitchFamily="18" charset="0"/>
                          </a:rPr>
                          <m:t>;</m:t>
                        </m:r>
                        <m:r>
                          <a:rPr lang="en-US" altLang="zh-CN" sz="2000" i="1">
                            <a:latin typeface="Cambria Math" panose="02040503050406030204" pitchFamily="18" charset="0"/>
                          </a:rPr>
                          <m:t>𝜅</m:t>
                        </m:r>
                        <m:r>
                          <a:rPr lang="en-US" altLang="zh-CN" sz="2000">
                            <a:latin typeface="Cambria Math" panose="02040503050406030204" pitchFamily="18" charset="0"/>
                          </a:rPr>
                          <m:t>,</m:t>
                        </m:r>
                        <m:sSup>
                          <m:sSupPr>
                            <m:ctrlPr>
                              <a:rPr lang="en-CN"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2</m:t>
                            </m:r>
                          </m:sup>
                        </m:sSup>
                        <m:r>
                          <a:rPr lang="en-US" altLang="zh-CN" sz="2000">
                            <a:latin typeface="Cambria Math" panose="02040503050406030204" pitchFamily="18" charset="0"/>
                          </a:rPr>
                          <m:t>,</m:t>
                        </m:r>
                        <m:r>
                          <a:rPr lang="en-US" altLang="zh-CN" sz="2000" i="1">
                            <a:latin typeface="Cambria Math" panose="02040503050406030204" pitchFamily="18" charset="0"/>
                          </a:rPr>
                          <m:t>𝑔</m:t>
                        </m:r>
                      </m:e>
                    </m:d>
                    <m:r>
                      <a:rPr lang="en-US" altLang="zh-CN" sz="2000">
                        <a:latin typeface="Cambria Math" panose="02040503050406030204" pitchFamily="18" charset="0"/>
                      </a:rPr>
                      <m:t>=</m:t>
                    </m:r>
                    <m:r>
                      <a:rPr lang="en-US" altLang="zh-CN" sz="2000" i="1">
                        <a:latin typeface="Cambria Math" panose="02040503050406030204" pitchFamily="18" charset="0"/>
                      </a:rPr>
                      <m:t>100</m:t>
                    </m:r>
                    <m:r>
                      <a:rPr lang="en-US" altLang="zh-CN" sz="2000">
                        <a:latin typeface="Cambria Math" panose="02040503050406030204" pitchFamily="18" charset="0"/>
                      </a:rPr>
                      <m:t>×</m:t>
                    </m:r>
                    <m:f>
                      <m:fPr>
                        <m:ctrlPr>
                          <a:rPr lang="en-CN" altLang="zh-CN" sz="2000" i="1">
                            <a:latin typeface="Cambria Math" panose="02040503050406030204" pitchFamily="18" charset="0"/>
                          </a:rPr>
                        </m:ctrlPr>
                      </m:fPr>
                      <m:num>
                        <m:bar>
                          <m:barPr>
                            <m:pos m:val="top"/>
                            <m:ctrlPr>
                              <a:rPr lang="en-CN" altLang="zh-CN" sz="2000" i="1">
                                <a:latin typeface="Cambria Math" panose="02040503050406030204" pitchFamily="18" charset="0"/>
                              </a:rPr>
                            </m:ctrlPr>
                          </m:barPr>
                          <m:e>
                            <m:r>
                              <m:rPr>
                                <m:sty m:val="p"/>
                              </m:rPr>
                              <a:rPr lang="en-US" altLang="zh-CN" sz="2000">
                                <a:latin typeface="Cambria Math" panose="02040503050406030204" pitchFamily="18" charset="0"/>
                              </a:rPr>
                              <m:t>CE</m:t>
                            </m:r>
                          </m:e>
                        </m:bar>
                        <m:r>
                          <a:rPr lang="en-US" altLang="zh-CN" sz="2000" i="1">
                            <a:latin typeface="Cambria Math" panose="02040503050406030204" pitchFamily="18" charset="0"/>
                          </a:rPr>
                          <m:t>−</m:t>
                        </m:r>
                        <m:sSup>
                          <m:sSupPr>
                            <m:ctrlPr>
                              <a:rPr lang="en-CN" altLang="zh-CN" sz="2000" i="1">
                                <a:latin typeface="Cambria Math" panose="02040503050406030204" pitchFamily="18" charset="0"/>
                              </a:rPr>
                            </m:ctrlPr>
                          </m:sSupPr>
                          <m:e>
                            <m:bar>
                              <m:barPr>
                                <m:pos m:val="top"/>
                                <m:ctrlPr>
                                  <a:rPr lang="en-CN" altLang="zh-CN" sz="2000" i="1">
                                    <a:latin typeface="Cambria Math" panose="02040503050406030204" pitchFamily="18" charset="0"/>
                                  </a:rPr>
                                </m:ctrlPr>
                              </m:barPr>
                              <m:e>
                                <m:r>
                                  <m:rPr>
                                    <m:sty m:val="p"/>
                                  </m:rPr>
                                  <a:rPr lang="en-US" altLang="zh-CN" sz="2000">
                                    <a:latin typeface="Cambria Math" panose="02040503050406030204" pitchFamily="18" charset="0"/>
                                  </a:rPr>
                                  <m:t>CE</m:t>
                                </m:r>
                              </m:e>
                            </m:bar>
                          </m:e>
                          <m:sup>
                            <m:r>
                              <a:rPr lang="en-US" altLang="zh-CN" sz="2000" i="1">
                                <a:latin typeface="Cambria Math" panose="02040503050406030204" pitchFamily="18" charset="0"/>
                              </a:rPr>
                              <m:t> </m:t>
                            </m:r>
                            <m:r>
                              <m:rPr>
                                <m:nor/>
                              </m:rPr>
                              <a:rPr lang="en-US" altLang="zh-CN" sz="2000">
                                <a:latin typeface="Arial" panose="020B0604020202020204" pitchFamily="34" charset="0"/>
                                <a:cs typeface="Arial" panose="020B0604020202020204" pitchFamily="34" charset="0"/>
                              </a:rPr>
                              <m:t>no</m:t>
                            </m:r>
                          </m:sup>
                        </m:sSup>
                      </m:num>
                      <m:den>
                        <m:sSup>
                          <m:sSupPr>
                            <m:ctrlPr>
                              <a:rPr lang="en-CN" altLang="zh-CN" sz="2000" i="1">
                                <a:latin typeface="Cambria Math" panose="02040503050406030204" pitchFamily="18" charset="0"/>
                              </a:rPr>
                            </m:ctrlPr>
                          </m:sSupPr>
                          <m:e>
                            <m:bar>
                              <m:barPr>
                                <m:pos m:val="top"/>
                                <m:ctrlPr>
                                  <a:rPr lang="en-CN" altLang="zh-CN" sz="2000" i="1">
                                    <a:latin typeface="Cambria Math" panose="02040503050406030204" pitchFamily="18" charset="0"/>
                                  </a:rPr>
                                </m:ctrlPr>
                              </m:barPr>
                              <m:e>
                                <m:r>
                                  <m:rPr>
                                    <m:sty m:val="p"/>
                                  </m:rPr>
                                  <a:rPr lang="en-US" altLang="zh-CN" sz="2000">
                                    <a:latin typeface="Cambria Math" panose="02040503050406030204" pitchFamily="18" charset="0"/>
                                  </a:rPr>
                                  <m:t>CE</m:t>
                                </m:r>
                              </m:e>
                            </m:bar>
                          </m:e>
                          <m:sup>
                            <m:r>
                              <a:rPr lang="en-US" altLang="zh-CN" sz="2000" i="1">
                                <a:latin typeface="Cambria Math" panose="02040503050406030204" pitchFamily="18" charset="0"/>
                              </a:rPr>
                              <m:t> </m:t>
                            </m:r>
                            <m:r>
                              <m:rPr>
                                <m:nor/>
                              </m:rPr>
                              <a:rPr lang="en-US" altLang="zh-CN" sz="2000">
                                <a:latin typeface="Arial" panose="020B0604020202020204" pitchFamily="34" charset="0"/>
                                <a:cs typeface="Arial" panose="020B0604020202020204" pitchFamily="34" charset="0"/>
                              </a:rPr>
                              <m:t>no</m:t>
                            </m:r>
                          </m:sup>
                        </m:sSup>
                      </m:den>
                    </m:f>
                    <m:r>
                      <a:rPr lang="en-US" altLang="zh-CN" sz="2000">
                        <a:latin typeface="Cambria Math" panose="02040503050406030204" pitchFamily="18" charset="0"/>
                      </a:rPr>
                      <m:t>.</m:t>
                    </m:r>
                  </m:oMath>
                </a14:m>
                <a:r>
                  <a:rPr lang="en-CN" altLang="zh-CN" sz="2000" dirty="0">
                    <a:latin typeface="Arial" panose="020B0604020202020204" pitchFamily="34" charset="0"/>
                    <a:cs typeface="Arial" panose="020B0604020202020204" pitchFamily="34" charset="0"/>
                  </a:rPr>
                  <a:t> </a:t>
                </a:r>
                <a:endParaRPr lang="en-US" altLang="zh-CN" sz="2400" dirty="0">
                  <a:latin typeface="Arial" panose="020B0604020202020204" pitchFamily="34" charset="0"/>
                  <a:cs typeface="Arial" panose="020B0604020202020204" pitchFamily="34" charset="0"/>
                </a:endParaRPr>
              </a:p>
            </p:txBody>
          </p:sp>
        </mc:Choice>
        <mc:Fallback xmlns="">
          <p:sp>
            <p:nvSpPr>
              <p:cNvPr id="4" name="内容占位符 3">
                <a:extLst>
                  <a:ext uri="{FF2B5EF4-FFF2-40B4-BE49-F238E27FC236}">
                    <a16:creationId xmlns:a16="http://schemas.microsoft.com/office/drawing/2014/main" id="{BE8ECCD5-291E-4F8E-596F-4FC7CCDF17ED}"/>
                  </a:ext>
                </a:extLst>
              </p:cNvPr>
              <p:cNvSpPr>
                <a:spLocks noGrp="1" noRot="1" noChangeAspect="1" noMove="1" noResize="1" noEditPoints="1" noAdjustHandles="1" noChangeArrowheads="1" noChangeShapeType="1" noTextEdit="1"/>
              </p:cNvSpPr>
              <p:nvPr>
                <p:ph idx="1"/>
              </p:nvPr>
            </p:nvSpPr>
            <p:spPr>
              <a:blipFill>
                <a:blip r:embed="rId3"/>
                <a:stretch>
                  <a:fillRect l="-724" t="-1471" b="-174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461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F58A1-A7E3-BEA8-9464-D2601A3FB775}"/>
            </a:ext>
          </a:extLst>
        </p:cNvPr>
        <p:cNvGrpSpPr/>
        <p:nvPr/>
      </p:nvGrpSpPr>
      <p:grpSpPr>
        <a:xfrm>
          <a:off x="0" y="0"/>
          <a:ext cx="0" cy="0"/>
          <a:chOff x="0" y="0"/>
          <a:chExt cx="0" cy="0"/>
        </a:xfrm>
      </p:grpSpPr>
      <p:pic>
        <p:nvPicPr>
          <p:cNvPr id="5" name="Content Placeholder 4" descr="A graph of a number of green and black lines&#10;&#10;AI-generated content may be incorrect.">
            <a:extLst>
              <a:ext uri="{FF2B5EF4-FFF2-40B4-BE49-F238E27FC236}">
                <a16:creationId xmlns:a16="http://schemas.microsoft.com/office/drawing/2014/main" id="{06541311-8825-75EC-7FB5-E2866743469F}"/>
              </a:ext>
            </a:extLst>
          </p:cNvPr>
          <p:cNvPicPr>
            <a:picLocks noGrp="1" noChangeAspect="1"/>
          </p:cNvPicPr>
          <p:nvPr>
            <p:ph idx="4294967295"/>
          </p:nvPr>
        </p:nvPicPr>
        <p:blipFill>
          <a:blip r:embed="rId3"/>
          <a:srcRect l="-26136" t="-686" r="-4939" b="45381"/>
          <a:stretch>
            <a:fillRect/>
          </a:stretch>
        </p:blipFill>
        <p:spPr>
          <a:xfrm>
            <a:off x="-1097972" y="1333755"/>
            <a:ext cx="12153900" cy="516731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
        <p:nvSpPr>
          <p:cNvPr id="7" name="圆角矩形 6">
            <a:hlinkClick r:id="rId4" action="ppaction://hlinksldjump"/>
            <a:extLst>
              <a:ext uri="{FF2B5EF4-FFF2-40B4-BE49-F238E27FC236}">
                <a16:creationId xmlns:a16="http://schemas.microsoft.com/office/drawing/2014/main" id="{AE5AB264-C32A-7EE9-C136-BA819CC6BC3F}"/>
              </a:ext>
            </a:extLst>
          </p:cNvPr>
          <p:cNvSpPr/>
          <p:nvPr/>
        </p:nvSpPr>
        <p:spPr>
          <a:xfrm>
            <a:off x="10523914" y="1886989"/>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倒</a:t>
            </a:r>
            <a:r>
              <a:rPr lang="en-US" altLang="zh-CN" dirty="0">
                <a:latin typeface="SimHei" panose="02010609060101010101" pitchFamily="49" charset="-122"/>
                <a:ea typeface="SimHei" panose="02010609060101010101" pitchFamily="49" charset="-122"/>
              </a:rPr>
              <a:t>U</a:t>
            </a:r>
            <a:r>
              <a:rPr lang="zh-CN" altLang="en-US" dirty="0">
                <a:latin typeface="SimHei" panose="02010609060101010101" pitchFamily="49" charset="-122"/>
                <a:ea typeface="SimHei" panose="02010609060101010101" pitchFamily="49" charset="-122"/>
              </a:rPr>
              <a:t>形</a:t>
            </a:r>
            <a:endParaRPr kumimoji="1" lang="zh-CN" altLang="en-US" dirty="0">
              <a:latin typeface="SimHei" panose="02010609060101010101" pitchFamily="49" charset="-122"/>
              <a:ea typeface="SimHei" panose="02010609060101010101" pitchFamily="49" charset="-122"/>
            </a:endParaRPr>
          </a:p>
        </p:txBody>
      </p:sp>
      <p:sp>
        <p:nvSpPr>
          <p:cNvPr id="4" name="圆角矩形 3">
            <a:hlinkClick r:id="rId5" action="ppaction://hlinksldjump"/>
            <a:extLst>
              <a:ext uri="{FF2B5EF4-FFF2-40B4-BE49-F238E27FC236}">
                <a16:creationId xmlns:a16="http://schemas.microsoft.com/office/drawing/2014/main" id="{E01F3D92-6318-C1BF-B06F-4CF581AF8E38}"/>
              </a:ext>
            </a:extLst>
          </p:cNvPr>
          <p:cNvSpPr/>
          <p:nvPr/>
        </p:nvSpPr>
        <p:spPr>
          <a:xfrm>
            <a:off x="10523914" y="2365923"/>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SimHei" panose="02010609060101010101" pitchFamily="49" charset="-122"/>
                <a:ea typeface="SimHei" panose="02010609060101010101" pitchFamily="49" charset="-122"/>
              </a:rPr>
              <a:t>CE</a:t>
            </a:r>
            <a:r>
              <a:rPr lang="zh-CN" altLang="en-US" dirty="0">
                <a:latin typeface="SimHei" panose="02010609060101010101" pitchFamily="49" charset="-122"/>
                <a:ea typeface="SimHei" panose="02010609060101010101" pitchFamily="49" charset="-122"/>
              </a:rPr>
              <a:t>增幅</a:t>
            </a:r>
            <a:endParaRPr kumimoji="1" lang="zh-CN" altLang="en-US" dirty="0">
              <a:latin typeface="SimHei" panose="02010609060101010101" pitchFamily="49" charset="-122"/>
              <a:ea typeface="SimHei" panose="02010609060101010101" pitchFamily="49" charset="-122"/>
            </a:endParaRPr>
          </a:p>
        </p:txBody>
      </p:sp>
      <p:sp>
        <p:nvSpPr>
          <p:cNvPr id="8" name="标题 2">
            <a:extLst>
              <a:ext uri="{FF2B5EF4-FFF2-40B4-BE49-F238E27FC236}">
                <a16:creationId xmlns:a16="http://schemas.microsoft.com/office/drawing/2014/main" id="{B4D3A283-351B-51B3-D84C-278D7B81F18D}"/>
              </a:ext>
            </a:extLst>
          </p:cNvPr>
          <p:cNvSpPr txBox="1">
            <a:spLocks/>
          </p:cNvSpPr>
          <p:nvPr/>
        </p:nvSpPr>
        <p:spPr>
          <a:xfrm>
            <a:off x="841248" y="-1397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SimHei" panose="02010609060101010101" pitchFamily="49" charset="-122"/>
                <a:ea typeface="SimHei" panose="02010609060101010101" pitchFamily="49" charset="-122"/>
                <a:cs typeface="+mj-cs"/>
              </a:defRPr>
            </a:lvl1pPr>
          </a:lstStyle>
          <a:p>
            <a:r>
              <a:rPr lang="en-US" altLang="zh-CN" sz="3600" dirty="0"/>
              <a:t>6.3.</a:t>
            </a:r>
            <a:r>
              <a:rPr lang="zh-CN" altLang="en-US" sz="3600" dirty="0"/>
              <a:t>村级福利模拟：</a:t>
            </a:r>
            <a:br>
              <a:rPr lang="en-US" altLang="zh-CN" sz="3600" dirty="0"/>
            </a:br>
            <a:r>
              <a:rPr lang="zh-CN" altLang="en-US" sz="3600" dirty="0"/>
              <a:t>相较于“未储藏”情形的平均收入增幅（百分比）</a:t>
            </a:r>
            <a:endParaRPr kumimoji="1" lang="zh-CN" altLang="en-US" sz="3600" dirty="0"/>
          </a:p>
        </p:txBody>
      </p:sp>
    </p:spTree>
    <p:extLst>
      <p:ext uri="{BB962C8B-B14F-4D97-AF65-F5344CB8AC3E}">
        <p14:creationId xmlns:p14="http://schemas.microsoft.com/office/powerpoint/2010/main" val="2724595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E91F0D-DD9B-4F68-DE21-60C4540C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6AA970-BD47-7373-1DD4-73371F961F45}"/>
              </a:ext>
            </a:extLst>
          </p:cNvPr>
          <p:cNvSpPr>
            <a:spLocks noGrp="1"/>
          </p:cNvSpPr>
          <p:nvPr>
            <p:ph type="title"/>
          </p:nvPr>
        </p:nvSpPr>
        <p:spPr/>
        <p:txBody>
          <a:bodyPr vert="horz" lIns="91440" tIns="45720" rIns="91440" bIns="45720" rtlCol="0" anchor="b">
            <a:normAutofit/>
          </a:bodyPr>
          <a:lstStyle/>
          <a:p>
            <a:r>
              <a:rPr lang="en-US" altLang="zh-CN" sz="6600" kern="1200" dirty="0">
                <a:solidFill>
                  <a:schemeClr val="tx1"/>
                </a:solidFill>
              </a:rPr>
              <a:t>1. </a:t>
            </a:r>
            <a:r>
              <a:rPr lang="en-US" sz="6600" kern="1200" dirty="0" err="1">
                <a:solidFill>
                  <a:schemeClr val="tx1"/>
                </a:solidFill>
              </a:rPr>
              <a:t>自我介绍</a:t>
            </a:r>
            <a:endParaRPr lang="en-US" sz="6600" kern="1200" dirty="0">
              <a:solidFill>
                <a:schemeClr val="tx1"/>
              </a:solidFill>
            </a:endParaRPr>
          </a:p>
        </p:txBody>
      </p:sp>
      <p:sp>
        <p:nvSpPr>
          <p:cNvPr id="4" name="灯片编号占位符 3">
            <a:extLst>
              <a:ext uri="{FF2B5EF4-FFF2-40B4-BE49-F238E27FC236}">
                <a16:creationId xmlns:a16="http://schemas.microsoft.com/office/drawing/2014/main" id="{E18BDCA7-FFB4-FED7-7684-CC81A736A831}"/>
              </a:ext>
            </a:extLst>
          </p:cNvPr>
          <p:cNvSpPr>
            <a:spLocks noGrp="1"/>
          </p:cNvSpPr>
          <p:nvPr>
            <p:ph type="sldNum" sz="quarter" idx="12"/>
          </p:nvPr>
        </p:nvSpPr>
        <p:spPr/>
        <p:txBody>
          <a:bodyPr/>
          <a:lstStyle/>
          <a:p>
            <a:fld id="{67EFCEC7-9889-994E-A950-47BD7D58E7BD}" type="slidenum">
              <a:rPr lang="en-CN" smtClean="0"/>
              <a:pPr/>
              <a:t>3</a:t>
            </a:fld>
            <a:r>
              <a:rPr lang="en-US" altLang="zh-CN"/>
              <a:t>/56</a:t>
            </a:r>
            <a:endParaRPr lang="zh-CN" altLang="en-US" dirty="0"/>
          </a:p>
        </p:txBody>
      </p:sp>
    </p:spTree>
    <p:extLst>
      <p:ext uri="{BB962C8B-B14F-4D97-AF65-F5344CB8AC3E}">
        <p14:creationId xmlns:p14="http://schemas.microsoft.com/office/powerpoint/2010/main" val="1630386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01EBB-E8BB-236C-E115-74D35C370ADA}"/>
            </a:ext>
          </a:extLst>
        </p:cNvPr>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1121F43C-D59D-AB0C-962D-1A25E43B85C4}"/>
              </a:ext>
            </a:extLst>
          </p:cNvPr>
          <p:cNvSpPr>
            <a:spLocks noGrp="1"/>
          </p:cNvSpPr>
          <p:nvPr>
            <p:ph type="sldNum" sz="quarter" idx="12"/>
          </p:nvPr>
        </p:nvSpPr>
        <p:spPr>
          <a:xfrm>
            <a:off x="9448800" y="6492875"/>
            <a:ext cx="2743200" cy="365125"/>
          </a:xfrm>
        </p:spPr>
        <p:txBody>
          <a:bodyPr/>
          <a:lstStyle/>
          <a:p>
            <a:pPr>
              <a:spcAft>
                <a:spcPts val="600"/>
              </a:spcAft>
            </a:pPr>
            <a:fld id="{67EFCEC7-9889-994E-A950-47BD7D58E7BD}" type="slidenum">
              <a:rPr lang="en-CN" smtClean="0"/>
              <a:pPr>
                <a:spcAft>
                  <a:spcPts val="600"/>
                </a:spcAft>
              </a:pPr>
              <a:t>30</a:t>
            </a:fld>
            <a:r>
              <a:rPr lang="en-US" altLang="zh-CN"/>
              <a:t>/60</a:t>
            </a:r>
            <a:endParaRPr lang="zh-CN" altLang="en-US"/>
          </a:p>
        </p:txBody>
      </p:sp>
      <p:sp>
        <p:nvSpPr>
          <p:cNvPr id="4" name="标题 3">
            <a:extLst>
              <a:ext uri="{FF2B5EF4-FFF2-40B4-BE49-F238E27FC236}">
                <a16:creationId xmlns:a16="http://schemas.microsoft.com/office/drawing/2014/main" id="{6EC48D7D-B339-5143-7CEB-8F618D24BC4D}"/>
              </a:ext>
            </a:extLst>
          </p:cNvPr>
          <p:cNvSpPr>
            <a:spLocks noGrp="1"/>
          </p:cNvSpPr>
          <p:nvPr>
            <p:ph type="title"/>
          </p:nvPr>
        </p:nvSpPr>
        <p:spPr>
          <a:xfrm>
            <a:off x="841248" y="-139725"/>
            <a:ext cx="10515600" cy="1325563"/>
          </a:xfrm>
        </p:spPr>
        <p:txBody>
          <a:bodyPr anchor="ctr">
            <a:normAutofit/>
          </a:bodyPr>
          <a:lstStyle/>
          <a:p>
            <a:r>
              <a:rPr lang="en-US" altLang="zh-CN" sz="3600" dirty="0"/>
              <a:t>6.3.</a:t>
            </a:r>
            <a:r>
              <a:rPr lang="zh-CN" altLang="en-US" sz="3600" dirty="0"/>
              <a:t>村级福利模拟：</a:t>
            </a:r>
            <a:br>
              <a:rPr lang="en-US" altLang="zh-CN" sz="3600" dirty="0"/>
            </a:br>
            <a:r>
              <a:rPr lang="zh-CN" altLang="en-US" sz="3600" dirty="0"/>
              <a:t>储藏效率提升带来的福利分解：风险厌恶程度划分</a:t>
            </a:r>
            <a:endParaRPr kumimoji="1" lang="zh-CN" altLang="en-US" sz="3600" dirty="0"/>
          </a:p>
        </p:txBody>
      </p:sp>
      <p:pic>
        <p:nvPicPr>
          <p:cNvPr id="6" name="Content Placeholder 4" descr="A group of blue and orange bars&#10;&#10;AI-generated content may be incorrect.">
            <a:extLst>
              <a:ext uri="{FF2B5EF4-FFF2-40B4-BE49-F238E27FC236}">
                <a16:creationId xmlns:a16="http://schemas.microsoft.com/office/drawing/2014/main" id="{505B40DA-C8FE-7316-9BA0-7DD06CBD6F5B}"/>
              </a:ext>
            </a:extLst>
          </p:cNvPr>
          <p:cNvPicPr>
            <a:picLocks noGrp="1" noChangeAspect="1"/>
          </p:cNvPicPr>
          <p:nvPr>
            <p:ph idx="1"/>
          </p:nvPr>
        </p:nvPicPr>
        <p:blipFill>
          <a:blip r:embed="rId3"/>
          <a:stretch>
            <a:fillRect/>
          </a:stretch>
        </p:blipFill>
        <p:spPr>
          <a:xfrm>
            <a:off x="1033056" y="1325563"/>
            <a:ext cx="10131984" cy="5167312"/>
          </a:xfrm>
          <a:noFill/>
        </p:spPr>
      </p:pic>
    </p:spTree>
    <p:extLst>
      <p:ext uri="{BB962C8B-B14F-4D97-AF65-F5344CB8AC3E}">
        <p14:creationId xmlns:p14="http://schemas.microsoft.com/office/powerpoint/2010/main" val="281460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DC2E6-AE74-49A3-F2B6-2B2CA3C63C93}"/>
            </a:ext>
          </a:extLst>
        </p:cNvPr>
        <p:cNvGrpSpPr/>
        <p:nvPr/>
      </p:nvGrpSpPr>
      <p:grpSpPr>
        <a:xfrm>
          <a:off x="0" y="0"/>
          <a:ext cx="0" cy="0"/>
          <a:chOff x="0" y="0"/>
          <a:chExt cx="0" cy="0"/>
        </a:xfrm>
      </p:grpSpPr>
      <p:pic>
        <p:nvPicPr>
          <p:cNvPr id="6" name="Content Placeholder 4" descr="A graph of a number of graphs&#10;&#10;AI-generated content may be incorrect.">
            <a:extLst>
              <a:ext uri="{FF2B5EF4-FFF2-40B4-BE49-F238E27FC236}">
                <a16:creationId xmlns:a16="http://schemas.microsoft.com/office/drawing/2014/main" id="{8D78B064-361B-22CD-AB21-C95EC1400240}"/>
              </a:ext>
            </a:extLst>
          </p:cNvPr>
          <p:cNvPicPr>
            <a:picLocks noGrp="1" noChangeAspect="1"/>
          </p:cNvPicPr>
          <p:nvPr>
            <p:ph idx="4294967295"/>
          </p:nvPr>
        </p:nvPicPr>
        <p:blipFill>
          <a:blip r:embed="rId3"/>
          <a:srcRect t="117" b="46010"/>
          <a:stretch>
            <a:fillRect/>
          </a:stretch>
        </p:blipFill>
        <p:spPr>
          <a:xfrm>
            <a:off x="838200" y="1320334"/>
            <a:ext cx="10515600" cy="4929187"/>
          </a:xfrm>
          <a:prstGeom prst="rect">
            <a:avLst/>
          </a:prstGeom>
          <a:noFill/>
        </p:spPr>
      </p:pic>
      <p:sp>
        <p:nvSpPr>
          <p:cNvPr id="2" name="标题 2">
            <a:extLst>
              <a:ext uri="{FF2B5EF4-FFF2-40B4-BE49-F238E27FC236}">
                <a16:creationId xmlns:a16="http://schemas.microsoft.com/office/drawing/2014/main" id="{1D8F5685-49B4-AC98-EE92-E3F86616CE16}"/>
              </a:ext>
            </a:extLst>
          </p:cNvPr>
          <p:cNvSpPr txBox="1">
            <a:spLocks/>
          </p:cNvSpPr>
          <p:nvPr/>
        </p:nvSpPr>
        <p:spPr>
          <a:xfrm>
            <a:off x="841248" y="-1397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SimHei" panose="02010609060101010101" pitchFamily="49" charset="-122"/>
                <a:ea typeface="SimHei" panose="02010609060101010101" pitchFamily="49" charset="-122"/>
                <a:cs typeface="+mj-cs"/>
              </a:defRPr>
            </a:lvl1pPr>
          </a:lstStyle>
          <a:p>
            <a:r>
              <a:rPr lang="en-US" altLang="zh-CN" sz="3600" dirty="0"/>
              <a:t>6.3.</a:t>
            </a:r>
            <a:r>
              <a:rPr lang="zh-CN" altLang="en-US" sz="3600" dirty="0"/>
              <a:t>村级福利模拟：</a:t>
            </a:r>
            <a:br>
              <a:rPr lang="en-US" altLang="zh-CN" sz="3600" dirty="0"/>
            </a:br>
            <a:r>
              <a:rPr lang="zh-CN" altLang="en-US" sz="3600" dirty="0"/>
              <a:t>在不同风险厌恶水平下的平均收入增幅（百分比）</a:t>
            </a:r>
            <a:endParaRPr kumimoji="1" lang="zh-CN" altLang="en-US" sz="3600" dirty="0"/>
          </a:p>
        </p:txBody>
      </p:sp>
    </p:spTree>
    <p:extLst>
      <p:ext uri="{BB962C8B-B14F-4D97-AF65-F5344CB8AC3E}">
        <p14:creationId xmlns:p14="http://schemas.microsoft.com/office/powerpoint/2010/main" val="352646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D798D-5768-1623-6C00-A88587CC4136}"/>
              </a:ext>
            </a:extLst>
          </p:cNvPr>
          <p:cNvSpPr>
            <a:spLocks noGrp="1"/>
          </p:cNvSpPr>
          <p:nvPr>
            <p:ph type="title"/>
          </p:nvPr>
        </p:nvSpPr>
        <p:spPr/>
        <p:txBody>
          <a:bodyPr>
            <a:normAutofit/>
          </a:bodyPr>
          <a:lstStyle/>
          <a:p>
            <a:r>
              <a:rPr lang="en-US" altLang="zh-CN" sz="3600" dirty="0"/>
              <a:t>6.3.</a:t>
            </a:r>
            <a:r>
              <a:rPr lang="zh-CN" altLang="en-US" sz="3600" dirty="0"/>
              <a:t>村级福利模拟：</a:t>
            </a:r>
            <a:br>
              <a:rPr lang="en-US" altLang="zh-CN" sz="3600" dirty="0"/>
            </a:br>
            <a:r>
              <a:rPr lang="zh-CN" altLang="en-US" sz="3600" dirty="0"/>
              <a:t>等均值买方势力下的模拟储藏结果</a:t>
            </a:r>
            <a:endParaRPr kumimoji="1" lang="zh-CN" altLang="en-US" sz="3600" dirty="0"/>
          </a:p>
        </p:txBody>
      </p:sp>
      <mc:AlternateContent xmlns:mc="http://schemas.openxmlformats.org/markup-compatibility/2006" xmlns:a14="http://schemas.microsoft.com/office/drawing/2010/main">
        <mc:Choice Requires="a14">
          <p:graphicFrame>
            <p:nvGraphicFramePr>
              <p:cNvPr id="5" name="内容占位符 4">
                <a:extLst>
                  <a:ext uri="{FF2B5EF4-FFF2-40B4-BE49-F238E27FC236}">
                    <a16:creationId xmlns:a16="http://schemas.microsoft.com/office/drawing/2014/main" id="{A6534BDC-3A4D-F3B1-0C72-FFA329D96414}"/>
                  </a:ext>
                </a:extLst>
              </p:cNvPr>
              <p:cNvGraphicFramePr>
                <a:graphicFrameLocks noGrp="1"/>
              </p:cNvGraphicFramePr>
              <p:nvPr>
                <p:ph idx="1"/>
                <p:extLst>
                  <p:ext uri="{D42A27DB-BD31-4B8C-83A1-F6EECF244321}">
                    <p14:modId xmlns:p14="http://schemas.microsoft.com/office/powerpoint/2010/main" val="3553667117"/>
                  </p:ext>
                </p:extLst>
              </p:nvPr>
            </p:nvGraphicFramePr>
            <p:xfrm>
              <a:off x="841375" y="1325563"/>
              <a:ext cx="10515600" cy="2288052"/>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2863863499"/>
                        </a:ext>
                      </a:extLst>
                    </a:gridCol>
                    <a:gridCol w="1752600">
                      <a:extLst>
                        <a:ext uri="{9D8B030D-6E8A-4147-A177-3AD203B41FA5}">
                          <a16:colId xmlns:a16="http://schemas.microsoft.com/office/drawing/2014/main" val="3921830167"/>
                        </a:ext>
                      </a:extLst>
                    </a:gridCol>
                    <a:gridCol w="1752600">
                      <a:extLst>
                        <a:ext uri="{9D8B030D-6E8A-4147-A177-3AD203B41FA5}">
                          <a16:colId xmlns:a16="http://schemas.microsoft.com/office/drawing/2014/main" val="4234459555"/>
                        </a:ext>
                      </a:extLst>
                    </a:gridCol>
                    <a:gridCol w="1752600">
                      <a:extLst>
                        <a:ext uri="{9D8B030D-6E8A-4147-A177-3AD203B41FA5}">
                          <a16:colId xmlns:a16="http://schemas.microsoft.com/office/drawing/2014/main" val="903815503"/>
                        </a:ext>
                      </a:extLst>
                    </a:gridCol>
                    <a:gridCol w="1752600">
                      <a:extLst>
                        <a:ext uri="{9D8B030D-6E8A-4147-A177-3AD203B41FA5}">
                          <a16:colId xmlns:a16="http://schemas.microsoft.com/office/drawing/2014/main" val="2789904929"/>
                        </a:ext>
                      </a:extLst>
                    </a:gridCol>
                    <a:gridCol w="1752600">
                      <a:extLst>
                        <a:ext uri="{9D8B030D-6E8A-4147-A177-3AD203B41FA5}">
                          <a16:colId xmlns:a16="http://schemas.microsoft.com/office/drawing/2014/main" val="45839768"/>
                        </a:ext>
                      </a:extLst>
                    </a:gridCol>
                  </a:tblGrid>
                  <a:tr h="696364">
                    <a:tc>
                      <a:txBody>
                        <a:bodyPr/>
                        <a:lstStyle/>
                        <a:p>
                          <a:pPr algn="ctr">
                            <a:buNone/>
                          </a:pPr>
                          <a:r>
                            <a:rPr lang="zh-CN" altLang="en-US" dirty="0"/>
                            <a:t>买方势力均值 </a:t>
                          </a:r>
                          <a:endParaRPr lang="en-US" altLang="zh-CN" dirty="0"/>
                        </a:p>
                        <a:p>
                          <a:pPr algn="ctr">
                            <a:buNone/>
                          </a:pPr>
                          <a14:m>
                            <m:oMath xmlns:m="http://schemas.openxmlformats.org/officeDocument/2006/math">
                              <m:r>
                                <a:rPr lang="en-US" sz="1400" b="1" i="1" smtClean="0">
                                  <a:latin typeface="Cambria Math" panose="02040503050406030204" pitchFamily="18" charset="0"/>
                                </a:rPr>
                                <m:t>𝑬</m:t>
                              </m:r>
                              <m:d>
                                <m:dPr>
                                  <m:ctrlPr>
                                    <a:rPr lang="en-US" sz="1400" b="1" i="1" smtClean="0">
                                      <a:latin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𝜽</m:t>
                                      </m:r>
                                    </m:e>
                                    <m:sub>
                                      <m:r>
                                        <a:rPr lang="en-US" sz="1400" b="1" i="1" smtClean="0">
                                          <a:latin typeface="Cambria Math" panose="02040503050406030204" pitchFamily="18" charset="0"/>
                                        </a:rPr>
                                        <m:t>𝟏</m:t>
                                      </m:r>
                                    </m:sub>
                                  </m:sSub>
                                </m:e>
                              </m:d>
                              <m:r>
                                <a:rPr lang="en-US" sz="1400" b="1" i="1" smtClean="0">
                                  <a:latin typeface="Cambria Math" panose="02040503050406030204" pitchFamily="18" charset="0"/>
                                </a:rPr>
                                <m:t>=</m:t>
                              </m:r>
                              <m:r>
                                <a:rPr lang="en-US" sz="1400" b="1" i="1" smtClean="0">
                                  <a:latin typeface="Cambria Math" panose="02040503050406030204" pitchFamily="18" charset="0"/>
                                </a:rPr>
                                <m:t>𝑬</m:t>
                              </m:r>
                              <m:d>
                                <m:dPr>
                                  <m:ctrlPr>
                                    <a:rPr lang="en-US" sz="1400" b="1" i="1" smtClean="0">
                                      <a:latin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𝜽</m:t>
                                      </m:r>
                                    </m:e>
                                    <m:sub>
                                      <m:r>
                                        <a:rPr lang="en-US" sz="1400" b="1" i="1" smtClean="0">
                                          <a:latin typeface="Cambria Math" panose="02040503050406030204" pitchFamily="18" charset="0"/>
                                        </a:rPr>
                                        <m:t>𝟐</m:t>
                                      </m:r>
                                    </m:sub>
                                  </m:sSub>
                                </m:e>
                              </m:d>
                              <m:r>
                                <a:rPr lang="en-US" altLang="zh-CN" sz="1400" b="1" i="1" smtClean="0">
                                  <a:latin typeface="Cambria Math" panose="02040503050406030204" pitchFamily="18" charset="0"/>
                                </a:rPr>
                                <m:t>=</m:t>
                              </m:r>
                            </m:oMath>
                          </a14:m>
                          <a:r>
                            <a:rPr lang="el-GR" sz="1400" dirty="0"/>
                            <a:t>μ</a:t>
                          </a:r>
                        </a:p>
                      </a:txBody>
                      <a:tcPr anchor="ctr"/>
                    </a:tc>
                    <a:tc>
                      <a:txBody>
                        <a:bodyPr/>
                        <a:lstStyle/>
                        <a:p>
                          <a:pPr algn="ctr">
                            <a:buNone/>
                          </a:pPr>
                          <a:r>
                            <a:rPr lang="zh-CN" altLang="en-US" dirty="0"/>
                            <a:t>买方势力方差 </a:t>
                          </a:r>
                          <a:r>
                            <a:rPr lang="en-US" sz="1400" dirty="0"/>
                            <a:t>Var(</a:t>
                          </a:r>
                          <a:r>
                            <a:rPr lang="el-GR" sz="1400" dirty="0"/>
                            <a:t>θ)</a:t>
                          </a:r>
                          <a:endParaRPr lang="el-GR" dirty="0"/>
                        </a:p>
                      </a:txBody>
                      <a:tcPr anchor="ctr"/>
                    </a:tc>
                    <a:tc>
                      <a:txBody>
                        <a:bodyPr/>
                        <a:lstStyle/>
                        <a:p>
                          <a:pPr algn="ctr">
                            <a:buNone/>
                          </a:pPr>
                          <a:r>
                            <a:rPr lang="zh-CN" altLang="en-US" dirty="0"/>
                            <a:t>储藏效率 </a:t>
                          </a:r>
                          <a:r>
                            <a:rPr lang="el-GR" sz="1400" dirty="0"/>
                            <a:t>κ</a:t>
                          </a:r>
                          <a:endParaRPr lang="el-GR" dirty="0"/>
                        </a:p>
                      </a:txBody>
                      <a:tcPr anchor="ctr"/>
                    </a:tc>
                    <a:tc>
                      <a:txBody>
                        <a:bodyPr/>
                        <a:lstStyle/>
                        <a:p>
                          <a:pPr algn="ctr">
                            <a:buNone/>
                          </a:pPr>
                          <a:r>
                            <a:rPr lang="zh-CN" altLang="en-US" dirty="0"/>
                            <a:t>期望收益增益</a:t>
                          </a:r>
                          <a:r>
                            <a:rPr lang="zh-CN" altLang="en-US" sz="1400" dirty="0"/>
                            <a:t>（</a:t>
                          </a:r>
                          <a:r>
                            <a:rPr lang="en-US" altLang="zh-CN" sz="1400" dirty="0"/>
                            <a:t>%</a:t>
                          </a:r>
                          <a:r>
                            <a:rPr lang="zh-CN" altLang="en-US" sz="1400" dirty="0"/>
                            <a:t>）</a:t>
                          </a:r>
                          <a:endParaRPr lang="zh-CN" altLang="en-US" dirty="0"/>
                        </a:p>
                      </a:txBody>
                      <a:tcPr anchor="ctr"/>
                    </a:tc>
                    <a:tc>
                      <a:txBody>
                        <a:bodyPr/>
                        <a:lstStyle/>
                        <a:p>
                          <a:pPr algn="ctr">
                            <a:buNone/>
                          </a:pPr>
                          <a:r>
                            <a:rPr lang="zh-CN" altLang="en-US" dirty="0"/>
                            <a:t>平均储藏比例</a:t>
                          </a:r>
                        </a:p>
                      </a:txBody>
                      <a:tcPr anchor="ctr"/>
                    </a:tc>
                    <a:tc>
                      <a:txBody>
                        <a:bodyPr/>
                        <a:lstStyle/>
                        <a:p>
                          <a:pPr algn="ctr">
                            <a:buNone/>
                          </a:pPr>
                          <a:r>
                            <a:rPr lang="zh-CN" altLang="en-US"/>
                            <a:t>储藏采用率</a:t>
                          </a:r>
                        </a:p>
                      </a:txBody>
                      <a:tcPr anchor="ctr"/>
                    </a:tc>
                    <a:extLst>
                      <a:ext uri="{0D108BD9-81ED-4DB2-BD59-A6C34878D82A}">
                        <a16:rowId xmlns:a16="http://schemas.microsoft.com/office/drawing/2014/main" val="555686863"/>
                      </a:ext>
                    </a:extLst>
                  </a:tr>
                  <a:tr h="397922">
                    <a:tc>
                      <a:txBody>
                        <a:bodyPr/>
                        <a:lstStyle/>
                        <a:p>
                          <a:pPr algn="ctr">
                            <a:buNone/>
                          </a:pPr>
                          <a:r>
                            <a:rPr lang="en-US" altLang="zh-CN"/>
                            <a:t>0.2</a:t>
                          </a:r>
                        </a:p>
                      </a:txBody>
                      <a:tcPr anchor="ctr"/>
                    </a:tc>
                    <a:tc>
                      <a:txBody>
                        <a:bodyPr/>
                        <a:lstStyle/>
                        <a:p>
                          <a:pPr algn="ctr">
                            <a:buNone/>
                          </a:pPr>
                          <a:r>
                            <a:rPr lang="en-US" altLang="zh-CN" dirty="0"/>
                            <a:t>0.10</a:t>
                          </a:r>
                        </a:p>
                      </a:txBody>
                      <a:tcPr anchor="ctr"/>
                    </a:tc>
                    <a:tc>
                      <a:txBody>
                        <a:bodyPr/>
                        <a:lstStyle/>
                        <a:p>
                          <a:pPr algn="ctr">
                            <a:buNone/>
                          </a:pPr>
                          <a:r>
                            <a:rPr lang="en-US" altLang="zh-CN" dirty="0"/>
                            <a:t>0.80 → 0.95</a:t>
                          </a:r>
                        </a:p>
                      </a:txBody>
                      <a:tcPr anchor="ctr"/>
                    </a:tc>
                    <a:tc>
                      <a:txBody>
                        <a:bodyPr/>
                        <a:lstStyle/>
                        <a:p>
                          <a:pPr algn="ctr">
                            <a:buNone/>
                          </a:pPr>
                          <a:r>
                            <a:rPr lang="en-US" altLang="zh-CN" dirty="0"/>
                            <a:t>2.36 → 6.01</a:t>
                          </a:r>
                        </a:p>
                      </a:txBody>
                      <a:tcPr anchor="ctr"/>
                    </a:tc>
                    <a:tc>
                      <a:txBody>
                        <a:bodyPr/>
                        <a:lstStyle/>
                        <a:p>
                          <a:pPr algn="ctr">
                            <a:buNone/>
                          </a:pPr>
                          <a:r>
                            <a:rPr lang="en-US" altLang="zh-CN" dirty="0"/>
                            <a:t>0.14 → 0.22</a:t>
                          </a:r>
                        </a:p>
                      </a:txBody>
                      <a:tcPr anchor="ctr"/>
                    </a:tc>
                    <a:tc>
                      <a:txBody>
                        <a:bodyPr/>
                        <a:lstStyle/>
                        <a:p>
                          <a:pPr algn="ctr">
                            <a:buNone/>
                          </a:pPr>
                          <a:r>
                            <a:rPr lang="en-US" altLang="zh-CN" dirty="0"/>
                            <a:t>0.21 → 0.30</a:t>
                          </a:r>
                        </a:p>
                      </a:txBody>
                      <a:tcPr anchor="ctr"/>
                    </a:tc>
                    <a:extLst>
                      <a:ext uri="{0D108BD9-81ED-4DB2-BD59-A6C34878D82A}">
                        <a16:rowId xmlns:a16="http://schemas.microsoft.com/office/drawing/2014/main" val="394692340"/>
                      </a:ext>
                    </a:extLst>
                  </a:tr>
                  <a:tr h="397922">
                    <a:tc>
                      <a:txBody>
                        <a:bodyPr/>
                        <a:lstStyle/>
                        <a:p>
                          <a:pPr algn="ctr">
                            <a:buNone/>
                          </a:pPr>
                          <a:r>
                            <a:rPr lang="en-US" altLang="zh-CN"/>
                            <a:t>0.5</a:t>
                          </a:r>
                        </a:p>
                      </a:txBody>
                      <a:tcPr anchor="ctr"/>
                    </a:tc>
                    <a:tc>
                      <a:txBody>
                        <a:bodyPr/>
                        <a:lstStyle/>
                        <a:p>
                          <a:pPr algn="ctr">
                            <a:buNone/>
                          </a:pPr>
                          <a:r>
                            <a:rPr lang="en-US" altLang="zh-CN" dirty="0"/>
                            <a:t>0.10</a:t>
                          </a:r>
                        </a:p>
                      </a:txBody>
                      <a:tcPr anchor="ctr"/>
                    </a:tc>
                    <a:tc>
                      <a:txBody>
                        <a:bodyPr/>
                        <a:lstStyle/>
                        <a:p>
                          <a:pPr algn="ctr">
                            <a:buNone/>
                          </a:pPr>
                          <a:r>
                            <a:rPr lang="en-US" altLang="zh-CN"/>
                            <a:t>0.80 → 0.95</a:t>
                          </a:r>
                        </a:p>
                      </a:txBody>
                      <a:tcPr anchor="ctr"/>
                    </a:tc>
                    <a:tc>
                      <a:txBody>
                        <a:bodyPr/>
                        <a:lstStyle/>
                        <a:p>
                          <a:pPr algn="ctr">
                            <a:buNone/>
                          </a:pPr>
                          <a:r>
                            <a:rPr lang="en-US" altLang="zh-CN" dirty="0"/>
                            <a:t>0.61 → 6.01</a:t>
                          </a:r>
                        </a:p>
                      </a:txBody>
                      <a:tcPr anchor="ctr"/>
                    </a:tc>
                    <a:tc>
                      <a:txBody>
                        <a:bodyPr/>
                        <a:lstStyle/>
                        <a:p>
                          <a:pPr algn="ctr">
                            <a:buNone/>
                          </a:pPr>
                          <a:r>
                            <a:rPr lang="en-US" altLang="zh-CN" dirty="0"/>
                            <a:t>0.11 → 0.37</a:t>
                          </a:r>
                        </a:p>
                      </a:txBody>
                      <a:tcPr anchor="ctr"/>
                    </a:tc>
                    <a:tc>
                      <a:txBody>
                        <a:bodyPr/>
                        <a:lstStyle/>
                        <a:p>
                          <a:pPr algn="ctr">
                            <a:buNone/>
                          </a:pPr>
                          <a:r>
                            <a:rPr lang="en-US" altLang="zh-CN" dirty="0"/>
                            <a:t>0.26 → 0.50</a:t>
                          </a:r>
                        </a:p>
                      </a:txBody>
                      <a:tcPr anchor="ctr"/>
                    </a:tc>
                    <a:extLst>
                      <a:ext uri="{0D108BD9-81ED-4DB2-BD59-A6C34878D82A}">
                        <a16:rowId xmlns:a16="http://schemas.microsoft.com/office/drawing/2014/main" val="1919532286"/>
                      </a:ext>
                    </a:extLst>
                  </a:tr>
                  <a:tr h="397922">
                    <a:tc>
                      <a:txBody>
                        <a:bodyPr/>
                        <a:lstStyle/>
                        <a:p>
                          <a:pPr algn="ctr">
                            <a:buNone/>
                          </a:pPr>
                          <a:r>
                            <a:rPr lang="en-US" altLang="zh-CN" dirty="0"/>
                            <a:t>0.8</a:t>
                          </a:r>
                        </a:p>
                      </a:txBody>
                      <a:tcPr anchor="ctr"/>
                    </a:tc>
                    <a:tc>
                      <a:txBody>
                        <a:bodyPr/>
                        <a:lstStyle/>
                        <a:p>
                          <a:pPr algn="ctr">
                            <a:buNone/>
                          </a:pPr>
                          <a:r>
                            <a:rPr lang="en-US" altLang="zh-CN"/>
                            <a:t>0.10</a:t>
                          </a:r>
                        </a:p>
                      </a:txBody>
                      <a:tcPr anchor="ctr"/>
                    </a:tc>
                    <a:tc>
                      <a:txBody>
                        <a:bodyPr/>
                        <a:lstStyle/>
                        <a:p>
                          <a:pPr algn="ctr">
                            <a:buNone/>
                          </a:pPr>
                          <a:r>
                            <a:rPr lang="en-US" altLang="zh-CN"/>
                            <a:t>0.80 → 0.95</a:t>
                          </a:r>
                        </a:p>
                      </a:txBody>
                      <a:tcPr anchor="ctr"/>
                    </a:tc>
                    <a:tc>
                      <a:txBody>
                        <a:bodyPr/>
                        <a:lstStyle/>
                        <a:p>
                          <a:pPr algn="ctr">
                            <a:buNone/>
                          </a:pPr>
                          <a:r>
                            <a:rPr lang="en-US" altLang="zh-CN" dirty="0"/>
                            <a:t>0.00 → 3.66</a:t>
                          </a:r>
                        </a:p>
                      </a:txBody>
                      <a:tcPr anchor="ctr"/>
                    </a:tc>
                    <a:tc>
                      <a:txBody>
                        <a:bodyPr/>
                        <a:lstStyle/>
                        <a:p>
                          <a:pPr algn="ctr">
                            <a:buNone/>
                          </a:pPr>
                          <a:r>
                            <a:rPr lang="en-US" altLang="zh-CN" dirty="0"/>
                            <a:t>0.00 → 0.44</a:t>
                          </a:r>
                        </a:p>
                      </a:txBody>
                      <a:tcPr anchor="ctr"/>
                    </a:tc>
                    <a:tc>
                      <a:txBody>
                        <a:bodyPr/>
                        <a:lstStyle/>
                        <a:p>
                          <a:pPr algn="ctr">
                            <a:buNone/>
                          </a:pPr>
                          <a:r>
                            <a:rPr lang="en-US" altLang="zh-CN" dirty="0"/>
                            <a:t>0.00 → 0.71</a:t>
                          </a:r>
                        </a:p>
                      </a:txBody>
                      <a:tcPr anchor="ctr"/>
                    </a:tc>
                    <a:extLst>
                      <a:ext uri="{0D108BD9-81ED-4DB2-BD59-A6C34878D82A}">
                        <a16:rowId xmlns:a16="http://schemas.microsoft.com/office/drawing/2014/main" val="1918624896"/>
                      </a:ext>
                    </a:extLst>
                  </a:tr>
                  <a:tr h="397922">
                    <a:tc>
                      <a:txBody>
                        <a:bodyPr/>
                        <a:lstStyle/>
                        <a:p>
                          <a:pPr algn="ctr">
                            <a:buNone/>
                          </a:pPr>
                          <a:r>
                            <a:rPr lang="en-US" altLang="zh-CN"/>
                            <a:t>0.5</a:t>
                          </a:r>
                        </a:p>
                      </a:txBody>
                      <a:tcPr anchor="ctr"/>
                    </a:tc>
                    <a:tc>
                      <a:txBody>
                        <a:bodyPr/>
                        <a:lstStyle/>
                        <a:p>
                          <a:pPr algn="ctr">
                            <a:buNone/>
                          </a:pPr>
                          <a:r>
                            <a:rPr lang="en-US" altLang="zh-CN"/>
                            <a:t>0.15</a:t>
                          </a:r>
                        </a:p>
                      </a:txBody>
                      <a:tcPr anchor="ctr"/>
                    </a:tc>
                    <a:tc>
                      <a:txBody>
                        <a:bodyPr/>
                        <a:lstStyle/>
                        <a:p>
                          <a:pPr algn="ctr">
                            <a:buNone/>
                          </a:pPr>
                          <a:r>
                            <a:rPr lang="en-US" altLang="zh-CN"/>
                            <a:t>0.80 → 0.95</a:t>
                          </a:r>
                        </a:p>
                      </a:txBody>
                      <a:tcPr anchor="ctr"/>
                    </a:tc>
                    <a:tc>
                      <a:txBody>
                        <a:bodyPr/>
                        <a:lstStyle/>
                        <a:p>
                          <a:pPr algn="ctr">
                            <a:buNone/>
                          </a:pPr>
                          <a:r>
                            <a:rPr lang="en-US" altLang="zh-CN" dirty="0"/>
                            <a:t>1.45 → 8.35</a:t>
                          </a:r>
                        </a:p>
                      </a:txBody>
                      <a:tcPr anchor="ctr"/>
                    </a:tc>
                    <a:tc>
                      <a:txBody>
                        <a:bodyPr/>
                        <a:lstStyle/>
                        <a:p>
                          <a:pPr algn="ctr">
                            <a:buNone/>
                          </a:pPr>
                          <a:r>
                            <a:rPr lang="en-US" altLang="zh-CN" dirty="0"/>
                            <a:t>0.17 → 0.39</a:t>
                          </a:r>
                        </a:p>
                      </a:txBody>
                      <a:tcPr anchor="ctr"/>
                    </a:tc>
                    <a:tc>
                      <a:txBody>
                        <a:bodyPr/>
                        <a:lstStyle/>
                        <a:p>
                          <a:pPr algn="ctr">
                            <a:buNone/>
                          </a:pPr>
                          <a:r>
                            <a:rPr lang="en-US" altLang="zh-CN" dirty="0"/>
                            <a:t>0.38 → 0.51</a:t>
                          </a:r>
                        </a:p>
                      </a:txBody>
                      <a:tcPr anchor="ctr"/>
                    </a:tc>
                    <a:extLst>
                      <a:ext uri="{0D108BD9-81ED-4DB2-BD59-A6C34878D82A}">
                        <a16:rowId xmlns:a16="http://schemas.microsoft.com/office/drawing/2014/main" val="1098865400"/>
                      </a:ext>
                    </a:extLst>
                  </a:tr>
                </a:tbl>
              </a:graphicData>
            </a:graphic>
          </p:graphicFrame>
        </mc:Choice>
        <mc:Fallback xmlns="">
          <p:graphicFrame>
            <p:nvGraphicFramePr>
              <p:cNvPr id="5" name="内容占位符 4">
                <a:extLst>
                  <a:ext uri="{FF2B5EF4-FFF2-40B4-BE49-F238E27FC236}">
                    <a16:creationId xmlns:a16="http://schemas.microsoft.com/office/drawing/2014/main" id="{A6534BDC-3A4D-F3B1-0C72-FFA329D96414}"/>
                  </a:ext>
                </a:extLst>
              </p:cNvPr>
              <p:cNvGraphicFramePr>
                <a:graphicFrameLocks noGrp="1"/>
              </p:cNvGraphicFramePr>
              <p:nvPr>
                <p:ph idx="1"/>
                <p:extLst>
                  <p:ext uri="{D42A27DB-BD31-4B8C-83A1-F6EECF244321}">
                    <p14:modId xmlns:p14="http://schemas.microsoft.com/office/powerpoint/2010/main" val="3553667117"/>
                  </p:ext>
                </p:extLst>
              </p:nvPr>
            </p:nvGraphicFramePr>
            <p:xfrm>
              <a:off x="841375" y="1325563"/>
              <a:ext cx="10515600" cy="2288052"/>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2863863499"/>
                        </a:ext>
                      </a:extLst>
                    </a:gridCol>
                    <a:gridCol w="1752600">
                      <a:extLst>
                        <a:ext uri="{9D8B030D-6E8A-4147-A177-3AD203B41FA5}">
                          <a16:colId xmlns:a16="http://schemas.microsoft.com/office/drawing/2014/main" val="3921830167"/>
                        </a:ext>
                      </a:extLst>
                    </a:gridCol>
                    <a:gridCol w="1752600">
                      <a:extLst>
                        <a:ext uri="{9D8B030D-6E8A-4147-A177-3AD203B41FA5}">
                          <a16:colId xmlns:a16="http://schemas.microsoft.com/office/drawing/2014/main" val="4234459555"/>
                        </a:ext>
                      </a:extLst>
                    </a:gridCol>
                    <a:gridCol w="1752600">
                      <a:extLst>
                        <a:ext uri="{9D8B030D-6E8A-4147-A177-3AD203B41FA5}">
                          <a16:colId xmlns:a16="http://schemas.microsoft.com/office/drawing/2014/main" val="903815503"/>
                        </a:ext>
                      </a:extLst>
                    </a:gridCol>
                    <a:gridCol w="1752600">
                      <a:extLst>
                        <a:ext uri="{9D8B030D-6E8A-4147-A177-3AD203B41FA5}">
                          <a16:colId xmlns:a16="http://schemas.microsoft.com/office/drawing/2014/main" val="2789904929"/>
                        </a:ext>
                      </a:extLst>
                    </a:gridCol>
                    <a:gridCol w="1752600">
                      <a:extLst>
                        <a:ext uri="{9D8B030D-6E8A-4147-A177-3AD203B41FA5}">
                          <a16:colId xmlns:a16="http://schemas.microsoft.com/office/drawing/2014/main" val="45839768"/>
                        </a:ext>
                      </a:extLst>
                    </a:gridCol>
                  </a:tblGrid>
                  <a:tr h="696364">
                    <a:tc>
                      <a:txBody>
                        <a:bodyPr/>
                        <a:lstStyle/>
                        <a:p>
                          <a:endParaRPr lang="zh-CN"/>
                        </a:p>
                      </a:txBody>
                      <a:tcPr anchor="ctr">
                        <a:blipFill>
                          <a:blip r:embed="rId3"/>
                          <a:stretch>
                            <a:fillRect l="-725" t="-1818" r="-502174" b="-241818"/>
                          </a:stretch>
                        </a:blipFill>
                      </a:tcPr>
                    </a:tc>
                    <a:tc>
                      <a:txBody>
                        <a:bodyPr/>
                        <a:lstStyle/>
                        <a:p>
                          <a:pPr algn="ctr">
                            <a:buNone/>
                          </a:pPr>
                          <a:r>
                            <a:rPr lang="zh-CN" altLang="en-US" dirty="0"/>
                            <a:t>买方势力方差 </a:t>
                          </a:r>
                          <a:r>
                            <a:rPr lang="en-US" sz="1400" dirty="0"/>
                            <a:t>Var(</a:t>
                          </a:r>
                          <a:r>
                            <a:rPr lang="el-GR" sz="1400" dirty="0"/>
                            <a:t>θ)</a:t>
                          </a:r>
                          <a:endParaRPr lang="el-GR" dirty="0"/>
                        </a:p>
                      </a:txBody>
                      <a:tcPr anchor="ctr"/>
                    </a:tc>
                    <a:tc>
                      <a:txBody>
                        <a:bodyPr/>
                        <a:lstStyle/>
                        <a:p>
                          <a:pPr algn="ctr">
                            <a:buNone/>
                          </a:pPr>
                          <a:r>
                            <a:rPr lang="zh-CN" altLang="en-US" dirty="0"/>
                            <a:t>储藏效率 </a:t>
                          </a:r>
                          <a:r>
                            <a:rPr lang="el-GR" sz="1400" dirty="0"/>
                            <a:t>κ</a:t>
                          </a:r>
                          <a:endParaRPr lang="el-GR" dirty="0"/>
                        </a:p>
                      </a:txBody>
                      <a:tcPr anchor="ctr"/>
                    </a:tc>
                    <a:tc>
                      <a:txBody>
                        <a:bodyPr/>
                        <a:lstStyle/>
                        <a:p>
                          <a:pPr algn="ctr">
                            <a:buNone/>
                          </a:pPr>
                          <a:r>
                            <a:rPr lang="zh-CN" altLang="en-US" dirty="0"/>
                            <a:t>期望收益增益</a:t>
                          </a:r>
                          <a:r>
                            <a:rPr lang="zh-CN" altLang="en-US" sz="1400" dirty="0"/>
                            <a:t>（</a:t>
                          </a:r>
                          <a:r>
                            <a:rPr lang="en-US" altLang="zh-CN" sz="1400" dirty="0"/>
                            <a:t>%</a:t>
                          </a:r>
                          <a:r>
                            <a:rPr lang="zh-CN" altLang="en-US" sz="1400" dirty="0"/>
                            <a:t>）</a:t>
                          </a:r>
                          <a:endParaRPr lang="zh-CN" altLang="en-US" dirty="0"/>
                        </a:p>
                      </a:txBody>
                      <a:tcPr anchor="ctr"/>
                    </a:tc>
                    <a:tc>
                      <a:txBody>
                        <a:bodyPr/>
                        <a:lstStyle/>
                        <a:p>
                          <a:pPr algn="ctr">
                            <a:buNone/>
                          </a:pPr>
                          <a:r>
                            <a:rPr lang="zh-CN" altLang="en-US" dirty="0"/>
                            <a:t>平均储藏比例</a:t>
                          </a:r>
                        </a:p>
                      </a:txBody>
                      <a:tcPr anchor="ctr"/>
                    </a:tc>
                    <a:tc>
                      <a:txBody>
                        <a:bodyPr/>
                        <a:lstStyle/>
                        <a:p>
                          <a:pPr algn="ctr">
                            <a:buNone/>
                          </a:pPr>
                          <a:r>
                            <a:rPr lang="zh-CN" altLang="en-US"/>
                            <a:t>储藏采用率</a:t>
                          </a:r>
                        </a:p>
                      </a:txBody>
                      <a:tcPr anchor="ctr"/>
                    </a:tc>
                    <a:extLst>
                      <a:ext uri="{0D108BD9-81ED-4DB2-BD59-A6C34878D82A}">
                        <a16:rowId xmlns:a16="http://schemas.microsoft.com/office/drawing/2014/main" val="555686863"/>
                      </a:ext>
                    </a:extLst>
                  </a:tr>
                  <a:tr h="397922">
                    <a:tc>
                      <a:txBody>
                        <a:bodyPr/>
                        <a:lstStyle/>
                        <a:p>
                          <a:pPr algn="ctr">
                            <a:buNone/>
                          </a:pPr>
                          <a:r>
                            <a:rPr lang="en-US" altLang="zh-CN"/>
                            <a:t>0.2</a:t>
                          </a:r>
                        </a:p>
                      </a:txBody>
                      <a:tcPr anchor="ctr"/>
                    </a:tc>
                    <a:tc>
                      <a:txBody>
                        <a:bodyPr/>
                        <a:lstStyle/>
                        <a:p>
                          <a:pPr algn="ctr">
                            <a:buNone/>
                          </a:pPr>
                          <a:r>
                            <a:rPr lang="en-US" altLang="zh-CN" dirty="0"/>
                            <a:t>0.10</a:t>
                          </a:r>
                        </a:p>
                      </a:txBody>
                      <a:tcPr anchor="ctr"/>
                    </a:tc>
                    <a:tc>
                      <a:txBody>
                        <a:bodyPr/>
                        <a:lstStyle/>
                        <a:p>
                          <a:pPr algn="ctr">
                            <a:buNone/>
                          </a:pPr>
                          <a:r>
                            <a:rPr lang="en-US" altLang="zh-CN" dirty="0"/>
                            <a:t>0.80 → 0.95</a:t>
                          </a:r>
                        </a:p>
                      </a:txBody>
                      <a:tcPr anchor="ctr"/>
                    </a:tc>
                    <a:tc>
                      <a:txBody>
                        <a:bodyPr/>
                        <a:lstStyle/>
                        <a:p>
                          <a:pPr algn="ctr">
                            <a:buNone/>
                          </a:pPr>
                          <a:r>
                            <a:rPr lang="en-US" altLang="zh-CN" dirty="0"/>
                            <a:t>2.36 → 6.01</a:t>
                          </a:r>
                        </a:p>
                      </a:txBody>
                      <a:tcPr anchor="ctr"/>
                    </a:tc>
                    <a:tc>
                      <a:txBody>
                        <a:bodyPr/>
                        <a:lstStyle/>
                        <a:p>
                          <a:pPr algn="ctr">
                            <a:buNone/>
                          </a:pPr>
                          <a:r>
                            <a:rPr lang="en-US" altLang="zh-CN" dirty="0"/>
                            <a:t>0.14 → 0.22</a:t>
                          </a:r>
                        </a:p>
                      </a:txBody>
                      <a:tcPr anchor="ctr"/>
                    </a:tc>
                    <a:tc>
                      <a:txBody>
                        <a:bodyPr/>
                        <a:lstStyle/>
                        <a:p>
                          <a:pPr algn="ctr">
                            <a:buNone/>
                          </a:pPr>
                          <a:r>
                            <a:rPr lang="en-US" altLang="zh-CN" dirty="0"/>
                            <a:t>0.21 → 0.30</a:t>
                          </a:r>
                        </a:p>
                      </a:txBody>
                      <a:tcPr anchor="ctr"/>
                    </a:tc>
                    <a:extLst>
                      <a:ext uri="{0D108BD9-81ED-4DB2-BD59-A6C34878D82A}">
                        <a16:rowId xmlns:a16="http://schemas.microsoft.com/office/drawing/2014/main" val="394692340"/>
                      </a:ext>
                    </a:extLst>
                  </a:tr>
                  <a:tr h="397922">
                    <a:tc>
                      <a:txBody>
                        <a:bodyPr/>
                        <a:lstStyle/>
                        <a:p>
                          <a:pPr algn="ctr">
                            <a:buNone/>
                          </a:pPr>
                          <a:r>
                            <a:rPr lang="en-US" altLang="zh-CN"/>
                            <a:t>0.5</a:t>
                          </a:r>
                        </a:p>
                      </a:txBody>
                      <a:tcPr anchor="ctr"/>
                    </a:tc>
                    <a:tc>
                      <a:txBody>
                        <a:bodyPr/>
                        <a:lstStyle/>
                        <a:p>
                          <a:pPr algn="ctr">
                            <a:buNone/>
                          </a:pPr>
                          <a:r>
                            <a:rPr lang="en-US" altLang="zh-CN" dirty="0"/>
                            <a:t>0.10</a:t>
                          </a:r>
                        </a:p>
                      </a:txBody>
                      <a:tcPr anchor="ctr"/>
                    </a:tc>
                    <a:tc>
                      <a:txBody>
                        <a:bodyPr/>
                        <a:lstStyle/>
                        <a:p>
                          <a:pPr algn="ctr">
                            <a:buNone/>
                          </a:pPr>
                          <a:r>
                            <a:rPr lang="en-US" altLang="zh-CN"/>
                            <a:t>0.80 → 0.95</a:t>
                          </a:r>
                        </a:p>
                      </a:txBody>
                      <a:tcPr anchor="ctr"/>
                    </a:tc>
                    <a:tc>
                      <a:txBody>
                        <a:bodyPr/>
                        <a:lstStyle/>
                        <a:p>
                          <a:pPr algn="ctr">
                            <a:buNone/>
                          </a:pPr>
                          <a:r>
                            <a:rPr lang="en-US" altLang="zh-CN" dirty="0"/>
                            <a:t>0.61 → 6.01</a:t>
                          </a:r>
                        </a:p>
                      </a:txBody>
                      <a:tcPr anchor="ctr"/>
                    </a:tc>
                    <a:tc>
                      <a:txBody>
                        <a:bodyPr/>
                        <a:lstStyle/>
                        <a:p>
                          <a:pPr algn="ctr">
                            <a:buNone/>
                          </a:pPr>
                          <a:r>
                            <a:rPr lang="en-US" altLang="zh-CN" dirty="0"/>
                            <a:t>0.11 → 0.37</a:t>
                          </a:r>
                        </a:p>
                      </a:txBody>
                      <a:tcPr anchor="ctr"/>
                    </a:tc>
                    <a:tc>
                      <a:txBody>
                        <a:bodyPr/>
                        <a:lstStyle/>
                        <a:p>
                          <a:pPr algn="ctr">
                            <a:buNone/>
                          </a:pPr>
                          <a:r>
                            <a:rPr lang="en-US" altLang="zh-CN" dirty="0"/>
                            <a:t>0.26 → 0.50</a:t>
                          </a:r>
                        </a:p>
                      </a:txBody>
                      <a:tcPr anchor="ctr"/>
                    </a:tc>
                    <a:extLst>
                      <a:ext uri="{0D108BD9-81ED-4DB2-BD59-A6C34878D82A}">
                        <a16:rowId xmlns:a16="http://schemas.microsoft.com/office/drawing/2014/main" val="1919532286"/>
                      </a:ext>
                    </a:extLst>
                  </a:tr>
                  <a:tr h="397922">
                    <a:tc>
                      <a:txBody>
                        <a:bodyPr/>
                        <a:lstStyle/>
                        <a:p>
                          <a:pPr algn="ctr">
                            <a:buNone/>
                          </a:pPr>
                          <a:r>
                            <a:rPr lang="en-US" altLang="zh-CN" dirty="0"/>
                            <a:t>0.8</a:t>
                          </a:r>
                        </a:p>
                      </a:txBody>
                      <a:tcPr anchor="ctr"/>
                    </a:tc>
                    <a:tc>
                      <a:txBody>
                        <a:bodyPr/>
                        <a:lstStyle/>
                        <a:p>
                          <a:pPr algn="ctr">
                            <a:buNone/>
                          </a:pPr>
                          <a:r>
                            <a:rPr lang="en-US" altLang="zh-CN"/>
                            <a:t>0.10</a:t>
                          </a:r>
                        </a:p>
                      </a:txBody>
                      <a:tcPr anchor="ctr"/>
                    </a:tc>
                    <a:tc>
                      <a:txBody>
                        <a:bodyPr/>
                        <a:lstStyle/>
                        <a:p>
                          <a:pPr algn="ctr">
                            <a:buNone/>
                          </a:pPr>
                          <a:r>
                            <a:rPr lang="en-US" altLang="zh-CN"/>
                            <a:t>0.80 → 0.95</a:t>
                          </a:r>
                        </a:p>
                      </a:txBody>
                      <a:tcPr anchor="ctr"/>
                    </a:tc>
                    <a:tc>
                      <a:txBody>
                        <a:bodyPr/>
                        <a:lstStyle/>
                        <a:p>
                          <a:pPr algn="ctr">
                            <a:buNone/>
                          </a:pPr>
                          <a:r>
                            <a:rPr lang="en-US" altLang="zh-CN" dirty="0"/>
                            <a:t>0.00 → 3.66</a:t>
                          </a:r>
                        </a:p>
                      </a:txBody>
                      <a:tcPr anchor="ctr"/>
                    </a:tc>
                    <a:tc>
                      <a:txBody>
                        <a:bodyPr/>
                        <a:lstStyle/>
                        <a:p>
                          <a:pPr algn="ctr">
                            <a:buNone/>
                          </a:pPr>
                          <a:r>
                            <a:rPr lang="en-US" altLang="zh-CN" dirty="0"/>
                            <a:t>0.00 → 0.44</a:t>
                          </a:r>
                        </a:p>
                      </a:txBody>
                      <a:tcPr anchor="ctr"/>
                    </a:tc>
                    <a:tc>
                      <a:txBody>
                        <a:bodyPr/>
                        <a:lstStyle/>
                        <a:p>
                          <a:pPr algn="ctr">
                            <a:buNone/>
                          </a:pPr>
                          <a:r>
                            <a:rPr lang="en-US" altLang="zh-CN" dirty="0"/>
                            <a:t>0.00 → 0.71</a:t>
                          </a:r>
                        </a:p>
                      </a:txBody>
                      <a:tcPr anchor="ctr"/>
                    </a:tc>
                    <a:extLst>
                      <a:ext uri="{0D108BD9-81ED-4DB2-BD59-A6C34878D82A}">
                        <a16:rowId xmlns:a16="http://schemas.microsoft.com/office/drawing/2014/main" val="1918624896"/>
                      </a:ext>
                    </a:extLst>
                  </a:tr>
                  <a:tr h="397922">
                    <a:tc>
                      <a:txBody>
                        <a:bodyPr/>
                        <a:lstStyle/>
                        <a:p>
                          <a:pPr algn="ctr">
                            <a:buNone/>
                          </a:pPr>
                          <a:r>
                            <a:rPr lang="en-US" altLang="zh-CN"/>
                            <a:t>0.5</a:t>
                          </a:r>
                        </a:p>
                      </a:txBody>
                      <a:tcPr anchor="ctr"/>
                    </a:tc>
                    <a:tc>
                      <a:txBody>
                        <a:bodyPr/>
                        <a:lstStyle/>
                        <a:p>
                          <a:pPr algn="ctr">
                            <a:buNone/>
                          </a:pPr>
                          <a:r>
                            <a:rPr lang="en-US" altLang="zh-CN"/>
                            <a:t>0.15</a:t>
                          </a:r>
                        </a:p>
                      </a:txBody>
                      <a:tcPr anchor="ctr"/>
                    </a:tc>
                    <a:tc>
                      <a:txBody>
                        <a:bodyPr/>
                        <a:lstStyle/>
                        <a:p>
                          <a:pPr algn="ctr">
                            <a:buNone/>
                          </a:pPr>
                          <a:r>
                            <a:rPr lang="en-US" altLang="zh-CN"/>
                            <a:t>0.80 → 0.95</a:t>
                          </a:r>
                        </a:p>
                      </a:txBody>
                      <a:tcPr anchor="ctr"/>
                    </a:tc>
                    <a:tc>
                      <a:txBody>
                        <a:bodyPr/>
                        <a:lstStyle/>
                        <a:p>
                          <a:pPr algn="ctr">
                            <a:buNone/>
                          </a:pPr>
                          <a:r>
                            <a:rPr lang="en-US" altLang="zh-CN" dirty="0"/>
                            <a:t>1.45 → 8.35</a:t>
                          </a:r>
                        </a:p>
                      </a:txBody>
                      <a:tcPr anchor="ctr"/>
                    </a:tc>
                    <a:tc>
                      <a:txBody>
                        <a:bodyPr/>
                        <a:lstStyle/>
                        <a:p>
                          <a:pPr algn="ctr">
                            <a:buNone/>
                          </a:pPr>
                          <a:r>
                            <a:rPr lang="en-US" altLang="zh-CN" dirty="0"/>
                            <a:t>0.17 → 0.39</a:t>
                          </a:r>
                        </a:p>
                      </a:txBody>
                      <a:tcPr anchor="ctr"/>
                    </a:tc>
                    <a:tc>
                      <a:txBody>
                        <a:bodyPr/>
                        <a:lstStyle/>
                        <a:p>
                          <a:pPr algn="ctr">
                            <a:buNone/>
                          </a:pPr>
                          <a:r>
                            <a:rPr lang="en-US" altLang="zh-CN" dirty="0"/>
                            <a:t>0.38 → 0.51</a:t>
                          </a:r>
                        </a:p>
                      </a:txBody>
                      <a:tcPr anchor="ctr"/>
                    </a:tc>
                    <a:extLst>
                      <a:ext uri="{0D108BD9-81ED-4DB2-BD59-A6C34878D82A}">
                        <a16:rowId xmlns:a16="http://schemas.microsoft.com/office/drawing/2014/main" val="1098865400"/>
                      </a:ext>
                    </a:extLst>
                  </a:tr>
                </a:tbl>
              </a:graphicData>
            </a:graphic>
          </p:graphicFrame>
        </mc:Fallback>
      </mc:AlternateContent>
      <mc:AlternateContent xmlns:mc="http://schemas.openxmlformats.org/markup-compatibility/2006" xmlns:a14="http://schemas.microsoft.com/office/drawing/2010/main">
        <mc:Choice Requires="a14">
          <p:sp>
            <p:nvSpPr>
              <p:cNvPr id="6" name="内容占位符 3">
                <a:extLst>
                  <a:ext uri="{FF2B5EF4-FFF2-40B4-BE49-F238E27FC236}">
                    <a16:creationId xmlns:a16="http://schemas.microsoft.com/office/drawing/2014/main" id="{B5ABCE94-A7C1-F83F-8DD7-95D12EC89A23}"/>
                  </a:ext>
                </a:extLst>
              </p:cNvPr>
              <p:cNvSpPr txBox="1">
                <a:spLocks/>
              </p:cNvSpPr>
              <p:nvPr/>
            </p:nvSpPr>
            <p:spPr>
              <a:xfrm>
                <a:off x="838200" y="3910212"/>
                <a:ext cx="10515600" cy="2187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imHei" panose="02010609060101010101" pitchFamily="49" charset="-122"/>
                    <a:ea typeface="SimHei"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Hei" panose="02010609060101010101" pitchFamily="49" charset="-122"/>
                    <a:ea typeface="SimHei"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Hei" panose="02010609060101010101" pitchFamily="49" charset="-122"/>
                    <a:ea typeface="SimHei"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储藏效率 </a:t>
                </a:r>
                <a:r>
                  <a:rPr lang="en-US" altLang="zh-CN" dirty="0"/>
                  <a:t>(</a:t>
                </a:r>
                <a14:m>
                  <m:oMath xmlns:m="http://schemas.openxmlformats.org/officeDocument/2006/math">
                    <m:r>
                      <a:rPr lang="zh-CN" altLang="en-US" sz="2400" b="0" i="1">
                        <a:latin typeface="Cambria Math" panose="02040503050406030204" pitchFamily="18" charset="0"/>
                      </a:rPr>
                      <m:t>𝜅</m:t>
                    </m:r>
                  </m:oMath>
                </a14:m>
                <a:r>
                  <a:rPr lang="en-US" altLang="zh-CN" dirty="0"/>
                  <a:t>) </a:t>
                </a:r>
                <a:r>
                  <a:rPr lang="zh-CN" altLang="en-US" dirty="0"/>
                  <a:t>提升带来显著福利改善，特别是在 中等买方势力</a:t>
                </a:r>
                <a:r>
                  <a:rPr lang="en-US" altLang="zh-CN" dirty="0"/>
                  <a:t> </a:t>
                </a:r>
                <a:r>
                  <a:rPr lang="zh-CN" altLang="en-US" dirty="0"/>
                  <a:t>与 高波动性情形</a:t>
                </a:r>
                <a:endParaRPr lang="en-US" altLang="zh-CN" dirty="0"/>
              </a:p>
              <a:p>
                <a:pPr>
                  <a:lnSpc>
                    <a:spcPct val="150000"/>
                  </a:lnSpc>
                </a:pPr>
                <a:r>
                  <a:rPr lang="zh-CN" altLang="en-US" b="1" dirty="0"/>
                  <a:t>储藏采用率上升幅度大于平均储藏比例</a:t>
                </a:r>
                <a:r>
                  <a:rPr lang="zh-CN" altLang="en-US" dirty="0"/>
                  <a:t>，多数农户选择“有限储藏”以对冲风险</a:t>
                </a:r>
                <a:endParaRPr lang="en-US" altLang="zh-CN" dirty="0"/>
              </a:p>
              <a:p>
                <a:pPr>
                  <a:lnSpc>
                    <a:spcPct val="150000"/>
                  </a:lnSpc>
                </a:pPr>
                <a:r>
                  <a:rPr lang="zh-CN" altLang="en-US" dirty="0"/>
                  <a:t>降低储藏门槛或分摊固定成本的政策，在市场波动大且买方势力适中的地区效果最佳</a:t>
                </a:r>
                <a:endParaRPr lang="en-US" altLang="zh-CN" dirty="0"/>
              </a:p>
            </p:txBody>
          </p:sp>
        </mc:Choice>
        <mc:Fallback xmlns="">
          <p:sp>
            <p:nvSpPr>
              <p:cNvPr id="6" name="内容占位符 3">
                <a:extLst>
                  <a:ext uri="{FF2B5EF4-FFF2-40B4-BE49-F238E27FC236}">
                    <a16:creationId xmlns:a16="http://schemas.microsoft.com/office/drawing/2014/main" id="{B5ABCE94-A7C1-F83F-8DD7-95D12EC89A23}"/>
                  </a:ext>
                </a:extLst>
              </p:cNvPr>
              <p:cNvSpPr txBox="1">
                <a:spLocks noRot="1" noChangeAspect="1" noMove="1" noResize="1" noEditPoints="1" noAdjustHandles="1" noChangeArrowheads="1" noChangeShapeType="1" noTextEdit="1"/>
              </p:cNvSpPr>
              <p:nvPr/>
            </p:nvSpPr>
            <p:spPr>
              <a:xfrm>
                <a:off x="838200" y="3910212"/>
                <a:ext cx="10515600" cy="2187469"/>
              </a:xfrm>
              <a:prstGeom prst="rect">
                <a:avLst/>
              </a:prstGeom>
              <a:blipFill>
                <a:blip r:embed="rId4"/>
                <a:stretch>
                  <a:fillRect l="-724" r="-603" b="-109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4797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F599-BD05-9038-1283-D444B1875EF6}"/>
              </a:ext>
            </a:extLst>
          </p:cNvPr>
          <p:cNvSpPr>
            <a:spLocks noGrp="1"/>
          </p:cNvSpPr>
          <p:nvPr>
            <p:ph type="title"/>
          </p:nvPr>
        </p:nvSpPr>
        <p:spPr/>
        <p:txBody>
          <a:bodyPr vert="horz" lIns="91440" tIns="45720" rIns="91440" bIns="45720" rtlCol="0" anchor="b">
            <a:normAutofit/>
          </a:bodyPr>
          <a:lstStyle/>
          <a:p>
            <a:r>
              <a:rPr lang="en-US" altLang="zh-CN" sz="6600" dirty="0"/>
              <a:t>7</a:t>
            </a:r>
            <a:r>
              <a:rPr lang="en-US" altLang="zh-CN" sz="6600" kern="1200" dirty="0">
                <a:solidFill>
                  <a:schemeClr val="tx1"/>
                </a:solidFill>
              </a:rPr>
              <a:t>. </a:t>
            </a:r>
            <a:r>
              <a:rPr lang="zh-CN" altLang="en-US" sz="6600" kern="1200" dirty="0">
                <a:solidFill>
                  <a:schemeClr val="tx1"/>
                </a:solidFill>
              </a:rPr>
              <a:t>田野调查及实证分析</a:t>
            </a:r>
            <a:endParaRPr lang="en-US" sz="6600" kern="1200" dirty="0">
              <a:solidFill>
                <a:schemeClr val="tx1"/>
              </a:solidFill>
            </a:endParaRPr>
          </a:p>
        </p:txBody>
      </p:sp>
      <p:sp>
        <p:nvSpPr>
          <p:cNvPr id="4" name="灯片编号占位符 3">
            <a:extLst>
              <a:ext uri="{FF2B5EF4-FFF2-40B4-BE49-F238E27FC236}">
                <a16:creationId xmlns:a16="http://schemas.microsoft.com/office/drawing/2014/main" id="{558FCB56-3618-21D3-A861-122BC7ED75CD}"/>
              </a:ext>
            </a:extLst>
          </p:cNvPr>
          <p:cNvSpPr>
            <a:spLocks noGrp="1"/>
          </p:cNvSpPr>
          <p:nvPr>
            <p:ph type="sldNum" sz="quarter" idx="12"/>
          </p:nvPr>
        </p:nvSpPr>
        <p:spPr/>
        <p:txBody>
          <a:bodyPr/>
          <a:lstStyle/>
          <a:p>
            <a:fld id="{67EFCEC7-9889-994E-A950-47BD7D58E7BD}" type="slidenum">
              <a:rPr lang="en-CN" smtClean="0"/>
              <a:pPr/>
              <a:t>33</a:t>
            </a:fld>
            <a:r>
              <a:rPr lang="en-US" altLang="zh-CN"/>
              <a:t>/56</a:t>
            </a:r>
            <a:endParaRPr lang="zh-CN" altLang="en-US" dirty="0"/>
          </a:p>
        </p:txBody>
      </p:sp>
    </p:spTree>
    <p:extLst>
      <p:ext uri="{BB962C8B-B14F-4D97-AF65-F5344CB8AC3E}">
        <p14:creationId xmlns:p14="http://schemas.microsoft.com/office/powerpoint/2010/main" val="425391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3BE9FE-85C8-A36A-BE88-865C7CE5F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D948C7-2AAA-85BE-E443-FF60835B38AF}"/>
              </a:ext>
            </a:extLst>
          </p:cNvPr>
          <p:cNvSpPr>
            <a:spLocks noGrp="1"/>
          </p:cNvSpPr>
          <p:nvPr>
            <p:ph type="title"/>
          </p:nvPr>
        </p:nvSpPr>
        <p:spPr/>
        <p:txBody>
          <a:bodyPr anchor="b">
            <a:noAutofit/>
          </a:bodyPr>
          <a:lstStyle/>
          <a:p>
            <a:r>
              <a:rPr lang="en-US" altLang="zh-CN" sz="3200" dirty="0"/>
              <a:t>7.1.</a:t>
            </a:r>
            <a:r>
              <a:rPr lang="zh-CN" altLang="en-US" sz="3200" dirty="0"/>
              <a:t>实证背景：为何选择中国鲜苹果产业？</a:t>
            </a:r>
            <a:endParaRPr lang="en-CN" sz="3200"/>
          </a:p>
        </p:txBody>
      </p:sp>
      <p:sp>
        <p:nvSpPr>
          <p:cNvPr id="3" name="Content Placeholder 2">
            <a:extLst>
              <a:ext uri="{FF2B5EF4-FFF2-40B4-BE49-F238E27FC236}">
                <a16:creationId xmlns:a16="http://schemas.microsoft.com/office/drawing/2014/main" id="{B2576938-987C-3C52-2952-92BA41C930CA}"/>
              </a:ext>
            </a:extLst>
          </p:cNvPr>
          <p:cNvSpPr>
            <a:spLocks noGrp="1"/>
          </p:cNvSpPr>
          <p:nvPr>
            <p:ph idx="4294967295"/>
          </p:nvPr>
        </p:nvSpPr>
        <p:spPr>
          <a:xfrm>
            <a:off x="838200" y="1825625"/>
            <a:ext cx="4611624" cy="4351338"/>
          </a:xfrm>
        </p:spPr>
        <p:txBody>
          <a:bodyPr anchor="t">
            <a:normAutofit/>
          </a:bodyPr>
          <a:lstStyle/>
          <a:p>
            <a:pPr>
              <a:lnSpc>
                <a:spcPct val="150000"/>
              </a:lnSpc>
            </a:pPr>
            <a:r>
              <a:rPr lang="zh-CN" altLang="en-US" sz="2200" dirty="0"/>
              <a:t>原因：现有数据缺乏对地方市场跨期竞争程度的测度</a:t>
            </a:r>
            <a:endParaRPr lang="en-US" altLang="zh-CN" sz="2200" dirty="0"/>
          </a:p>
          <a:p>
            <a:pPr>
              <a:lnSpc>
                <a:spcPct val="150000"/>
              </a:lnSpc>
            </a:pPr>
            <a:r>
              <a:rPr lang="zh-CN" altLang="en-US" sz="2200" dirty="0"/>
              <a:t>储藏影响：冷藏可将苹果的货架期延长约</a:t>
            </a:r>
            <a:r>
              <a:rPr lang="en-US" altLang="zh-CN" sz="2200" dirty="0"/>
              <a:t>6</a:t>
            </a:r>
            <a:r>
              <a:rPr lang="zh-CN" altLang="en-US" sz="2200" dirty="0"/>
              <a:t>～</a:t>
            </a:r>
            <a:r>
              <a:rPr lang="en-US" altLang="zh-CN" sz="2200" dirty="0"/>
              <a:t>8</a:t>
            </a:r>
            <a:r>
              <a:rPr lang="zh-CN" altLang="en-US" sz="2200" dirty="0"/>
              <a:t>个月</a:t>
            </a:r>
            <a:endParaRPr lang="en-US" altLang="zh-CN" sz="2200" dirty="0"/>
          </a:p>
          <a:p>
            <a:pPr>
              <a:lnSpc>
                <a:spcPct val="150000"/>
              </a:lnSpc>
            </a:pPr>
            <a:r>
              <a:rPr lang="zh-CN" altLang="en-US" sz="2200" dirty="0"/>
              <a:t>契合性：仓储在鲜苹果供应链上游的重要议价作用</a:t>
            </a:r>
            <a:endParaRPr lang="en-US" altLang="zh-CN" sz="2200" dirty="0">
              <a:latin typeface="Times New Roman" panose="02020603050405020304" pitchFamily="18" charset="0"/>
              <a:cs typeface="Times New Roman" panose="02020603050405020304" pitchFamily="18" charset="0"/>
            </a:endParaRPr>
          </a:p>
        </p:txBody>
      </p:sp>
      <p:sp>
        <p:nvSpPr>
          <p:cNvPr id="8" name="灯片编号占位符 7">
            <a:extLst>
              <a:ext uri="{FF2B5EF4-FFF2-40B4-BE49-F238E27FC236}">
                <a16:creationId xmlns:a16="http://schemas.microsoft.com/office/drawing/2014/main" id="{8A7AE5DE-99C4-D760-E9B3-93536F3BA1AC}"/>
              </a:ext>
            </a:extLst>
          </p:cNvPr>
          <p:cNvSpPr>
            <a:spLocks noGrp="1"/>
          </p:cNvSpPr>
          <p:nvPr>
            <p:ph type="sldNum" sz="quarter" idx="12"/>
          </p:nvPr>
        </p:nvSpPr>
        <p:spPr/>
        <p:txBody>
          <a:bodyPr/>
          <a:lstStyle/>
          <a:p>
            <a:fld id="{67EFCEC7-9889-994E-A950-47BD7D58E7BD}" type="slidenum">
              <a:rPr lang="en-CN" smtClean="0"/>
              <a:pPr/>
              <a:t>34</a:t>
            </a:fld>
            <a:r>
              <a:rPr lang="en-US" altLang="zh-CN"/>
              <a:t>/56</a:t>
            </a:r>
            <a:endParaRPr lang="zh-CN" altLang="en-US" dirty="0"/>
          </a:p>
        </p:txBody>
      </p:sp>
      <p:pic>
        <p:nvPicPr>
          <p:cNvPr id="4" name="Content Placeholder 4" descr="Map&#10;&#10;Description automatically generated">
            <a:extLst>
              <a:ext uri="{FF2B5EF4-FFF2-40B4-BE49-F238E27FC236}">
                <a16:creationId xmlns:a16="http://schemas.microsoft.com/office/drawing/2014/main" id="{6F8BFC31-E716-3C65-6DD6-7B2231893627}"/>
              </a:ext>
            </a:extLst>
          </p:cNvPr>
          <p:cNvPicPr/>
          <p:nvPr/>
        </p:nvPicPr>
        <p:blipFill rotWithShape="1">
          <a:blip r:embed="rId3"/>
          <a:srcRect l="1244" r="13392" b="-1"/>
          <a:stretch/>
        </p:blipFill>
        <p:spPr>
          <a:xfrm>
            <a:off x="5781432" y="473529"/>
            <a:ext cx="5942481" cy="5735247"/>
          </a:xfrm>
          <a:prstGeom prst="rect">
            <a:avLst/>
          </a:prstGeom>
        </p:spPr>
      </p:pic>
      <p:sp>
        <p:nvSpPr>
          <p:cNvPr id="5" name="圆角矩形 4">
            <a:hlinkClick r:id="rId4" action="ppaction://hlinksldjump"/>
            <a:extLst>
              <a:ext uri="{FF2B5EF4-FFF2-40B4-BE49-F238E27FC236}">
                <a16:creationId xmlns:a16="http://schemas.microsoft.com/office/drawing/2014/main" id="{72E6FE0E-743E-934C-3A52-AED5028437C1}"/>
              </a:ext>
            </a:extLst>
          </p:cNvPr>
          <p:cNvSpPr/>
          <p:nvPr/>
        </p:nvSpPr>
        <p:spPr>
          <a:xfrm>
            <a:off x="9150522" y="473529"/>
            <a:ext cx="2294313"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中国鲜苹果产业概览</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240859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ECDA-D491-CADD-098B-CC7B9CF4AC1C}"/>
              </a:ext>
            </a:extLst>
          </p:cNvPr>
          <p:cNvSpPr>
            <a:spLocks noGrp="1"/>
          </p:cNvSpPr>
          <p:nvPr>
            <p:ph type="title"/>
          </p:nvPr>
        </p:nvSpPr>
        <p:spPr/>
        <p:txBody>
          <a:bodyPr anchor="b">
            <a:normAutofit fontScale="90000"/>
          </a:bodyPr>
          <a:lstStyle/>
          <a:p>
            <a:r>
              <a:rPr lang="en-US" altLang="zh-CN" sz="3600" dirty="0"/>
              <a:t>7.2.</a:t>
            </a:r>
            <a:r>
              <a:rPr lang="zh-CN" altLang="en-US" sz="3600" dirty="0"/>
              <a:t>田野介绍：中国中部的一个县域案例</a:t>
            </a:r>
            <a:endParaRPr lang="en-CN" sz="3600"/>
          </a:p>
        </p:txBody>
      </p:sp>
      <p:sp>
        <p:nvSpPr>
          <p:cNvPr id="3" name="Content Placeholder 2">
            <a:extLst>
              <a:ext uri="{FF2B5EF4-FFF2-40B4-BE49-F238E27FC236}">
                <a16:creationId xmlns:a16="http://schemas.microsoft.com/office/drawing/2014/main" id="{76DECE1D-FA59-6E1B-E6CA-E8C8A36222D5}"/>
              </a:ext>
            </a:extLst>
          </p:cNvPr>
          <p:cNvSpPr>
            <a:spLocks noGrp="1"/>
          </p:cNvSpPr>
          <p:nvPr>
            <p:ph idx="4294967295"/>
          </p:nvPr>
        </p:nvSpPr>
        <p:spPr>
          <a:xfrm>
            <a:off x="838200" y="1825625"/>
            <a:ext cx="4611624" cy="4351338"/>
          </a:xfrm>
        </p:spPr>
        <p:txBody>
          <a:bodyPr anchor="t">
            <a:normAutofit/>
          </a:bodyPr>
          <a:lstStyle/>
          <a:p>
            <a:pPr>
              <a:lnSpc>
                <a:spcPct val="150000"/>
              </a:lnSpc>
            </a:pPr>
            <a:r>
              <a:rPr lang="zh-CN" altLang="en-US" sz="2200" dirty="0"/>
              <a:t>地点：陕西省</a:t>
            </a:r>
            <a:r>
              <a:rPr lang="en-US" altLang="zh-CN" sz="2200" dirty="0"/>
              <a:t>·</a:t>
            </a:r>
            <a:r>
              <a:rPr lang="zh-CN" altLang="en-US" sz="2200" dirty="0"/>
              <a:t>延安市</a:t>
            </a:r>
            <a:r>
              <a:rPr lang="en-US" altLang="zh-CN" sz="2200" dirty="0"/>
              <a:t>·</a:t>
            </a:r>
            <a:r>
              <a:rPr lang="zh-CN" altLang="en-US" sz="2200" dirty="0"/>
              <a:t>延长县</a:t>
            </a:r>
            <a:endParaRPr lang="en-US" altLang="zh-CN" sz="2200" dirty="0"/>
          </a:p>
          <a:p>
            <a:pPr>
              <a:lnSpc>
                <a:spcPct val="150000"/>
              </a:lnSpc>
            </a:pPr>
            <a:r>
              <a:rPr lang="zh-CN" altLang="en-US" sz="2200" dirty="0"/>
              <a:t>特征：小农户高度依赖单一经济作物</a:t>
            </a:r>
            <a:r>
              <a:rPr lang="en-US" altLang="zh-CN" sz="2200" dirty="0"/>
              <a:t>——</a:t>
            </a:r>
            <a:r>
              <a:rPr lang="zh-CN" altLang="en-US" sz="2200" dirty="0"/>
              <a:t>富士苹果</a:t>
            </a:r>
            <a:endParaRPr lang="en-US" altLang="zh-CN" sz="2200" dirty="0"/>
          </a:p>
          <a:p>
            <a:pPr>
              <a:lnSpc>
                <a:spcPct val="150000"/>
              </a:lnSpc>
            </a:pPr>
            <a:r>
              <a:rPr lang="zh-CN" altLang="en-US" sz="2200" dirty="0"/>
              <a:t>贮藏设施条件：县域内农户可租赁或自建冷库用于储藏</a:t>
            </a:r>
            <a:endParaRPr lang="en-US" altLang="zh-CN" sz="2200" dirty="0"/>
          </a:p>
          <a:p>
            <a:pPr>
              <a:lnSpc>
                <a:spcPct val="150000"/>
              </a:lnSpc>
            </a:pPr>
            <a:r>
              <a:rPr lang="zh-CN" altLang="en-US" sz="2200" dirty="0"/>
              <a:t>现状：拥有自建冷库的果农不足</a:t>
            </a:r>
            <a:r>
              <a:rPr lang="en-US" altLang="zh-CN" sz="2200" dirty="0"/>
              <a:t>2%</a:t>
            </a:r>
            <a:r>
              <a:rPr lang="zh-CN" altLang="en-US" sz="2200" dirty="0"/>
              <a:t>，多数依赖租赁设施</a:t>
            </a:r>
            <a:endParaRPr lang="en-US" sz="2200" dirty="0">
              <a:latin typeface="Times New Roman" panose="02020603050405020304" pitchFamily="18" charset="0"/>
              <a:cs typeface="Times New Roman" panose="02020603050405020304" pitchFamily="18" charset="0"/>
            </a:endParaRPr>
          </a:p>
        </p:txBody>
      </p:sp>
      <p:sp>
        <p:nvSpPr>
          <p:cNvPr id="5" name="灯片编号占位符 4">
            <a:extLst>
              <a:ext uri="{FF2B5EF4-FFF2-40B4-BE49-F238E27FC236}">
                <a16:creationId xmlns:a16="http://schemas.microsoft.com/office/drawing/2014/main" id="{00F8B488-BA71-05F5-51E1-E3C1DD1F7516}"/>
              </a:ext>
            </a:extLst>
          </p:cNvPr>
          <p:cNvSpPr>
            <a:spLocks noGrp="1"/>
          </p:cNvSpPr>
          <p:nvPr>
            <p:ph type="sldNum" sz="quarter" idx="12"/>
          </p:nvPr>
        </p:nvSpPr>
        <p:spPr/>
        <p:txBody>
          <a:bodyPr/>
          <a:lstStyle/>
          <a:p>
            <a:fld id="{67EFCEC7-9889-994E-A950-47BD7D58E7BD}" type="slidenum">
              <a:rPr lang="en-CN" smtClean="0"/>
              <a:pPr/>
              <a:t>35</a:t>
            </a:fld>
            <a:r>
              <a:rPr lang="en-US" altLang="zh-CN"/>
              <a:t>/56</a:t>
            </a:r>
            <a:endParaRPr lang="zh-CN" altLang="en-US" dirty="0"/>
          </a:p>
        </p:txBody>
      </p:sp>
      <p:pic>
        <p:nvPicPr>
          <p:cNvPr id="1026" name="Picture 2" descr="A map of china with a yellow area&#10;&#10;Description automatically generated">
            <a:extLst>
              <a:ext uri="{FF2B5EF4-FFF2-40B4-BE49-F238E27FC236}">
                <a16:creationId xmlns:a16="http://schemas.microsoft.com/office/drawing/2014/main" id="{6ED055A0-FD9E-BA6D-C4B4-4A19CCE76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08" r="6810" b="3"/>
          <a:stretch/>
        </p:blipFill>
        <p:spPr bwMode="auto">
          <a:xfrm>
            <a:off x="6099048" y="783085"/>
            <a:ext cx="5458968" cy="529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055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D5C67-B0B2-528B-D6CF-C9A0A1E5FA5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523FEF7-A994-9D84-FB2B-1BCCB5E33024}"/>
              </a:ext>
            </a:extLst>
          </p:cNvPr>
          <p:cNvSpPr>
            <a:spLocks noGrp="1"/>
          </p:cNvSpPr>
          <p:nvPr>
            <p:ph type="title"/>
          </p:nvPr>
        </p:nvSpPr>
        <p:spPr/>
        <p:txBody>
          <a:bodyPr>
            <a:normAutofit/>
          </a:bodyPr>
          <a:lstStyle/>
          <a:p>
            <a:r>
              <a:rPr lang="en-US" altLang="zh-CN" sz="3600" dirty="0"/>
              <a:t>7.2.</a:t>
            </a:r>
            <a:r>
              <a:rPr lang="zh-CN" altLang="en-US" sz="3600" dirty="0"/>
              <a:t>田野介绍：</a:t>
            </a:r>
            <a:r>
              <a:rPr lang="en-CN" altLang="zh-CN" sz="3600"/>
              <a:t>中国鲜苹果供应链结构</a:t>
            </a:r>
            <a:endParaRPr kumimoji="1" lang="zh-CN" altLang="en-US" sz="3600" dirty="0"/>
          </a:p>
        </p:txBody>
      </p:sp>
      <p:sp>
        <p:nvSpPr>
          <p:cNvPr id="11" name="内容占位符 10">
            <a:extLst>
              <a:ext uri="{FF2B5EF4-FFF2-40B4-BE49-F238E27FC236}">
                <a16:creationId xmlns:a16="http://schemas.microsoft.com/office/drawing/2014/main" id="{AE485D55-3B98-824C-0258-743982F47C49}"/>
              </a:ext>
            </a:extLst>
          </p:cNvPr>
          <p:cNvSpPr>
            <a:spLocks noGrp="1"/>
          </p:cNvSpPr>
          <p:nvPr>
            <p:ph idx="1"/>
          </p:nvPr>
        </p:nvSpPr>
        <p:spPr/>
        <p:txBody>
          <a:bodyPr>
            <a:normAutofit/>
          </a:bodyPr>
          <a:lstStyle/>
          <a:p>
            <a:pPr marL="0" indent="0">
              <a:lnSpc>
                <a:spcPct val="150000"/>
              </a:lnSpc>
              <a:buNone/>
            </a:pPr>
            <a:r>
              <a:rPr lang="zh-CN" altLang="en-US" b="1" dirty="0"/>
              <a:t>总体特征：</a:t>
            </a:r>
            <a:br>
              <a:rPr lang="zh-CN" altLang="en-US" dirty="0"/>
            </a:br>
            <a:r>
              <a:rPr lang="zh-CN" altLang="en-US" dirty="0"/>
              <a:t>苹果供应链自农户到消费者</a:t>
            </a:r>
            <a:r>
              <a:rPr lang="zh-CN" altLang="en-US" b="1" dirty="0"/>
              <a:t>最多经过三层中间环节（</a:t>
            </a:r>
            <a:r>
              <a:rPr lang="zh-CN" altLang="en-US" dirty="0"/>
              <a:t>田间收购商、汇集商 </a:t>
            </a:r>
            <a:r>
              <a:rPr lang="en-US" altLang="zh-CN" dirty="0"/>
              <a:t>/ </a:t>
            </a:r>
            <a:r>
              <a:rPr lang="zh-CN" altLang="en-US" dirty="0"/>
              <a:t>批发商、零售商</a:t>
            </a:r>
            <a:r>
              <a:rPr lang="zh-CN" altLang="en-US" b="1" dirty="0"/>
              <a:t>）。</a:t>
            </a:r>
            <a:r>
              <a:rPr lang="zh-CN" altLang="en-US" dirty="0"/>
              <a:t>各类中间商角色相对稳定，但会随时间、价格与市场条件灵活转换</a:t>
            </a:r>
            <a:endParaRPr lang="en-US" altLang="zh-CN" dirty="0">
              <a:solidFill>
                <a:srgbClr val="FFFFFF"/>
              </a:solidFill>
            </a:endParaRPr>
          </a:p>
        </p:txBody>
      </p:sp>
      <p:pic>
        <p:nvPicPr>
          <p:cNvPr id="12" name="Content Placeholder 4" descr="A diagram of a company&#10;&#10;AI-generated content may be incorrect.">
            <a:extLst>
              <a:ext uri="{FF2B5EF4-FFF2-40B4-BE49-F238E27FC236}">
                <a16:creationId xmlns:a16="http://schemas.microsoft.com/office/drawing/2014/main" id="{9938A9EF-2CB6-5F69-DBBC-6A234C05E0A9}"/>
              </a:ext>
            </a:extLst>
          </p:cNvPr>
          <p:cNvPicPr>
            <a:picLocks noChangeAspect="1"/>
          </p:cNvPicPr>
          <p:nvPr/>
        </p:nvPicPr>
        <p:blipFill>
          <a:blip r:embed="rId2"/>
          <a:stretch>
            <a:fillRect/>
          </a:stretch>
        </p:blipFill>
        <p:spPr>
          <a:xfrm>
            <a:off x="838200" y="3429000"/>
            <a:ext cx="10515600" cy="2941482"/>
          </a:xfrm>
          <a:prstGeom prst="rect">
            <a:avLst/>
          </a:prstGeom>
        </p:spPr>
      </p:pic>
    </p:spTree>
    <p:extLst>
      <p:ext uri="{BB962C8B-B14F-4D97-AF65-F5344CB8AC3E}">
        <p14:creationId xmlns:p14="http://schemas.microsoft.com/office/powerpoint/2010/main" val="3843068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A336EC1-EDB2-0270-5F26-D521804FD71B}"/>
              </a:ext>
            </a:extLst>
          </p:cNvPr>
          <p:cNvSpPr>
            <a:spLocks noGrp="1"/>
          </p:cNvSpPr>
          <p:nvPr>
            <p:ph type="sldNum" sz="quarter" idx="12"/>
          </p:nvPr>
        </p:nvSpPr>
        <p:spPr/>
        <p:txBody>
          <a:bodyPr/>
          <a:lstStyle/>
          <a:p>
            <a:fld id="{67EFCEC7-9889-994E-A950-47BD7D58E7BD}" type="slidenum">
              <a:rPr lang="en-CN" smtClean="0"/>
              <a:pPr/>
              <a:t>37</a:t>
            </a:fld>
            <a:r>
              <a:rPr lang="en-US" altLang="zh-CN"/>
              <a:t>/56</a:t>
            </a:r>
            <a:endParaRPr lang="zh-CN" altLang="en-US" dirty="0"/>
          </a:p>
        </p:txBody>
      </p:sp>
      <p:pic>
        <p:nvPicPr>
          <p:cNvPr id="5" name="VID_20251025191539.mp4">
            <a:hlinkClick r:id="" action="ppaction://media"/>
            <a:extLst>
              <a:ext uri="{FF2B5EF4-FFF2-40B4-BE49-F238E27FC236}">
                <a16:creationId xmlns:a16="http://schemas.microsoft.com/office/drawing/2014/main" id="{BC080960-2DE6-4C83-7CEA-44A5E0A5918E}"/>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0" y="85725"/>
            <a:ext cx="11652250" cy="6407150"/>
          </a:xfrm>
        </p:spPr>
      </p:pic>
    </p:spTree>
    <p:extLst>
      <p:ext uri="{BB962C8B-B14F-4D97-AF65-F5344CB8AC3E}">
        <p14:creationId xmlns:p14="http://schemas.microsoft.com/office/powerpoint/2010/main" val="3129701034"/>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D7C8CC8-0F61-DB4C-9493-7E6263D5E7E6}"/>
              </a:ext>
            </a:extLst>
          </p:cNvPr>
          <p:cNvSpPr>
            <a:spLocks noGrp="1"/>
          </p:cNvSpPr>
          <p:nvPr>
            <p:ph type="sldNum" sz="quarter" idx="12"/>
          </p:nvPr>
        </p:nvSpPr>
        <p:spPr/>
        <p:txBody>
          <a:bodyPr/>
          <a:lstStyle/>
          <a:p>
            <a:fld id="{67EFCEC7-9889-994E-A950-47BD7D58E7BD}" type="slidenum">
              <a:rPr lang="en-CN" smtClean="0"/>
              <a:pPr/>
              <a:t>38</a:t>
            </a:fld>
            <a:r>
              <a:rPr lang="en-US" altLang="zh-CN"/>
              <a:t>/56</a:t>
            </a:r>
            <a:endParaRPr lang="zh-CN" altLang="en-US" dirty="0"/>
          </a:p>
        </p:txBody>
      </p:sp>
      <p:sp>
        <p:nvSpPr>
          <p:cNvPr id="2" name="Title 1">
            <a:extLst>
              <a:ext uri="{FF2B5EF4-FFF2-40B4-BE49-F238E27FC236}">
                <a16:creationId xmlns:a16="http://schemas.microsoft.com/office/drawing/2014/main" id="{F538A31C-7FCB-97F1-F448-17F31B8F377B}"/>
              </a:ext>
            </a:extLst>
          </p:cNvPr>
          <p:cNvSpPr>
            <a:spLocks noGrp="1"/>
          </p:cNvSpPr>
          <p:nvPr>
            <p:ph type="title"/>
          </p:nvPr>
        </p:nvSpPr>
        <p:spPr/>
        <p:txBody>
          <a:bodyPr>
            <a:normAutofit/>
          </a:bodyPr>
          <a:lstStyle/>
          <a:p>
            <a:r>
              <a:rPr lang="en-US" altLang="zh-CN" sz="3600" dirty="0"/>
              <a:t>7.3.</a:t>
            </a:r>
            <a:r>
              <a:rPr lang="zh-CN" altLang="en-US" sz="3600" dirty="0"/>
              <a:t>调查设计与抽样方法</a:t>
            </a:r>
            <a:endParaRPr lang="en-CN" sz="3600" dirty="0"/>
          </a:p>
        </p:txBody>
      </p:sp>
      <p:sp>
        <p:nvSpPr>
          <p:cNvPr id="3" name="Content Placeholder 2">
            <a:extLst>
              <a:ext uri="{FF2B5EF4-FFF2-40B4-BE49-F238E27FC236}">
                <a16:creationId xmlns:a16="http://schemas.microsoft.com/office/drawing/2014/main" id="{B3C7ABB4-8D6C-5965-A494-2262A0E54F99}"/>
              </a:ext>
            </a:extLst>
          </p:cNvPr>
          <p:cNvSpPr>
            <a:spLocks noGrp="1"/>
          </p:cNvSpPr>
          <p:nvPr>
            <p:ph idx="1"/>
          </p:nvPr>
        </p:nvSpPr>
        <p:spPr/>
        <p:txBody>
          <a:bodyPr>
            <a:noAutofit/>
          </a:bodyPr>
          <a:lstStyle/>
          <a:p>
            <a:pPr marL="0" indent="0">
              <a:lnSpc>
                <a:spcPct val="150000"/>
              </a:lnSpc>
              <a:buNone/>
            </a:pPr>
            <a:r>
              <a:rPr lang="zh-CN" altLang="en-US" sz="2200" dirty="0"/>
              <a:t>前期调查：</a:t>
            </a:r>
            <a:r>
              <a:rPr lang="en-US" altLang="zh-CN" sz="2200" dirty="0"/>
              <a:t>2023</a:t>
            </a:r>
            <a:r>
              <a:rPr lang="zh-CN" altLang="en-US" sz="2200" dirty="0"/>
              <a:t>年末</a:t>
            </a:r>
            <a:endParaRPr lang="en-US" altLang="zh-CN" sz="2200" dirty="0"/>
          </a:p>
          <a:p>
            <a:pPr marL="0" indent="0">
              <a:lnSpc>
                <a:spcPct val="150000"/>
              </a:lnSpc>
              <a:buNone/>
            </a:pPr>
            <a:r>
              <a:rPr lang="zh-CN" altLang="en-US" sz="2200" dirty="0"/>
              <a:t>正式问卷：</a:t>
            </a:r>
            <a:r>
              <a:rPr lang="en-US" altLang="zh-CN" sz="2200" dirty="0"/>
              <a:t>2024</a:t>
            </a:r>
            <a:r>
              <a:rPr lang="zh-CN" altLang="en-US" sz="2200" dirty="0"/>
              <a:t>年</a:t>
            </a:r>
            <a:r>
              <a:rPr lang="en-US" altLang="zh-CN" sz="2200" dirty="0"/>
              <a:t>10</a:t>
            </a:r>
            <a:r>
              <a:rPr lang="zh-CN" altLang="en-US" sz="2200" dirty="0"/>
              <a:t>月～</a:t>
            </a:r>
            <a:r>
              <a:rPr lang="en-US" altLang="zh-CN" sz="2200" dirty="0"/>
              <a:t>12</a:t>
            </a:r>
            <a:r>
              <a:rPr lang="zh-CN" altLang="en-US" sz="2200" dirty="0"/>
              <a:t>月，与延长县妇联合作完成</a:t>
            </a:r>
            <a:endParaRPr lang="en-US" altLang="zh-CN" sz="2200" dirty="0"/>
          </a:p>
          <a:p>
            <a:pPr>
              <a:lnSpc>
                <a:spcPct val="150000"/>
              </a:lnSpc>
            </a:pPr>
            <a:r>
              <a:rPr lang="zh-CN" altLang="en-US" sz="2200" dirty="0"/>
              <a:t>小农样本标准：农业收入中苹果占比不低于</a:t>
            </a:r>
            <a:r>
              <a:rPr lang="en-US" altLang="zh-CN" sz="2200" dirty="0"/>
              <a:t>90%</a:t>
            </a:r>
            <a:r>
              <a:rPr lang="zh-CN" altLang="en-US" sz="2200" dirty="0"/>
              <a:t>，且经营面积低于</a:t>
            </a:r>
            <a:r>
              <a:rPr lang="en-US" altLang="zh-CN" sz="2200" dirty="0"/>
              <a:t>50</a:t>
            </a:r>
            <a:r>
              <a:rPr lang="zh-CN" altLang="en-US" sz="2200" dirty="0"/>
              <a:t>亩（约</a:t>
            </a:r>
            <a:r>
              <a:rPr lang="en-US" altLang="zh-CN" sz="2200" dirty="0"/>
              <a:t>8</a:t>
            </a:r>
            <a:r>
              <a:rPr lang="zh-CN" altLang="en-US" sz="2200" dirty="0"/>
              <a:t>英亩）</a:t>
            </a:r>
            <a:endParaRPr lang="en-US" altLang="zh-CN" sz="2200" dirty="0"/>
          </a:p>
          <a:p>
            <a:pPr>
              <a:lnSpc>
                <a:spcPct val="150000"/>
              </a:lnSpc>
            </a:pPr>
            <a:r>
              <a:rPr lang="zh-CN" altLang="en-US" sz="2200" dirty="0"/>
              <a:t>单层地理分层随机抽样法：根据果农数量与分布密度确定</a:t>
            </a:r>
            <a:r>
              <a:rPr lang="en-US" altLang="zh-CN" sz="2200" dirty="0"/>
              <a:t>8</a:t>
            </a:r>
            <a:r>
              <a:rPr lang="zh-CN" altLang="en-US" sz="2200" dirty="0"/>
              <a:t>个乡镇抽样比例（</a:t>
            </a:r>
            <a:r>
              <a:rPr lang="en-US" altLang="zh-CN" sz="2200" dirty="0"/>
              <a:t>30%</a:t>
            </a:r>
            <a:r>
              <a:rPr lang="zh-CN" altLang="en-US" sz="2200" dirty="0"/>
              <a:t>、</a:t>
            </a:r>
            <a:r>
              <a:rPr lang="en-US" altLang="zh-CN" sz="2200" dirty="0"/>
              <a:t>15%</a:t>
            </a:r>
            <a:r>
              <a:rPr lang="zh-CN" altLang="en-US" sz="2200" dirty="0"/>
              <a:t>、</a:t>
            </a:r>
            <a:r>
              <a:rPr lang="en-US" altLang="zh-CN" sz="2200" dirty="0"/>
              <a:t>15%</a:t>
            </a:r>
            <a:r>
              <a:rPr lang="zh-CN" altLang="en-US" sz="2200" dirty="0"/>
              <a:t>、</a:t>
            </a:r>
            <a:r>
              <a:rPr lang="en-US" altLang="zh-CN" sz="2200" dirty="0"/>
              <a:t>15%</a:t>
            </a:r>
            <a:r>
              <a:rPr lang="zh-CN" altLang="en-US" sz="2200" dirty="0"/>
              <a:t>、</a:t>
            </a:r>
            <a:r>
              <a:rPr lang="en-US" altLang="zh-CN" sz="2200" dirty="0"/>
              <a:t>10%</a:t>
            </a:r>
            <a:r>
              <a:rPr lang="zh-CN" altLang="en-US" sz="2200" dirty="0"/>
              <a:t>、</a:t>
            </a:r>
            <a:r>
              <a:rPr lang="en-US" altLang="zh-CN" sz="2200" dirty="0"/>
              <a:t>5%</a:t>
            </a:r>
            <a:r>
              <a:rPr lang="zh-CN" altLang="en-US" sz="2200" dirty="0"/>
              <a:t>、</a:t>
            </a:r>
            <a:r>
              <a:rPr lang="en-US" altLang="zh-CN" sz="2200" dirty="0"/>
              <a:t>5%</a:t>
            </a:r>
            <a:r>
              <a:rPr lang="zh-CN" altLang="en-US" sz="2200" dirty="0"/>
              <a:t>、</a:t>
            </a:r>
            <a:r>
              <a:rPr lang="en-US" altLang="zh-CN" sz="2200" dirty="0"/>
              <a:t>5%</a:t>
            </a:r>
            <a:r>
              <a:rPr lang="zh-CN" altLang="en-US" sz="2200" dirty="0"/>
              <a:t>）。于各村村民名册中随机抽取符合条件的苹果种植户</a:t>
            </a:r>
            <a:endParaRPr lang="en-US" altLang="zh-CN" sz="2200" dirty="0"/>
          </a:p>
          <a:p>
            <a:pPr>
              <a:lnSpc>
                <a:spcPct val="150000"/>
              </a:lnSpc>
            </a:pPr>
            <a:r>
              <a:rPr lang="zh-CN" altLang="en-US" sz="2200" dirty="0"/>
              <a:t>抽样细节：为确保样本数量充足，每个乡镇至少抽取</a:t>
            </a:r>
            <a:r>
              <a:rPr lang="en-US" altLang="zh-CN" sz="2200" dirty="0"/>
              <a:t>10</a:t>
            </a:r>
            <a:r>
              <a:rPr lang="zh-CN" altLang="en-US" sz="2200" dirty="0"/>
              <a:t>户农户；未设定村级样本下限</a:t>
            </a:r>
            <a:endParaRPr lang="en-US" altLang="zh-CN" sz="2200" dirty="0"/>
          </a:p>
          <a:p>
            <a:pPr>
              <a:lnSpc>
                <a:spcPct val="150000"/>
              </a:lnSpc>
            </a:pPr>
            <a:r>
              <a:rPr lang="zh-CN" altLang="en-US" sz="2200" dirty="0"/>
              <a:t>伦理审批：</a:t>
            </a:r>
            <a:r>
              <a:rPr lang="en-US" altLang="zh-CN" sz="2200" dirty="0"/>
              <a:t>2023</a:t>
            </a:r>
            <a:r>
              <a:rPr lang="zh-CN" altLang="en-US" sz="2200" dirty="0"/>
              <a:t>年</a:t>
            </a:r>
            <a:r>
              <a:rPr lang="en-US" altLang="zh-CN" sz="2200" dirty="0"/>
              <a:t>6</a:t>
            </a:r>
            <a:r>
              <a:rPr lang="zh-CN" altLang="en-US" sz="2200" dirty="0"/>
              <a:t>月通过</a:t>
            </a:r>
            <a:r>
              <a:rPr lang="en-US" altLang="zh-CN" sz="2200" dirty="0">
                <a:latin typeface="Arial" panose="020B0604020202020204" pitchFamily="34" charset="0"/>
                <a:cs typeface="Arial" panose="020B0604020202020204" pitchFamily="34" charset="0"/>
              </a:rPr>
              <a:t>UC</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Davis</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IRB</a:t>
            </a:r>
            <a:r>
              <a:rPr lang="zh-CN" altLang="en-US" sz="2200" dirty="0"/>
              <a:t>审核</a:t>
            </a:r>
            <a:endParaRPr lang="en-US" altLang="zh-CN" sz="2200" dirty="0"/>
          </a:p>
        </p:txBody>
      </p:sp>
    </p:spTree>
    <p:extLst>
      <p:ext uri="{BB962C8B-B14F-4D97-AF65-F5344CB8AC3E}">
        <p14:creationId xmlns:p14="http://schemas.microsoft.com/office/powerpoint/2010/main" val="1126746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9A4F3-F978-7431-655F-0E97E072595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7741306-DE07-DBC1-DBCF-7A862FD6417F}"/>
              </a:ext>
            </a:extLst>
          </p:cNvPr>
          <p:cNvSpPr>
            <a:spLocks noGrp="1"/>
          </p:cNvSpPr>
          <p:nvPr>
            <p:ph type="title"/>
          </p:nvPr>
        </p:nvSpPr>
        <p:spPr/>
        <p:txBody>
          <a:bodyPr>
            <a:normAutofit/>
          </a:bodyPr>
          <a:lstStyle/>
          <a:p>
            <a:r>
              <a:rPr lang="en-US" altLang="zh-CN" sz="3600" dirty="0"/>
              <a:t>7.4.</a:t>
            </a:r>
            <a:r>
              <a:rPr lang="zh-CN" altLang="en-US" sz="3600" dirty="0"/>
              <a:t>农户储藏使用与采购竞争度测度</a:t>
            </a:r>
            <a:endParaRPr kumimoji="1" lang="zh-CN" altLang="en-US" sz="3600" dirty="0"/>
          </a:p>
        </p:txBody>
      </p:sp>
      <p:sp>
        <p:nvSpPr>
          <p:cNvPr id="11" name="内容占位符 10">
            <a:extLst>
              <a:ext uri="{FF2B5EF4-FFF2-40B4-BE49-F238E27FC236}">
                <a16:creationId xmlns:a16="http://schemas.microsoft.com/office/drawing/2014/main" id="{1CC0751A-8706-BECE-D6A4-CCE65825C98B}"/>
              </a:ext>
            </a:extLst>
          </p:cNvPr>
          <p:cNvSpPr>
            <a:spLocks noGrp="1"/>
          </p:cNvSpPr>
          <p:nvPr>
            <p:ph idx="1"/>
          </p:nvPr>
        </p:nvSpPr>
        <p:spPr/>
        <p:txBody>
          <a:bodyPr>
            <a:noAutofit/>
          </a:bodyPr>
          <a:lstStyle/>
          <a:p>
            <a:pPr marL="0" indent="0">
              <a:lnSpc>
                <a:spcPct val="100000"/>
              </a:lnSpc>
              <a:buNone/>
            </a:pPr>
            <a:r>
              <a:rPr lang="zh-CN" altLang="en-US" dirty="0"/>
              <a:t>核心被解释变量：</a:t>
            </a:r>
            <a:endParaRPr lang="en-US" altLang="zh-CN" dirty="0"/>
          </a:p>
          <a:p>
            <a:pPr lvl="1">
              <a:lnSpc>
                <a:spcPct val="100000"/>
              </a:lnSpc>
            </a:pPr>
            <a:r>
              <a:rPr lang="en-US" altLang="zh-CN" sz="2200" b="1" dirty="0">
                <a:latin typeface="Arial" panose="020B0604020202020204" pitchFamily="34" charset="0"/>
                <a:cs typeface="Arial" panose="020B0604020202020204" pitchFamily="34" charset="0"/>
              </a:rPr>
              <a:t>Storage-Usage-Binary</a:t>
            </a:r>
            <a:r>
              <a:rPr lang="en-US" altLang="zh-CN" sz="2200" dirty="0"/>
              <a:t>：</a:t>
            </a:r>
            <a:r>
              <a:rPr lang="zh-CN" altLang="en-US" sz="2200" dirty="0"/>
              <a:t>是否使用冷藏（</a:t>
            </a:r>
            <a:r>
              <a:rPr lang="en-US" altLang="zh-CN" sz="2200" dirty="0"/>
              <a:t>1=</a:t>
            </a:r>
            <a:r>
              <a:rPr lang="zh-CN" altLang="en-US" sz="2200" dirty="0"/>
              <a:t>使用，</a:t>
            </a:r>
            <a:r>
              <a:rPr lang="en-US" altLang="zh-CN" sz="2200" dirty="0"/>
              <a:t>0=</a:t>
            </a:r>
            <a:r>
              <a:rPr lang="zh-CN" altLang="en-US" sz="2200" dirty="0"/>
              <a:t>未使用）</a:t>
            </a:r>
            <a:endParaRPr lang="en-US" altLang="zh-CN" sz="2200" dirty="0"/>
          </a:p>
          <a:p>
            <a:pPr lvl="1">
              <a:lnSpc>
                <a:spcPct val="100000"/>
              </a:lnSpc>
            </a:pPr>
            <a:r>
              <a:rPr lang="en-US" altLang="zh-CN" sz="2200" b="1" dirty="0">
                <a:latin typeface="Arial" panose="020B0604020202020204" pitchFamily="34" charset="0"/>
                <a:cs typeface="Arial" panose="020B0604020202020204" pitchFamily="34" charset="0"/>
              </a:rPr>
              <a:t>Storage-Usage-Type</a:t>
            </a:r>
            <a:r>
              <a:rPr lang="en-US" altLang="zh-CN" sz="2200" dirty="0"/>
              <a:t>：</a:t>
            </a:r>
            <a:r>
              <a:rPr lang="zh-CN" altLang="en-US" sz="2200" dirty="0"/>
              <a:t>储藏方式四类（未使用、租用大型、租用小型、自建冷库）</a:t>
            </a:r>
            <a:endParaRPr lang="en-US" altLang="zh-CN" sz="2200" dirty="0"/>
          </a:p>
          <a:p>
            <a:pPr lvl="1">
              <a:lnSpc>
                <a:spcPct val="100000"/>
              </a:lnSpc>
            </a:pPr>
            <a:r>
              <a:rPr lang="en-US" altLang="zh-CN" sz="2200" b="1" dirty="0">
                <a:latin typeface="Arial" panose="020B0604020202020204" pitchFamily="34" charset="0"/>
                <a:cs typeface="Arial" panose="020B0604020202020204" pitchFamily="34" charset="0"/>
              </a:rPr>
              <a:t>Time-to-Sell</a:t>
            </a:r>
            <a:r>
              <a:rPr lang="en-US" altLang="zh-CN" sz="2200" dirty="0"/>
              <a:t>：</a:t>
            </a:r>
            <a:r>
              <a:rPr lang="zh-CN" altLang="en-US" sz="2200" dirty="0"/>
              <a:t>从收获到销售的时间间隔（以周为单位）</a:t>
            </a:r>
            <a:endParaRPr lang="en-US" altLang="zh-CN" sz="2200" dirty="0"/>
          </a:p>
          <a:p>
            <a:pPr marL="0" indent="0">
              <a:lnSpc>
                <a:spcPct val="100000"/>
              </a:lnSpc>
              <a:buNone/>
            </a:pPr>
            <a:r>
              <a:rPr lang="zh-CN" altLang="en-US" dirty="0"/>
              <a:t>农户主观市场竞争度：</a:t>
            </a:r>
            <a:endParaRPr lang="en-US" altLang="zh-CN" dirty="0"/>
          </a:p>
          <a:p>
            <a:pPr lvl="1">
              <a:lnSpc>
                <a:spcPct val="100000"/>
              </a:lnSpc>
            </a:pPr>
            <a:r>
              <a:rPr lang="zh-CN" altLang="en-US" sz="2200" dirty="0"/>
              <a:t>收获期买方竞争度主观评分（</a:t>
            </a:r>
            <a:r>
              <a:rPr lang="en-US" altLang="zh-CN" sz="2200" dirty="0"/>
              <a:t>1–5</a:t>
            </a:r>
            <a:r>
              <a:rPr lang="zh-CN" altLang="en-US" sz="2200" dirty="0"/>
              <a:t>分）</a:t>
            </a:r>
            <a:endParaRPr lang="en-US" altLang="zh-CN" sz="2200" dirty="0"/>
          </a:p>
          <a:p>
            <a:pPr lvl="1">
              <a:lnSpc>
                <a:spcPct val="100000"/>
              </a:lnSpc>
            </a:pPr>
            <a:r>
              <a:rPr lang="zh-CN" altLang="en-US" sz="2200" dirty="0"/>
              <a:t>对未来三个月买方数量变化的预期</a:t>
            </a:r>
            <a:endParaRPr lang="en-US" altLang="zh-CN" sz="2200" dirty="0"/>
          </a:p>
          <a:p>
            <a:pPr marL="0" indent="0">
              <a:lnSpc>
                <a:spcPct val="100000"/>
              </a:lnSpc>
              <a:buNone/>
            </a:pPr>
            <a:r>
              <a:rPr lang="zh-CN" altLang="en-US" dirty="0"/>
              <a:t>买方调查（</a:t>
            </a:r>
            <a:r>
              <a:rPr lang="en-US" altLang="zh-CN" dirty="0"/>
              <a:t>2024</a:t>
            </a:r>
            <a:r>
              <a:rPr lang="zh-CN" altLang="en-US" dirty="0"/>
              <a:t>年</a:t>
            </a:r>
            <a:r>
              <a:rPr lang="en-US" altLang="zh-CN" dirty="0"/>
              <a:t>12</a:t>
            </a:r>
            <a:r>
              <a:rPr lang="zh-CN" altLang="en-US" dirty="0"/>
              <a:t>月）：</a:t>
            </a:r>
            <a:endParaRPr lang="en-US" altLang="zh-CN" dirty="0"/>
          </a:p>
          <a:p>
            <a:pPr lvl="1">
              <a:lnSpc>
                <a:spcPct val="100000"/>
              </a:lnSpc>
            </a:pPr>
            <a:r>
              <a:rPr lang="zh-CN" altLang="en-US" sz="2200" dirty="0"/>
              <a:t>共调查</a:t>
            </a:r>
            <a:r>
              <a:rPr lang="en-US" altLang="zh-CN" sz="2200" dirty="0"/>
              <a:t>15</a:t>
            </a:r>
            <a:r>
              <a:rPr lang="zh-CN" altLang="en-US" sz="2200" dirty="0"/>
              <a:t>名买方（含当地</a:t>
            </a:r>
            <a:r>
              <a:rPr lang="en-US" altLang="zh-CN" sz="2200" dirty="0"/>
              <a:t>5</a:t>
            </a:r>
            <a:r>
              <a:rPr lang="zh-CN" altLang="en-US" sz="2200" dirty="0"/>
              <a:t>位主要中间商），记录其收购村庄及采购冷库来源</a:t>
            </a:r>
            <a:endParaRPr lang="en-US" altLang="zh-CN" sz="2200" dirty="0"/>
          </a:p>
          <a:p>
            <a:pPr lvl="1">
              <a:lnSpc>
                <a:spcPct val="100000"/>
              </a:lnSpc>
            </a:pPr>
            <a:r>
              <a:rPr lang="zh-CN" altLang="en-US" sz="2200" dirty="0"/>
              <a:t>构建“买方集中度”指标（村级买方数量），衡量跨期买方竞争</a:t>
            </a:r>
            <a:endParaRPr lang="en-US" altLang="zh-CN" sz="2200" dirty="0"/>
          </a:p>
        </p:txBody>
      </p:sp>
    </p:spTree>
    <p:extLst>
      <p:ext uri="{BB962C8B-B14F-4D97-AF65-F5344CB8AC3E}">
        <p14:creationId xmlns:p14="http://schemas.microsoft.com/office/powerpoint/2010/main" val="313452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93285050-4CA7-6A98-4A34-2B7877EEBCF1}"/>
              </a:ext>
            </a:extLst>
          </p:cNvPr>
          <p:cNvSpPr>
            <a:spLocks noGrp="1"/>
          </p:cNvSpPr>
          <p:nvPr>
            <p:ph type="sldNum" sz="quarter" idx="12"/>
          </p:nvPr>
        </p:nvSpPr>
        <p:spPr/>
        <p:txBody>
          <a:bodyPr/>
          <a:lstStyle/>
          <a:p>
            <a:fld id="{67EFCEC7-9889-994E-A950-47BD7D58E7BD}" type="slidenum">
              <a:rPr lang="en-CN" smtClean="0"/>
              <a:pPr/>
              <a:t>4</a:t>
            </a:fld>
            <a:r>
              <a:rPr lang="en-US" altLang="zh-CN"/>
              <a:t>/56</a:t>
            </a:r>
            <a:endParaRPr lang="zh-CN" altLang="en-US" dirty="0"/>
          </a:p>
        </p:txBody>
      </p:sp>
      <p:sp>
        <p:nvSpPr>
          <p:cNvPr id="2" name="Title 1">
            <a:extLst>
              <a:ext uri="{FF2B5EF4-FFF2-40B4-BE49-F238E27FC236}">
                <a16:creationId xmlns:a16="http://schemas.microsoft.com/office/drawing/2014/main" id="{194058B9-5912-9998-8784-C301CA60DE4C}"/>
              </a:ext>
            </a:extLst>
          </p:cNvPr>
          <p:cNvSpPr>
            <a:spLocks noGrp="1"/>
          </p:cNvSpPr>
          <p:nvPr>
            <p:ph type="title"/>
          </p:nvPr>
        </p:nvSpPr>
        <p:spPr/>
        <p:txBody>
          <a:bodyPr>
            <a:normAutofit/>
          </a:bodyPr>
          <a:lstStyle/>
          <a:p>
            <a:r>
              <a:rPr lang="en-US" altLang="zh-CN" sz="3600" dirty="0"/>
              <a:t>1.</a:t>
            </a:r>
            <a:r>
              <a:rPr lang="en-CN" sz="3600"/>
              <a:t>自我介绍</a:t>
            </a:r>
            <a:endParaRPr lang="en-CN" sz="3600" dirty="0"/>
          </a:p>
        </p:txBody>
      </p:sp>
      <p:sp>
        <p:nvSpPr>
          <p:cNvPr id="3" name="Content Placeholder 2">
            <a:extLst>
              <a:ext uri="{FF2B5EF4-FFF2-40B4-BE49-F238E27FC236}">
                <a16:creationId xmlns:a16="http://schemas.microsoft.com/office/drawing/2014/main" id="{EDF8CF1D-8ACE-4188-D7F9-D0D7F793E612}"/>
              </a:ext>
            </a:extLst>
          </p:cNvPr>
          <p:cNvSpPr>
            <a:spLocks noGrp="1"/>
          </p:cNvSpPr>
          <p:nvPr>
            <p:ph idx="1"/>
          </p:nvPr>
        </p:nvSpPr>
        <p:spPr/>
        <p:txBody>
          <a:bodyPr>
            <a:normAutofit lnSpcReduction="10000"/>
          </a:bodyPr>
          <a:lstStyle/>
          <a:p>
            <a:pPr>
              <a:lnSpc>
                <a:spcPct val="150000"/>
              </a:lnSpc>
            </a:pPr>
            <a:r>
              <a:rPr lang="en-CN" sz="2200" dirty="0"/>
              <a:t>马知耀</a:t>
            </a:r>
          </a:p>
          <a:p>
            <a:pPr>
              <a:lnSpc>
                <a:spcPct val="150000"/>
              </a:lnSpc>
            </a:pPr>
            <a:r>
              <a:rPr lang="en-CN" sz="2200"/>
              <a:t>加州大学戴维斯分校</a:t>
            </a:r>
            <a:r>
              <a:rPr lang="en-US" sz="2200" dirty="0">
                <a:latin typeface="Arial" panose="020B0604020202020204" pitchFamily="34" charset="0"/>
                <a:cs typeface="Arial" panose="020B0604020202020204" pitchFamily="34" charset="0"/>
              </a:rPr>
              <a:t>（UC Davis）</a:t>
            </a:r>
            <a:endParaRPr lang="en-CN" sz="2200" dirty="0">
              <a:latin typeface="Arial" panose="020B0604020202020204" pitchFamily="34" charset="0"/>
              <a:cs typeface="Arial" panose="020B0604020202020204" pitchFamily="34" charset="0"/>
            </a:endParaRPr>
          </a:p>
          <a:p>
            <a:pPr>
              <a:lnSpc>
                <a:spcPct val="150000"/>
              </a:lnSpc>
            </a:pPr>
            <a:r>
              <a:rPr lang="en-CN" sz="2200" b="1"/>
              <a:t>导师</a:t>
            </a:r>
            <a:r>
              <a:rPr lang="zh-CN" altLang="en-US" sz="2200" b="1" dirty="0"/>
              <a:t>：</a:t>
            </a:r>
            <a:r>
              <a:rPr lang="en-US" altLang="zh-CN" sz="2200" dirty="0">
                <a:latin typeface="Arial" panose="020B0604020202020204" pitchFamily="34" charset="0"/>
                <a:cs typeface="Arial" panose="020B0604020202020204" pitchFamily="34" charset="0"/>
              </a:rPr>
              <a:t>Richard J. Sexton</a:t>
            </a:r>
            <a:r>
              <a:rPr lang="zh-CN" altLang="en-US" sz="2200" dirty="0"/>
              <a:t>教授、</a:t>
            </a:r>
            <a:r>
              <a:rPr lang="en-US" altLang="zh-CN" sz="2200" dirty="0">
                <a:latin typeface="Arial" panose="020B0604020202020204" pitchFamily="34" charset="0"/>
                <a:cs typeface="Arial" panose="020B0604020202020204" pitchFamily="34" charset="0"/>
              </a:rPr>
              <a:t>Jeffrey C. Williams</a:t>
            </a:r>
            <a:r>
              <a:rPr lang="zh-CN" altLang="en-US" sz="2200" dirty="0"/>
              <a:t>教授</a:t>
            </a:r>
            <a:endParaRPr lang="en-CN" sz="2200" dirty="0"/>
          </a:p>
          <a:p>
            <a:pPr>
              <a:lnSpc>
                <a:spcPct val="150000"/>
              </a:lnSpc>
            </a:pPr>
            <a:r>
              <a:rPr lang="en-CN" sz="2200" b="1" dirty="0"/>
              <a:t>研究领域</a:t>
            </a:r>
            <a:r>
              <a:rPr lang="zh-CN" altLang="en-US" sz="2200" b="1" dirty="0"/>
              <a:t>：</a:t>
            </a:r>
            <a:r>
              <a:rPr lang="en-CN" sz="2200" dirty="0"/>
              <a:t>农业和</a:t>
            </a:r>
            <a:r>
              <a:rPr lang="zh-CN" altLang="en-US" sz="2200" dirty="0"/>
              <a:t>发展经济学：产业组织、农业保险、商品期货</a:t>
            </a:r>
            <a:endParaRPr lang="en-US" altLang="zh-CN" sz="2200" dirty="0"/>
          </a:p>
          <a:p>
            <a:pPr>
              <a:lnSpc>
                <a:spcPct val="150000"/>
              </a:lnSpc>
            </a:pPr>
            <a:r>
              <a:rPr lang="zh-CN" altLang="en-US" sz="2200" dirty="0"/>
              <a:t>创立的中华思源“定心丸农民安心公益计划”入选</a:t>
            </a:r>
            <a:r>
              <a:rPr lang="en-US" altLang="zh-CN" sz="2200" dirty="0"/>
              <a:t>《</a:t>
            </a:r>
            <a:r>
              <a:rPr lang="en-US" altLang="zh-CN" sz="2200" dirty="0">
                <a:hlinkClick r:id="rId3">
                  <a:extLst>
                    <a:ext uri="{A12FA001-AC4F-418D-AE19-62706E023703}">
                      <ahyp:hlinkClr xmlns:ahyp="http://schemas.microsoft.com/office/drawing/2018/hyperlinkcolor" val="tx"/>
                    </a:ext>
                  </a:extLst>
                </a:hlinkClick>
              </a:rPr>
              <a:t>2022</a:t>
            </a:r>
            <a:r>
              <a:rPr lang="zh-CN" altLang="en-US" sz="2200" dirty="0">
                <a:hlinkClick r:id="rId3">
                  <a:extLst>
                    <a:ext uri="{A12FA001-AC4F-418D-AE19-62706E023703}">
                      <ahyp:hlinkClr xmlns:ahyp="http://schemas.microsoft.com/office/drawing/2018/hyperlinkcolor" val="tx"/>
                    </a:ext>
                  </a:extLst>
                </a:hlinkClick>
              </a:rPr>
              <a:t>年中国证监会年报</a:t>
            </a:r>
            <a:r>
              <a:rPr lang="en-US" altLang="zh-CN" sz="2200" dirty="0"/>
              <a:t>》</a:t>
            </a:r>
            <a:r>
              <a:rPr lang="zh-CN" altLang="en-US" sz="2200" dirty="0"/>
              <a:t>创新案例、 </a:t>
            </a:r>
            <a:r>
              <a:rPr lang="en-US" altLang="zh-CN" sz="2200" dirty="0">
                <a:hlinkClick r:id="rId4">
                  <a:extLst>
                    <a:ext uri="{A12FA001-AC4F-418D-AE19-62706E023703}">
                      <ahyp:hlinkClr xmlns:ahyp="http://schemas.microsoft.com/office/drawing/2018/hyperlinkcolor" val="tx"/>
                    </a:ext>
                  </a:extLst>
                </a:hlinkClick>
              </a:rPr>
              <a:t>2024</a:t>
            </a:r>
            <a:r>
              <a:rPr lang="zh-CN" altLang="en-US" sz="2200" dirty="0">
                <a:hlinkClick r:id="rId4">
                  <a:extLst>
                    <a:ext uri="{A12FA001-AC4F-418D-AE19-62706E023703}">
                      <ahyp:hlinkClr xmlns:ahyp="http://schemas.microsoft.com/office/drawing/2018/hyperlinkcolor" val="tx"/>
                    </a:ext>
                  </a:extLst>
                </a:hlinkClick>
              </a:rPr>
              <a:t>年全国保险专业学位入库教学案例库</a:t>
            </a:r>
            <a:endParaRPr lang="en-US" altLang="zh-CN" sz="2200" dirty="0"/>
          </a:p>
          <a:p>
            <a:pPr>
              <a:lnSpc>
                <a:spcPct val="150000"/>
              </a:lnSpc>
            </a:pPr>
            <a:r>
              <a:rPr lang="en-US" altLang="zh-CN" sz="2200" dirty="0"/>
              <a:t>2024</a:t>
            </a:r>
            <a:r>
              <a:rPr lang="zh-CN" altLang="en-US" sz="2200" dirty="0"/>
              <a:t>年，经共青团中央选拔，入选</a:t>
            </a:r>
            <a:r>
              <a:rPr lang="en-US" altLang="zh-CN" sz="2200" dirty="0"/>
              <a:t>5</a:t>
            </a:r>
            <a:r>
              <a:rPr lang="zh-CN" altLang="en-US" sz="2200" dirty="0"/>
              <a:t>位中国官方青年代表之一，参加</a:t>
            </a:r>
            <a:r>
              <a:rPr lang="en-US" altLang="zh-CN" sz="2200" dirty="0"/>
              <a:t>2024</a:t>
            </a:r>
            <a:r>
              <a:rPr lang="zh-CN" altLang="en-US" sz="2200" dirty="0"/>
              <a:t>年</a:t>
            </a:r>
            <a:r>
              <a:rPr lang="en-US" sz="2200" dirty="0"/>
              <a:t>G20</a:t>
            </a:r>
            <a:r>
              <a:rPr lang="zh-CN" altLang="en-US" sz="2200" dirty="0"/>
              <a:t>青年峰会，负责普惠金融和减贫主题的国际磋商，积极推广中国脱贫攻坚和乡村振兴模式</a:t>
            </a:r>
            <a:endParaRPr lang="en-CN" sz="2200" dirty="0"/>
          </a:p>
        </p:txBody>
      </p:sp>
    </p:spTree>
    <p:extLst>
      <p:ext uri="{BB962C8B-B14F-4D97-AF65-F5344CB8AC3E}">
        <p14:creationId xmlns:p14="http://schemas.microsoft.com/office/powerpoint/2010/main" val="4021226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8FF1-034C-3FAC-C3C8-35A46EA1737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E200A8B-F767-3A40-2D69-E3823030E530}"/>
              </a:ext>
            </a:extLst>
          </p:cNvPr>
          <p:cNvSpPr>
            <a:spLocks noGrp="1"/>
          </p:cNvSpPr>
          <p:nvPr>
            <p:ph type="title"/>
          </p:nvPr>
        </p:nvSpPr>
        <p:spPr/>
        <p:txBody>
          <a:bodyPr>
            <a:normAutofit/>
          </a:bodyPr>
          <a:lstStyle/>
          <a:p>
            <a:r>
              <a:rPr lang="en-US" altLang="zh-CN" sz="3600" dirty="0"/>
              <a:t>7.5.</a:t>
            </a:r>
            <a:r>
              <a:rPr lang="zh-CN" altLang="en-US" sz="3600" dirty="0"/>
              <a:t>描述性统计概览</a:t>
            </a:r>
            <a:endParaRPr kumimoji="1" lang="zh-CN" altLang="en-US" sz="3600" dirty="0"/>
          </a:p>
        </p:txBody>
      </p:sp>
      <p:sp>
        <p:nvSpPr>
          <p:cNvPr id="11" name="内容占位符 10">
            <a:extLst>
              <a:ext uri="{FF2B5EF4-FFF2-40B4-BE49-F238E27FC236}">
                <a16:creationId xmlns:a16="http://schemas.microsoft.com/office/drawing/2014/main" id="{725A54F4-BACD-41A5-D1D5-56FB429B0CF7}"/>
              </a:ext>
            </a:extLst>
          </p:cNvPr>
          <p:cNvSpPr>
            <a:spLocks noGrp="1"/>
          </p:cNvSpPr>
          <p:nvPr>
            <p:ph idx="1"/>
          </p:nvPr>
        </p:nvSpPr>
        <p:spPr/>
        <p:txBody>
          <a:bodyPr>
            <a:noAutofit/>
          </a:bodyPr>
          <a:lstStyle/>
          <a:p>
            <a:pPr>
              <a:lnSpc>
                <a:spcPct val="150000"/>
              </a:lnSpc>
            </a:pPr>
            <a:r>
              <a:rPr lang="zh-CN" altLang="en-US" dirty="0"/>
              <a:t>最终样本：</a:t>
            </a:r>
            <a:r>
              <a:rPr lang="en-US" altLang="zh-CN" dirty="0"/>
              <a:t>549 </a:t>
            </a:r>
            <a:r>
              <a:rPr lang="zh-CN" altLang="en-US" dirty="0"/>
              <a:t>户果农，其中 </a:t>
            </a:r>
            <a:r>
              <a:rPr lang="en-US" altLang="zh-CN" dirty="0"/>
              <a:t>200 </a:t>
            </a:r>
            <a:r>
              <a:rPr lang="zh-CN" altLang="en-US" dirty="0"/>
              <a:t>户使用冷藏（自建</a:t>
            </a:r>
            <a:r>
              <a:rPr lang="en-US" altLang="zh-CN" dirty="0"/>
              <a:t>33</a:t>
            </a:r>
            <a:r>
              <a:rPr lang="zh-CN" altLang="en-US" dirty="0"/>
              <a:t>户，小型租用</a:t>
            </a:r>
            <a:r>
              <a:rPr lang="en-US" altLang="zh-CN" dirty="0"/>
              <a:t>49</a:t>
            </a:r>
            <a:r>
              <a:rPr lang="zh-CN" altLang="en-US" dirty="0"/>
              <a:t>户，大型租用</a:t>
            </a:r>
            <a:r>
              <a:rPr lang="en-US" altLang="zh-CN" dirty="0"/>
              <a:t>118</a:t>
            </a:r>
            <a:r>
              <a:rPr lang="zh-CN" altLang="en-US" dirty="0"/>
              <a:t>户）</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sz="1050" dirty="0"/>
          </a:p>
          <a:p>
            <a:pPr>
              <a:lnSpc>
                <a:spcPct val="150000"/>
              </a:lnSpc>
            </a:pPr>
            <a:r>
              <a:rPr lang="zh-CN" altLang="en-US" dirty="0"/>
              <a:t>储藏户通常更年轻、更风险中性、劳动力充足、社会资本强，生产规模与收入更高</a:t>
            </a:r>
            <a:endParaRPr lang="en-US" altLang="zh-CN" dirty="0"/>
          </a:p>
          <a:p>
            <a:pPr>
              <a:lnSpc>
                <a:spcPct val="150000"/>
              </a:lnSpc>
            </a:pPr>
            <a:endParaRPr lang="en-CN" altLang="zh-CN" dirty="0"/>
          </a:p>
        </p:txBody>
      </p:sp>
      <p:graphicFrame>
        <p:nvGraphicFramePr>
          <p:cNvPr id="4" name="Table 3">
            <a:extLst>
              <a:ext uri="{FF2B5EF4-FFF2-40B4-BE49-F238E27FC236}">
                <a16:creationId xmlns:a16="http://schemas.microsoft.com/office/drawing/2014/main" id="{55353C91-0968-B2E2-DE43-12458A60D9DF}"/>
              </a:ext>
            </a:extLst>
          </p:cNvPr>
          <p:cNvGraphicFramePr>
            <a:graphicFrameLocks noGrp="1"/>
          </p:cNvGraphicFramePr>
          <p:nvPr>
            <p:extLst>
              <p:ext uri="{D42A27DB-BD31-4B8C-83A1-F6EECF244321}">
                <p14:modId xmlns:p14="http://schemas.microsoft.com/office/powerpoint/2010/main" val="2146432478"/>
              </p:ext>
            </p:extLst>
          </p:nvPr>
        </p:nvGraphicFramePr>
        <p:xfrm>
          <a:off x="1070956" y="2748088"/>
          <a:ext cx="10279796" cy="3017520"/>
        </p:xfrm>
        <a:graphic>
          <a:graphicData uri="http://schemas.openxmlformats.org/drawingml/2006/table">
            <a:tbl>
              <a:tblPr firstRow="1" bandRow="1">
                <a:tableStyleId>{21E4AEA4-8DFA-4A89-87EB-49C32662AFE0}</a:tableStyleId>
              </a:tblPr>
              <a:tblGrid>
                <a:gridCol w="2569949">
                  <a:extLst>
                    <a:ext uri="{9D8B030D-6E8A-4147-A177-3AD203B41FA5}">
                      <a16:colId xmlns:a16="http://schemas.microsoft.com/office/drawing/2014/main" val="3288396478"/>
                    </a:ext>
                  </a:extLst>
                </a:gridCol>
                <a:gridCol w="2569949">
                  <a:extLst>
                    <a:ext uri="{9D8B030D-6E8A-4147-A177-3AD203B41FA5}">
                      <a16:colId xmlns:a16="http://schemas.microsoft.com/office/drawing/2014/main" val="1659977899"/>
                    </a:ext>
                  </a:extLst>
                </a:gridCol>
                <a:gridCol w="2569949">
                  <a:extLst>
                    <a:ext uri="{9D8B030D-6E8A-4147-A177-3AD203B41FA5}">
                      <a16:colId xmlns:a16="http://schemas.microsoft.com/office/drawing/2014/main" val="4104826188"/>
                    </a:ext>
                  </a:extLst>
                </a:gridCol>
                <a:gridCol w="2569949">
                  <a:extLst>
                    <a:ext uri="{9D8B030D-6E8A-4147-A177-3AD203B41FA5}">
                      <a16:colId xmlns:a16="http://schemas.microsoft.com/office/drawing/2014/main" val="4289351548"/>
                    </a:ext>
                  </a:extLst>
                </a:gridCol>
              </a:tblGrid>
              <a:tr h="0">
                <a:tc>
                  <a:txBody>
                    <a:bodyPr/>
                    <a:lstStyle/>
                    <a:p>
                      <a:pPr>
                        <a:buNone/>
                      </a:pPr>
                      <a:r>
                        <a:rPr lang="zh-CN" altLang="en-US" sz="1600" b="1" dirty="0"/>
                        <a:t>类别</a:t>
                      </a:r>
                      <a:endParaRPr lang="zh-CN" altLang="en-US" sz="1600" b="1" dirty="0">
                        <a:latin typeface="SimHei" panose="02010609060101010101" pitchFamily="49" charset="-122"/>
                        <a:ea typeface="SimHei" panose="02010609060101010101" pitchFamily="49" charset="-122"/>
                      </a:endParaRPr>
                    </a:p>
                  </a:txBody>
                  <a:tcPr anchor="ctr"/>
                </a:tc>
                <a:tc>
                  <a:txBody>
                    <a:bodyPr/>
                    <a:lstStyle/>
                    <a:p>
                      <a:pPr algn="r">
                        <a:buNone/>
                      </a:pPr>
                      <a:r>
                        <a:rPr lang="zh-CN" altLang="en-US" sz="1600" b="1" dirty="0"/>
                        <a:t>储藏户</a:t>
                      </a:r>
                      <a:r>
                        <a:rPr lang="en-US" altLang="zh-CN" sz="1600" b="1" dirty="0"/>
                        <a:t> (N=200)</a:t>
                      </a:r>
                      <a:endParaRPr lang="zh-CN" altLang="en-US" sz="1600" b="1" dirty="0">
                        <a:latin typeface="SimHei" panose="02010609060101010101" pitchFamily="49" charset="-122"/>
                        <a:ea typeface="SimHei" panose="02010609060101010101" pitchFamily="49" charset="-122"/>
                      </a:endParaRPr>
                    </a:p>
                  </a:txBody>
                  <a:tcPr anchor="ctr"/>
                </a:tc>
                <a:tc>
                  <a:txBody>
                    <a:bodyPr/>
                    <a:lstStyle/>
                    <a:p>
                      <a:pPr algn="r">
                        <a:buNone/>
                      </a:pPr>
                      <a:r>
                        <a:rPr lang="zh-CN" altLang="en-US" sz="1600" b="1" dirty="0"/>
                        <a:t>非储藏户</a:t>
                      </a:r>
                      <a:r>
                        <a:rPr lang="en-US" altLang="zh-CN" sz="1600" b="1" dirty="0"/>
                        <a:t> (N=349)</a:t>
                      </a:r>
                      <a:endParaRPr lang="zh-CN" altLang="en-US" sz="1600" b="1" dirty="0">
                        <a:latin typeface="SimHei" panose="02010609060101010101" pitchFamily="49" charset="-122"/>
                        <a:ea typeface="SimHei" panose="02010609060101010101" pitchFamily="49" charset="-122"/>
                      </a:endParaRPr>
                    </a:p>
                  </a:txBody>
                  <a:tcPr anchor="ctr"/>
                </a:tc>
                <a:tc>
                  <a:txBody>
                    <a:bodyPr/>
                    <a:lstStyle/>
                    <a:p>
                      <a:pPr algn="r">
                        <a:buNone/>
                      </a:pPr>
                      <a:r>
                        <a:rPr lang="zh-CN" altLang="en-US" sz="1600" b="1" dirty="0"/>
                        <a:t>显著性</a:t>
                      </a:r>
                      <a:endParaRPr lang="zh-CN" altLang="en-US" sz="1600" b="1"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2958893572"/>
                  </a:ext>
                </a:extLst>
              </a:tr>
              <a:tr h="0">
                <a:tc>
                  <a:txBody>
                    <a:bodyPr/>
                    <a:lstStyle/>
                    <a:p>
                      <a:pPr>
                        <a:buNone/>
                      </a:pPr>
                      <a:r>
                        <a:rPr lang="zh-CN" altLang="en-US" sz="1600" dirty="0"/>
                        <a:t>平均年龄</a:t>
                      </a:r>
                      <a:endParaRPr lang="zh-CN" altLang="en-US" sz="1600" dirty="0">
                        <a:latin typeface="SimHei" panose="02010609060101010101" pitchFamily="49" charset="-122"/>
                        <a:ea typeface="SimHei" panose="02010609060101010101" pitchFamily="49" charset="-122"/>
                      </a:endParaRPr>
                    </a:p>
                  </a:txBody>
                  <a:tcPr anchor="ctr"/>
                </a:tc>
                <a:tc>
                  <a:txBody>
                    <a:bodyPr/>
                    <a:lstStyle/>
                    <a:p>
                      <a:pPr algn="r">
                        <a:buNone/>
                      </a:pPr>
                      <a:r>
                        <a:rPr lang="en-CN" sz="1600"/>
                        <a:t>56.</a:t>
                      </a:r>
                      <a:r>
                        <a:rPr lang="en-US" altLang="zh-CN" sz="1600" dirty="0"/>
                        <a:t>87</a:t>
                      </a:r>
                      <a:endParaRPr lang="en-CN" sz="1600">
                        <a:latin typeface="SimHei" panose="02010609060101010101" pitchFamily="49" charset="-122"/>
                        <a:ea typeface="SimHei" panose="02010609060101010101" pitchFamily="49" charset="-122"/>
                      </a:endParaRPr>
                    </a:p>
                  </a:txBody>
                  <a:tcPr anchor="ctr"/>
                </a:tc>
                <a:tc>
                  <a:txBody>
                    <a:bodyPr/>
                    <a:lstStyle/>
                    <a:p>
                      <a:pPr algn="r">
                        <a:buNone/>
                      </a:pPr>
                      <a:r>
                        <a:rPr lang="en-CN" sz="1600"/>
                        <a:t>60.</a:t>
                      </a:r>
                      <a:r>
                        <a:rPr lang="en-US" altLang="zh-CN" sz="1600" dirty="0"/>
                        <a:t>35</a:t>
                      </a:r>
                      <a:endParaRPr lang="en-CN" sz="1600">
                        <a:latin typeface="SimHei" panose="02010609060101010101" pitchFamily="49" charset="-122"/>
                        <a:ea typeface="SimHei" panose="02010609060101010101" pitchFamily="49" charset="-122"/>
                      </a:endParaRPr>
                    </a:p>
                  </a:txBody>
                  <a:tcPr anchor="ctr"/>
                </a:tc>
                <a:tc>
                  <a:txBody>
                    <a:bodyPr/>
                    <a:lstStyle/>
                    <a:p>
                      <a:pPr algn="r">
                        <a:buNone/>
                      </a:pPr>
                      <a:r>
                        <a:rPr lang="en-US" sz="1600" b="0" dirty="0"/>
                        <a:t>p&lt;0.01</a:t>
                      </a:r>
                      <a:endParaRPr lang="en-US" sz="1600" b="0"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4046344643"/>
                  </a:ext>
                </a:extLst>
              </a:tr>
              <a:tr h="0">
                <a:tc>
                  <a:txBody>
                    <a:bodyPr/>
                    <a:lstStyle/>
                    <a:p>
                      <a:pPr>
                        <a:buNone/>
                      </a:pPr>
                      <a:r>
                        <a:rPr lang="en-US" altLang="zh-CN" sz="1600" kern="1200" dirty="0">
                          <a:solidFill>
                            <a:schemeClr val="tx1"/>
                          </a:solidFill>
                          <a:latin typeface="+mn-lt"/>
                          <a:ea typeface="+mn-ea"/>
                          <a:cs typeface="+mn-cs"/>
                          <a:hlinkClick r:id="rId3" action="ppaction://hlinksldjump">
                            <a:extLst>
                              <a:ext uri="{A12FA001-AC4F-418D-AE19-62706E023703}">
                                <ahyp:hlinkClr xmlns:ahyp="http://schemas.microsoft.com/office/drawing/2018/hyperlinkcolor" val="tx"/>
                              </a:ext>
                            </a:extLst>
                          </a:hlinkClick>
                        </a:rPr>
                        <a:t>CRRA</a:t>
                      </a:r>
                      <a:r>
                        <a:rPr lang="zh-CN" altLang="en-US" sz="1600" kern="1200" dirty="0">
                          <a:solidFill>
                            <a:schemeClr val="tx1"/>
                          </a:solidFill>
                          <a:latin typeface="+mn-lt"/>
                          <a:ea typeface="+mn-ea"/>
                          <a:cs typeface="+mn-cs"/>
                          <a:hlinkClick r:id="rId3" action="ppaction://hlinksldjump">
                            <a:extLst>
                              <a:ext uri="{A12FA001-AC4F-418D-AE19-62706E023703}">
                                <ahyp:hlinkClr xmlns:ahyp="http://schemas.microsoft.com/office/drawing/2018/hyperlinkcolor" val="tx"/>
                              </a:ext>
                            </a:extLst>
                          </a:hlinkClick>
                        </a:rPr>
                        <a:t>风险厌恶指数</a:t>
                      </a:r>
                      <a:endParaRPr lang="zh-CN" altLang="en-US" sz="1600" kern="1200" dirty="0">
                        <a:solidFill>
                          <a:schemeClr val="tx1"/>
                        </a:solidFill>
                        <a:latin typeface="+mn-lt"/>
                        <a:ea typeface="+mn-ea"/>
                        <a:cs typeface="+mn-cs"/>
                      </a:endParaRPr>
                    </a:p>
                  </a:txBody>
                  <a:tcPr anchor="ctr"/>
                </a:tc>
                <a:tc>
                  <a:txBody>
                    <a:bodyPr/>
                    <a:lstStyle/>
                    <a:p>
                      <a:pPr algn="r">
                        <a:buNone/>
                      </a:pPr>
                      <a:r>
                        <a:rPr lang="en-US" altLang="zh-CN" sz="1600" kern="1200" dirty="0">
                          <a:solidFill>
                            <a:schemeClr val="dk1"/>
                          </a:solidFill>
                          <a:latin typeface="+mn-lt"/>
                          <a:ea typeface="+mn-ea"/>
                          <a:cs typeface="+mn-cs"/>
                        </a:rPr>
                        <a:t>0.09</a:t>
                      </a:r>
                      <a:endParaRPr lang="en-CN" sz="1600" kern="1200">
                        <a:solidFill>
                          <a:schemeClr val="dk1"/>
                        </a:solidFill>
                        <a:latin typeface="+mn-lt"/>
                        <a:ea typeface="+mn-ea"/>
                        <a:cs typeface="+mn-cs"/>
                      </a:endParaRPr>
                    </a:p>
                  </a:txBody>
                  <a:tcPr anchor="ctr"/>
                </a:tc>
                <a:tc>
                  <a:txBody>
                    <a:bodyPr/>
                    <a:lstStyle/>
                    <a:p>
                      <a:pPr algn="r">
                        <a:buNone/>
                      </a:pPr>
                      <a:r>
                        <a:rPr lang="en-US" altLang="zh-CN" sz="1600" kern="1200" dirty="0">
                          <a:solidFill>
                            <a:schemeClr val="dk1"/>
                          </a:solidFill>
                          <a:latin typeface="+mn-lt"/>
                          <a:ea typeface="+mn-ea"/>
                          <a:cs typeface="+mn-cs"/>
                        </a:rPr>
                        <a:t>0.36</a:t>
                      </a:r>
                      <a:endParaRPr lang="en-CN" sz="1600" kern="1200">
                        <a:solidFill>
                          <a:schemeClr val="dk1"/>
                        </a:solidFill>
                        <a:latin typeface="+mn-lt"/>
                        <a:ea typeface="+mn-ea"/>
                        <a:cs typeface="+mn-cs"/>
                      </a:endParaRP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b="0" dirty="0"/>
                        <a:t>p&lt;0.01</a:t>
                      </a:r>
                      <a:endParaRPr lang="en-US" altLang="zh-CN" sz="1600" b="0"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714276583"/>
                  </a:ext>
                </a:extLst>
              </a:tr>
              <a:tr h="0">
                <a:tc>
                  <a:txBody>
                    <a:bodyPr/>
                    <a:lstStyle/>
                    <a:p>
                      <a:pPr>
                        <a:buNone/>
                      </a:pPr>
                      <a:r>
                        <a:rPr lang="zh-CN" altLang="en-US" sz="1600" dirty="0"/>
                        <a:t>家庭劳动力（</a:t>
                      </a:r>
                      <a:r>
                        <a:rPr lang="en-US" altLang="zh-CN" sz="1600" dirty="0"/>
                        <a:t>#</a:t>
                      </a:r>
                      <a:r>
                        <a:rPr lang="zh-CN" altLang="en-US" sz="1600" dirty="0"/>
                        <a:t>）</a:t>
                      </a:r>
                      <a:endParaRPr lang="zh-CN" altLang="en-US" sz="1600" dirty="0">
                        <a:latin typeface="SimHei" panose="02010609060101010101" pitchFamily="49" charset="-122"/>
                        <a:ea typeface="SimHei" panose="02010609060101010101" pitchFamily="49" charset="-122"/>
                      </a:endParaRPr>
                    </a:p>
                  </a:txBody>
                  <a:tcPr anchor="ctr"/>
                </a:tc>
                <a:tc>
                  <a:txBody>
                    <a:bodyPr/>
                    <a:lstStyle/>
                    <a:p>
                      <a:pPr algn="r">
                        <a:buNone/>
                      </a:pPr>
                      <a:r>
                        <a:rPr lang="en-CN" sz="1600"/>
                        <a:t>1.74</a:t>
                      </a:r>
                      <a:endParaRPr lang="en-CN" sz="1600">
                        <a:latin typeface="SimHei" panose="02010609060101010101" pitchFamily="49" charset="-122"/>
                        <a:ea typeface="SimHei" panose="02010609060101010101" pitchFamily="49" charset="-122"/>
                      </a:endParaRPr>
                    </a:p>
                  </a:txBody>
                  <a:tcPr anchor="ctr"/>
                </a:tc>
                <a:tc>
                  <a:txBody>
                    <a:bodyPr/>
                    <a:lstStyle/>
                    <a:p>
                      <a:pPr algn="r">
                        <a:buNone/>
                      </a:pPr>
                      <a:r>
                        <a:rPr lang="en-CN" sz="1600"/>
                        <a:t>1.60</a:t>
                      </a:r>
                      <a:endParaRPr lang="en-CN" sz="1600">
                        <a:latin typeface="SimHei" panose="02010609060101010101" pitchFamily="49" charset="-122"/>
                        <a:ea typeface="SimHei" panose="02010609060101010101" pitchFamily="49" charset="-122"/>
                      </a:endParaRPr>
                    </a:p>
                  </a:txBody>
                  <a:tcPr anchor="ctr"/>
                </a:tc>
                <a:tc>
                  <a:txBody>
                    <a:bodyPr/>
                    <a:lstStyle/>
                    <a:p>
                      <a:pPr algn="r">
                        <a:buNone/>
                      </a:pPr>
                      <a:r>
                        <a:rPr lang="en-US" sz="1600" b="0" dirty="0"/>
                        <a:t>p&lt;0.05</a:t>
                      </a:r>
                      <a:endParaRPr lang="en-US" sz="1600" b="0"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3899168862"/>
                  </a:ext>
                </a:extLst>
              </a:tr>
              <a:tr h="0">
                <a:tc>
                  <a:txBody>
                    <a:bodyPr/>
                    <a:lstStyle/>
                    <a:p>
                      <a:pPr>
                        <a:buNone/>
                      </a:pPr>
                      <a:r>
                        <a:rPr lang="zh-CN" altLang="en-US" sz="1600" dirty="0"/>
                        <a:t>村干部家庭（</a:t>
                      </a:r>
                      <a:r>
                        <a:rPr lang="en-US" altLang="zh-CN" sz="1600" dirty="0"/>
                        <a:t>0/1</a:t>
                      </a:r>
                      <a:r>
                        <a:rPr lang="zh-CN" altLang="en-US" sz="1600" dirty="0"/>
                        <a:t>）</a:t>
                      </a:r>
                      <a:endParaRPr lang="zh-CN" altLang="en-US" sz="1600" dirty="0">
                        <a:latin typeface="SimHei" panose="02010609060101010101" pitchFamily="49" charset="-122"/>
                        <a:ea typeface="SimHei" panose="02010609060101010101" pitchFamily="49" charset="-122"/>
                      </a:endParaRPr>
                    </a:p>
                  </a:txBody>
                  <a:tcPr anchor="ctr"/>
                </a:tc>
                <a:tc>
                  <a:txBody>
                    <a:bodyPr/>
                    <a:lstStyle/>
                    <a:p>
                      <a:pPr algn="r">
                        <a:buNone/>
                      </a:pPr>
                      <a:r>
                        <a:rPr lang="en-CN" sz="1600"/>
                        <a:t>24%</a:t>
                      </a:r>
                      <a:endParaRPr lang="en-CN" sz="1600">
                        <a:latin typeface="SimHei" panose="02010609060101010101" pitchFamily="49" charset="-122"/>
                        <a:ea typeface="SimHei" panose="02010609060101010101" pitchFamily="49" charset="-122"/>
                      </a:endParaRPr>
                    </a:p>
                  </a:txBody>
                  <a:tcPr anchor="ctr"/>
                </a:tc>
                <a:tc>
                  <a:txBody>
                    <a:bodyPr/>
                    <a:lstStyle/>
                    <a:p>
                      <a:pPr algn="r">
                        <a:buNone/>
                      </a:pPr>
                      <a:r>
                        <a:rPr lang="en-CN" sz="1600"/>
                        <a:t>6%</a:t>
                      </a:r>
                      <a:endParaRPr lang="en-CN" sz="1600">
                        <a:latin typeface="SimHei" panose="02010609060101010101" pitchFamily="49" charset="-122"/>
                        <a:ea typeface="SimHei" panose="02010609060101010101" pitchFamily="49" charset="-122"/>
                      </a:endParaRPr>
                    </a:p>
                  </a:txBody>
                  <a:tcPr anchor="ctr"/>
                </a:tc>
                <a:tc>
                  <a:txBody>
                    <a:bodyPr/>
                    <a:lstStyle/>
                    <a:p>
                      <a:pPr algn="r">
                        <a:buNone/>
                      </a:pPr>
                      <a:r>
                        <a:rPr lang="en-US" sz="1600" b="0" dirty="0"/>
                        <a:t>p&lt;0.01</a:t>
                      </a:r>
                      <a:endParaRPr lang="en-US" sz="1600" b="0"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181389739"/>
                  </a:ext>
                </a:extLst>
              </a:tr>
              <a:tr h="0">
                <a:tc>
                  <a:txBody>
                    <a:bodyPr/>
                    <a:lstStyle/>
                    <a:p>
                      <a:pPr>
                        <a:buNone/>
                      </a:pPr>
                      <a:r>
                        <a:rPr lang="zh-CN" altLang="en-US" sz="1600" dirty="0"/>
                        <a:t>受教育水平</a:t>
                      </a:r>
                      <a:endParaRPr lang="zh-CN" altLang="en-US" sz="1600" dirty="0">
                        <a:latin typeface="SimHei" panose="02010609060101010101" pitchFamily="49" charset="-122"/>
                        <a:ea typeface="SimHei" panose="02010609060101010101" pitchFamily="49" charset="-122"/>
                      </a:endParaRPr>
                    </a:p>
                  </a:txBody>
                  <a:tcPr anchor="ctr"/>
                </a:tc>
                <a:tc>
                  <a:txBody>
                    <a:bodyPr/>
                    <a:lstStyle/>
                    <a:p>
                      <a:pPr algn="r">
                        <a:buNone/>
                      </a:pPr>
                      <a:r>
                        <a:rPr lang="en-CN" sz="1600"/>
                        <a:t>1.96</a:t>
                      </a:r>
                      <a:endParaRPr lang="en-CN" sz="1600">
                        <a:latin typeface="SimHei" panose="02010609060101010101" pitchFamily="49" charset="-122"/>
                        <a:ea typeface="SimHei" panose="02010609060101010101" pitchFamily="49" charset="-122"/>
                      </a:endParaRPr>
                    </a:p>
                  </a:txBody>
                  <a:tcPr anchor="ctr"/>
                </a:tc>
                <a:tc>
                  <a:txBody>
                    <a:bodyPr/>
                    <a:lstStyle/>
                    <a:p>
                      <a:pPr algn="r">
                        <a:buNone/>
                      </a:pPr>
                      <a:r>
                        <a:rPr lang="en-CN" sz="1600"/>
                        <a:t>1.81</a:t>
                      </a:r>
                      <a:endParaRPr lang="en-CN" sz="1600">
                        <a:latin typeface="SimHei" panose="02010609060101010101" pitchFamily="49" charset="-122"/>
                        <a:ea typeface="SimHei" panose="02010609060101010101" pitchFamily="49" charset="-122"/>
                      </a:endParaRPr>
                    </a:p>
                  </a:txBody>
                  <a:tcPr anchor="ctr"/>
                </a:tc>
                <a:tc>
                  <a:txBody>
                    <a:bodyPr/>
                    <a:lstStyle/>
                    <a:p>
                      <a:pPr algn="r">
                        <a:buNone/>
                      </a:pPr>
                      <a:r>
                        <a:rPr lang="en-US" sz="1600" b="0" dirty="0"/>
                        <a:t>p&lt;0.05</a:t>
                      </a:r>
                      <a:endParaRPr lang="en-US" sz="1600" b="0"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2133255228"/>
                  </a:ext>
                </a:extLst>
              </a:tr>
              <a:tr h="0">
                <a:tc>
                  <a:txBody>
                    <a:bodyPr/>
                    <a:lstStyle/>
                    <a:p>
                      <a:pPr>
                        <a:buNone/>
                      </a:pPr>
                      <a:r>
                        <a:rPr lang="zh-CN" altLang="en-US" sz="1600" dirty="0"/>
                        <a:t>土地面积（英亩）</a:t>
                      </a:r>
                      <a:endParaRPr lang="zh-CN" altLang="en-US" sz="1600" dirty="0">
                        <a:latin typeface="SimHei" panose="02010609060101010101" pitchFamily="49" charset="-122"/>
                        <a:ea typeface="SimHei" panose="02010609060101010101" pitchFamily="49" charset="-122"/>
                      </a:endParaRPr>
                    </a:p>
                  </a:txBody>
                  <a:tcPr anchor="ctr"/>
                </a:tc>
                <a:tc>
                  <a:txBody>
                    <a:bodyPr/>
                    <a:lstStyle/>
                    <a:p>
                      <a:pPr algn="r">
                        <a:buNone/>
                      </a:pPr>
                      <a:r>
                        <a:rPr lang="en-CN" sz="1600"/>
                        <a:t>2.60</a:t>
                      </a:r>
                      <a:endParaRPr lang="en-CN" sz="1600">
                        <a:latin typeface="SimHei" panose="02010609060101010101" pitchFamily="49" charset="-122"/>
                        <a:ea typeface="SimHei" panose="02010609060101010101" pitchFamily="49" charset="-122"/>
                      </a:endParaRPr>
                    </a:p>
                  </a:txBody>
                  <a:tcPr anchor="ctr"/>
                </a:tc>
                <a:tc>
                  <a:txBody>
                    <a:bodyPr/>
                    <a:lstStyle/>
                    <a:p>
                      <a:pPr algn="r">
                        <a:buNone/>
                      </a:pPr>
                      <a:r>
                        <a:rPr lang="en-CN" sz="1600"/>
                        <a:t>1.72</a:t>
                      </a:r>
                      <a:endParaRPr lang="en-CN" sz="1600">
                        <a:latin typeface="SimHei" panose="02010609060101010101" pitchFamily="49" charset="-122"/>
                        <a:ea typeface="SimHei" panose="02010609060101010101" pitchFamily="49" charset="-122"/>
                      </a:endParaRPr>
                    </a:p>
                  </a:txBody>
                  <a:tcPr anchor="ctr"/>
                </a:tc>
                <a:tc>
                  <a:txBody>
                    <a:bodyPr/>
                    <a:lstStyle/>
                    <a:p>
                      <a:pPr algn="r">
                        <a:buNone/>
                      </a:pPr>
                      <a:r>
                        <a:rPr lang="en-US" sz="1600" b="0" dirty="0"/>
                        <a:t>p&lt;0.01</a:t>
                      </a:r>
                      <a:endParaRPr lang="en-US" sz="1600" b="0"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3907080980"/>
                  </a:ext>
                </a:extLst>
              </a:tr>
              <a:tr h="0">
                <a:tc>
                  <a:txBody>
                    <a:bodyPr/>
                    <a:lstStyle/>
                    <a:p>
                      <a:pPr>
                        <a:buNone/>
                      </a:pPr>
                      <a:r>
                        <a:rPr lang="zh-CN" altLang="en-US" sz="1600" dirty="0"/>
                        <a:t>苹果收入（美元）</a:t>
                      </a:r>
                      <a:endParaRPr lang="zh-CN" altLang="en-US" sz="1600" dirty="0">
                        <a:latin typeface="SimHei" panose="02010609060101010101" pitchFamily="49" charset="-122"/>
                        <a:ea typeface="SimHei" panose="02010609060101010101" pitchFamily="49" charset="-122"/>
                      </a:endParaRPr>
                    </a:p>
                  </a:txBody>
                  <a:tcPr anchor="ctr"/>
                </a:tc>
                <a:tc>
                  <a:txBody>
                    <a:bodyPr/>
                    <a:lstStyle/>
                    <a:p>
                      <a:pPr algn="r">
                        <a:buNone/>
                      </a:pPr>
                      <a:r>
                        <a:rPr lang="en-CN" sz="1600" dirty="0"/>
                        <a:t>10,127</a:t>
                      </a:r>
                      <a:endParaRPr lang="en-CN" sz="1600" dirty="0">
                        <a:latin typeface="SimHei" panose="02010609060101010101" pitchFamily="49" charset="-122"/>
                        <a:ea typeface="SimHei" panose="02010609060101010101" pitchFamily="49" charset="-122"/>
                      </a:endParaRPr>
                    </a:p>
                  </a:txBody>
                  <a:tcPr anchor="ctr"/>
                </a:tc>
                <a:tc>
                  <a:txBody>
                    <a:bodyPr/>
                    <a:lstStyle/>
                    <a:p>
                      <a:pPr algn="r">
                        <a:buNone/>
                      </a:pPr>
                      <a:r>
                        <a:rPr lang="en-CN" sz="1600" dirty="0"/>
                        <a:t>8,289</a:t>
                      </a:r>
                      <a:endParaRPr lang="en-CN" sz="1600" dirty="0">
                        <a:latin typeface="SimHei" panose="02010609060101010101" pitchFamily="49" charset="-122"/>
                        <a:ea typeface="SimHei" panose="02010609060101010101" pitchFamily="49" charset="-122"/>
                      </a:endParaRPr>
                    </a:p>
                  </a:txBody>
                  <a:tcPr anchor="ctr"/>
                </a:tc>
                <a:tc>
                  <a:txBody>
                    <a:bodyPr/>
                    <a:lstStyle/>
                    <a:p>
                      <a:pPr algn="r">
                        <a:buNone/>
                      </a:pPr>
                      <a:r>
                        <a:rPr lang="en-US" sz="1600" b="0" dirty="0"/>
                        <a:t>p&lt;0.01</a:t>
                      </a:r>
                      <a:endParaRPr lang="en-US" sz="1600" b="0"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2675868229"/>
                  </a:ext>
                </a:extLst>
              </a:tr>
              <a:tr h="0">
                <a:tc>
                  <a:txBody>
                    <a:bodyPr/>
                    <a:lstStyle/>
                    <a:p>
                      <a:pPr>
                        <a:buNone/>
                      </a:pPr>
                      <a:r>
                        <a:rPr lang="zh-CN" altLang="en-US" sz="1600" dirty="0">
                          <a:solidFill>
                            <a:schemeClr val="tx1"/>
                          </a:solidFill>
                          <a:hlinkClick r:id="rId4" action="ppaction://hlinksldjump">
                            <a:extLst>
                              <a:ext uri="{A12FA001-AC4F-418D-AE19-62706E023703}">
                                <ahyp:hlinkClr xmlns:ahyp="http://schemas.microsoft.com/office/drawing/2018/hyperlinkcolor" val="tx"/>
                              </a:ext>
                            </a:extLst>
                          </a:hlinkClick>
                        </a:rPr>
                        <a:t>流动性约束</a:t>
                      </a:r>
                      <a:r>
                        <a:rPr lang="zh-CN" altLang="en-US" sz="1600" u="sng" dirty="0">
                          <a:solidFill>
                            <a:schemeClr val="tx1"/>
                          </a:solidFill>
                          <a:hlinkClick r:id="rId4" action="ppaction://hlinksldjump">
                            <a:extLst>
                              <a:ext uri="{A12FA001-AC4F-418D-AE19-62706E023703}">
                                <ahyp:hlinkClr xmlns:ahyp="http://schemas.microsoft.com/office/drawing/2018/hyperlinkcolor" val="tx"/>
                              </a:ext>
                            </a:extLst>
                          </a:hlinkClick>
                        </a:rPr>
                        <a:t>（</a:t>
                      </a:r>
                      <a:r>
                        <a:rPr lang="en-US" altLang="zh-CN" sz="1600" u="sng" dirty="0">
                          <a:solidFill>
                            <a:schemeClr val="tx1"/>
                          </a:solidFill>
                          <a:hlinkClick r:id="rId4" action="ppaction://hlinksldjump">
                            <a:extLst>
                              <a:ext uri="{A12FA001-AC4F-418D-AE19-62706E023703}">
                                <ahyp:hlinkClr xmlns:ahyp="http://schemas.microsoft.com/office/drawing/2018/hyperlinkcolor" val="tx"/>
                              </a:ext>
                            </a:extLst>
                          </a:hlinkClick>
                        </a:rPr>
                        <a:t>0/1</a:t>
                      </a:r>
                      <a:r>
                        <a:rPr lang="zh-CN" altLang="en-US" sz="1600" u="sng" dirty="0">
                          <a:solidFill>
                            <a:schemeClr val="tx1"/>
                          </a:solidFill>
                          <a:hlinkClick r:id="rId4" action="ppaction://hlinksldjump">
                            <a:extLst>
                              <a:ext uri="{A12FA001-AC4F-418D-AE19-62706E023703}">
                                <ahyp:hlinkClr xmlns:ahyp="http://schemas.microsoft.com/office/drawing/2018/hyperlinkcolor" val="tx"/>
                              </a:ext>
                            </a:extLst>
                          </a:hlinkClick>
                        </a:rPr>
                        <a:t>）</a:t>
                      </a:r>
                      <a:endParaRPr lang="zh-CN" altLang="en-US" sz="1600" u="sng" dirty="0">
                        <a:solidFill>
                          <a:schemeClr val="tx1"/>
                        </a:solidFill>
                        <a:latin typeface="SimHei" panose="02010609060101010101" pitchFamily="49" charset="-122"/>
                        <a:ea typeface="SimHei" panose="02010609060101010101" pitchFamily="49" charset="-122"/>
                      </a:endParaRPr>
                    </a:p>
                  </a:txBody>
                  <a:tcPr anchor="ctr"/>
                </a:tc>
                <a:tc>
                  <a:txBody>
                    <a:bodyPr/>
                    <a:lstStyle/>
                    <a:p>
                      <a:pPr algn="r">
                        <a:buNone/>
                      </a:pPr>
                      <a:r>
                        <a:rPr lang="en-US" altLang="zh-CN" sz="1600" dirty="0">
                          <a:latin typeface="SimHei" panose="02010609060101010101" pitchFamily="49" charset="-122"/>
                          <a:ea typeface="SimHei" panose="02010609060101010101" pitchFamily="49" charset="-122"/>
                        </a:rPr>
                        <a:t>15%</a:t>
                      </a:r>
                      <a:endParaRPr lang="en-CN" sz="1600" dirty="0">
                        <a:latin typeface="SimHei" panose="02010609060101010101" pitchFamily="49" charset="-122"/>
                        <a:ea typeface="SimHei" panose="02010609060101010101" pitchFamily="49" charset="-122"/>
                      </a:endParaRPr>
                    </a:p>
                  </a:txBody>
                  <a:tcPr anchor="ctr"/>
                </a:tc>
                <a:tc>
                  <a:txBody>
                    <a:bodyPr/>
                    <a:lstStyle/>
                    <a:p>
                      <a:pPr algn="r">
                        <a:buNone/>
                      </a:pPr>
                      <a:r>
                        <a:rPr lang="en-US" altLang="zh-CN" sz="1600" dirty="0">
                          <a:latin typeface="SimHei" panose="02010609060101010101" pitchFamily="49" charset="-122"/>
                          <a:ea typeface="SimHei" panose="02010609060101010101" pitchFamily="49" charset="-122"/>
                        </a:rPr>
                        <a:t>16%</a:t>
                      </a:r>
                      <a:endParaRPr lang="en-CN" sz="1600" dirty="0">
                        <a:latin typeface="SimHei" panose="02010609060101010101" pitchFamily="49" charset="-122"/>
                        <a:ea typeface="SimHei" panose="02010609060101010101" pitchFamily="49" charset="-122"/>
                      </a:endParaRPr>
                    </a:p>
                  </a:txBody>
                  <a:tcPr anchor="ctr"/>
                </a:tc>
                <a:tc>
                  <a:txBody>
                    <a:bodyPr/>
                    <a:lstStyle/>
                    <a:p>
                      <a:pPr algn="r">
                        <a:buNone/>
                      </a:pPr>
                      <a:r>
                        <a:rPr lang="en-US" sz="1600" b="0" dirty="0" err="1">
                          <a:latin typeface="SimHei" panose="02010609060101010101" pitchFamily="49" charset="-122"/>
                          <a:ea typeface="SimHei" panose="02010609060101010101" pitchFamily="49" charset="-122"/>
                        </a:rPr>
                        <a:t>不显著</a:t>
                      </a:r>
                      <a:endParaRPr lang="en-US" sz="1600" b="0"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3893615602"/>
                  </a:ext>
                </a:extLst>
              </a:tr>
            </a:tbl>
          </a:graphicData>
        </a:graphic>
      </p:graphicFrame>
      <p:sp>
        <p:nvSpPr>
          <p:cNvPr id="5" name="圆角矩形 4">
            <a:hlinkClick r:id="rId5" action="ppaction://hlinksldjump"/>
            <a:extLst>
              <a:ext uri="{FF2B5EF4-FFF2-40B4-BE49-F238E27FC236}">
                <a16:creationId xmlns:a16="http://schemas.microsoft.com/office/drawing/2014/main" id="{F067890A-5ECF-95B8-1FAB-E3A9D38CEA9D}"/>
              </a:ext>
            </a:extLst>
          </p:cNvPr>
          <p:cNvSpPr/>
          <p:nvPr/>
        </p:nvSpPr>
        <p:spPr>
          <a:xfrm>
            <a:off x="8569469" y="2368076"/>
            <a:ext cx="2781283"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图表：按冷库使用类别分</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134679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76371D7-6733-4D74-8B73-248817D8A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37EB0-B954-0B42-0C35-54281904B961}"/>
              </a:ext>
            </a:extLst>
          </p:cNvPr>
          <p:cNvSpPr>
            <a:spLocks noGrp="1"/>
          </p:cNvSpPr>
          <p:nvPr>
            <p:ph type="title"/>
          </p:nvPr>
        </p:nvSpPr>
        <p:spPr>
          <a:xfrm>
            <a:off x="640080" y="643467"/>
            <a:ext cx="3429000" cy="3569241"/>
          </a:xfrm>
        </p:spPr>
        <p:txBody>
          <a:bodyPr vert="horz" lIns="91440" tIns="45720" rIns="91440" bIns="45720" rtlCol="0" anchor="b">
            <a:normAutofit/>
          </a:bodyPr>
          <a:lstStyle/>
          <a:p>
            <a:r>
              <a:rPr lang="zh-CN" altLang="en-US" sz="3600" kern="1200" dirty="0">
                <a:solidFill>
                  <a:schemeClr val="tx1"/>
                </a:solidFill>
              </a:rPr>
              <a:t>延安苹果：田间地头、冷库仓储</a:t>
            </a:r>
            <a:endParaRPr lang="en-US" sz="3600" kern="1200" dirty="0">
              <a:solidFill>
                <a:schemeClr val="tx1"/>
              </a:solidFill>
            </a:endParaRPr>
          </a:p>
        </p:txBody>
      </p:sp>
      <p:pic>
        <p:nvPicPr>
          <p:cNvPr id="15" name="Picture 14" descr="A group of people standing in front of a store&#10;&#10;AI-generated content may be incorrect.">
            <a:extLst>
              <a:ext uri="{FF2B5EF4-FFF2-40B4-BE49-F238E27FC236}">
                <a16:creationId xmlns:a16="http://schemas.microsoft.com/office/drawing/2014/main" id="{69C3AE88-50BB-D93D-C5CF-80D08C6E7CBE}"/>
              </a:ext>
            </a:extLst>
          </p:cNvPr>
          <p:cNvPicPr>
            <a:picLocks noChangeAspect="1"/>
          </p:cNvPicPr>
          <p:nvPr/>
        </p:nvPicPr>
        <p:blipFill>
          <a:blip r:embed="rId2"/>
          <a:srcRect l="11899" r="9112" b="3"/>
          <a:stretch>
            <a:fillRect/>
          </a:stretch>
        </p:blipFill>
        <p:spPr>
          <a:xfrm>
            <a:off x="4688778" y="-6"/>
            <a:ext cx="3259105" cy="3094406"/>
          </a:xfrm>
          <a:custGeom>
            <a:avLst/>
            <a:gdLst/>
            <a:ahLst/>
            <a:cxnLst/>
            <a:rect l="l" t="t" r="r" b="b"/>
            <a:pathLst>
              <a:path w="3259105" h="3094406">
                <a:moveTo>
                  <a:pt x="11386" y="0"/>
                </a:moveTo>
                <a:lnTo>
                  <a:pt x="3241316" y="0"/>
                </a:lnTo>
                <a:lnTo>
                  <a:pt x="3237494" y="140685"/>
                </a:lnTo>
                <a:cubicBezTo>
                  <a:pt x="3238096" y="312748"/>
                  <a:pt x="3251393" y="484543"/>
                  <a:pt x="3249125" y="655694"/>
                </a:cubicBezTo>
                <a:cubicBezTo>
                  <a:pt x="3247916" y="750937"/>
                  <a:pt x="3225234" y="845926"/>
                  <a:pt x="3229467" y="941423"/>
                </a:cubicBezTo>
                <a:cubicBezTo>
                  <a:pt x="3241867" y="1230835"/>
                  <a:pt x="3237785" y="1520374"/>
                  <a:pt x="3253965" y="1809659"/>
                </a:cubicBezTo>
                <a:cubicBezTo>
                  <a:pt x="3264430" y="1950656"/>
                  <a:pt x="3258909" y="2092163"/>
                  <a:pt x="3237482" y="2232284"/>
                </a:cubicBezTo>
                <a:cubicBezTo>
                  <a:pt x="3219637" y="2337305"/>
                  <a:pt x="3230677" y="2443216"/>
                  <a:pt x="3238238" y="2548745"/>
                </a:cubicBezTo>
                <a:cubicBezTo>
                  <a:pt x="3247462" y="2676497"/>
                  <a:pt x="3252453" y="2804124"/>
                  <a:pt x="3237330" y="2932130"/>
                </a:cubicBezTo>
                <a:cubicBezTo>
                  <a:pt x="3234609" y="2954893"/>
                  <a:pt x="3233201" y="2977688"/>
                  <a:pt x="3232714" y="3000503"/>
                </a:cubicBezTo>
                <a:lnTo>
                  <a:pt x="3233615" y="3068153"/>
                </a:lnTo>
                <a:lnTo>
                  <a:pt x="3188413" y="3064932"/>
                </a:lnTo>
                <a:cubicBezTo>
                  <a:pt x="3039240" y="3057221"/>
                  <a:pt x="2889775" y="3057530"/>
                  <a:pt x="2740627" y="3065836"/>
                </a:cubicBezTo>
                <a:cubicBezTo>
                  <a:pt x="2641415" y="3072036"/>
                  <a:pt x="2543982" y="3095285"/>
                  <a:pt x="2443754" y="3094381"/>
                </a:cubicBezTo>
                <a:cubicBezTo>
                  <a:pt x="2190453" y="3091669"/>
                  <a:pt x="1936390" y="3075782"/>
                  <a:pt x="1682327" y="3078752"/>
                </a:cubicBezTo>
                <a:cubicBezTo>
                  <a:pt x="1674197" y="3078882"/>
                  <a:pt x="1666067" y="3076944"/>
                  <a:pt x="1657937" y="3076944"/>
                </a:cubicBezTo>
                <a:cubicBezTo>
                  <a:pt x="1524046" y="3071390"/>
                  <a:pt x="1390155" y="3066482"/>
                  <a:pt x="1256136" y="3078623"/>
                </a:cubicBezTo>
                <a:cubicBezTo>
                  <a:pt x="1168104" y="3086502"/>
                  <a:pt x="1080452" y="3095932"/>
                  <a:pt x="991530" y="3090248"/>
                </a:cubicBezTo>
                <a:cubicBezTo>
                  <a:pt x="867801" y="3082369"/>
                  <a:pt x="744072" y="3076686"/>
                  <a:pt x="620090" y="3080948"/>
                </a:cubicBezTo>
                <a:cubicBezTo>
                  <a:pt x="570293" y="3082369"/>
                  <a:pt x="520497" y="3080948"/>
                  <a:pt x="470828" y="3080948"/>
                </a:cubicBezTo>
                <a:lnTo>
                  <a:pt x="469939" y="3081207"/>
                </a:lnTo>
                <a:cubicBezTo>
                  <a:pt x="437418" y="3081207"/>
                  <a:pt x="404898" y="3081982"/>
                  <a:pt x="372378" y="3081207"/>
                </a:cubicBezTo>
                <a:cubicBezTo>
                  <a:pt x="311022" y="3079786"/>
                  <a:pt x="249634" y="3076944"/>
                  <a:pt x="188230" y="3075879"/>
                </a:cubicBezTo>
                <a:lnTo>
                  <a:pt x="19434" y="3080760"/>
                </a:lnTo>
                <a:lnTo>
                  <a:pt x="23335" y="2940210"/>
                </a:lnTo>
                <a:cubicBezTo>
                  <a:pt x="23652" y="2892334"/>
                  <a:pt x="22808" y="2844419"/>
                  <a:pt x="20355" y="2796447"/>
                </a:cubicBezTo>
                <a:cubicBezTo>
                  <a:pt x="13984" y="2674257"/>
                  <a:pt x="1879" y="2552193"/>
                  <a:pt x="9780" y="2429876"/>
                </a:cubicBezTo>
                <a:cubicBezTo>
                  <a:pt x="16112" y="2301583"/>
                  <a:pt x="14277" y="2173022"/>
                  <a:pt x="4301" y="2044958"/>
                </a:cubicBezTo>
                <a:cubicBezTo>
                  <a:pt x="-1433" y="1980958"/>
                  <a:pt x="-1433" y="1916563"/>
                  <a:pt x="4301" y="1852563"/>
                </a:cubicBezTo>
                <a:cubicBezTo>
                  <a:pt x="20584" y="1696404"/>
                  <a:pt x="24839" y="1539213"/>
                  <a:pt x="17042" y="1382404"/>
                </a:cubicBezTo>
                <a:cubicBezTo>
                  <a:pt x="12582" y="1264291"/>
                  <a:pt x="4810" y="1146306"/>
                  <a:pt x="10288" y="1027939"/>
                </a:cubicBezTo>
                <a:cubicBezTo>
                  <a:pt x="16786" y="889439"/>
                  <a:pt x="21756" y="750813"/>
                  <a:pt x="15386" y="612313"/>
                </a:cubicBezTo>
                <a:cubicBezTo>
                  <a:pt x="8683" y="463705"/>
                  <a:pt x="9868" y="314846"/>
                  <a:pt x="18952" y="166364"/>
                </a:cubicBezTo>
                <a:close/>
              </a:path>
            </a:pathLst>
          </a:custGeom>
        </p:spPr>
      </p:pic>
      <p:pic>
        <p:nvPicPr>
          <p:cNvPr id="13" name="Picture 12" descr="A hand holding a red apple&#10;&#10;AI-generated content may be incorrect.">
            <a:extLst>
              <a:ext uri="{FF2B5EF4-FFF2-40B4-BE49-F238E27FC236}">
                <a16:creationId xmlns:a16="http://schemas.microsoft.com/office/drawing/2014/main" id="{29C98153-1C67-3D50-1CE8-034FFC4A3EA3}"/>
              </a:ext>
            </a:extLst>
          </p:cNvPr>
          <p:cNvPicPr>
            <a:picLocks noChangeAspect="1"/>
          </p:cNvPicPr>
          <p:nvPr/>
        </p:nvPicPr>
        <p:blipFill>
          <a:blip r:embed="rId3"/>
          <a:srcRect r="-2" b="17182"/>
          <a:stretch>
            <a:fillRect/>
          </a:stretch>
        </p:blipFill>
        <p:spPr>
          <a:xfrm>
            <a:off x="4683193" y="3258423"/>
            <a:ext cx="3259855" cy="3599585"/>
          </a:xfrm>
          <a:custGeom>
            <a:avLst/>
            <a:gdLst/>
            <a:ahLst/>
            <a:cxnLst/>
            <a:rect l="l" t="t" r="r" b="b"/>
            <a:pathLst>
              <a:path w="3259855" h="3599585">
                <a:moveTo>
                  <a:pt x="954022" y="498"/>
                </a:moveTo>
                <a:cubicBezTo>
                  <a:pt x="1119756" y="-3044"/>
                  <a:pt x="1286080" y="13085"/>
                  <a:pt x="1451761" y="24419"/>
                </a:cubicBezTo>
                <a:cubicBezTo>
                  <a:pt x="1625133" y="36367"/>
                  <a:pt x="1799027" y="38046"/>
                  <a:pt x="1972590" y="29457"/>
                </a:cubicBezTo>
                <a:cubicBezTo>
                  <a:pt x="2098351" y="23256"/>
                  <a:pt x="2223604" y="9049"/>
                  <a:pt x="2349873" y="12278"/>
                </a:cubicBezTo>
                <a:cubicBezTo>
                  <a:pt x="2532672" y="16928"/>
                  <a:pt x="2715343" y="23773"/>
                  <a:pt x="2898396" y="19124"/>
                </a:cubicBezTo>
                <a:cubicBezTo>
                  <a:pt x="2963040" y="17526"/>
                  <a:pt x="3027701" y="14038"/>
                  <a:pt x="3092353" y="11720"/>
                </a:cubicBezTo>
                <a:lnTo>
                  <a:pt x="3250836" y="11402"/>
                </a:lnTo>
                <a:lnTo>
                  <a:pt x="3254106" y="90752"/>
                </a:lnTo>
                <a:cubicBezTo>
                  <a:pt x="3254106" y="138488"/>
                  <a:pt x="3252140" y="186224"/>
                  <a:pt x="3248209" y="233871"/>
                </a:cubicBezTo>
                <a:cubicBezTo>
                  <a:pt x="3240316" y="320987"/>
                  <a:pt x="3242191" y="408521"/>
                  <a:pt x="3253804" y="495345"/>
                </a:cubicBezTo>
                <a:cubicBezTo>
                  <a:pt x="3266506" y="596937"/>
                  <a:pt x="3256677" y="698530"/>
                  <a:pt x="3247452" y="800123"/>
                </a:cubicBezTo>
                <a:cubicBezTo>
                  <a:pt x="3230970" y="978926"/>
                  <a:pt x="3238380" y="1157601"/>
                  <a:pt x="3250477" y="1336023"/>
                </a:cubicBezTo>
                <a:cubicBezTo>
                  <a:pt x="3258220" y="1458862"/>
                  <a:pt x="3253970" y="1582030"/>
                  <a:pt x="3237775" y="1704297"/>
                </a:cubicBezTo>
                <a:cubicBezTo>
                  <a:pt x="3234901" y="1728615"/>
                  <a:pt x="3233729" y="1752966"/>
                  <a:pt x="3233143" y="1777332"/>
                </a:cubicBezTo>
                <a:lnTo>
                  <a:pt x="3232811" y="1799145"/>
                </a:lnTo>
                <a:lnTo>
                  <a:pt x="3228576" y="1842531"/>
                </a:lnTo>
                <a:lnTo>
                  <a:pt x="3232166" y="1914850"/>
                </a:lnTo>
                <a:lnTo>
                  <a:pt x="3231789" y="1922451"/>
                </a:lnTo>
                <a:lnTo>
                  <a:pt x="3237441" y="1980367"/>
                </a:lnTo>
                <a:lnTo>
                  <a:pt x="3249248" y="2182039"/>
                </a:lnTo>
                <a:cubicBezTo>
                  <a:pt x="3250586" y="2269847"/>
                  <a:pt x="3248126" y="2357696"/>
                  <a:pt x="3241858" y="2445415"/>
                </a:cubicBezTo>
                <a:cubicBezTo>
                  <a:pt x="3232633" y="2606947"/>
                  <a:pt x="3242160" y="2768225"/>
                  <a:pt x="3253351" y="2929631"/>
                </a:cubicBezTo>
                <a:cubicBezTo>
                  <a:pt x="3266657" y="3121514"/>
                  <a:pt x="3245487" y="3313270"/>
                  <a:pt x="3242311" y="3505152"/>
                </a:cubicBezTo>
                <a:cubicBezTo>
                  <a:pt x="3242008" y="3522360"/>
                  <a:pt x="3243142" y="3539599"/>
                  <a:pt x="3244541" y="3556838"/>
                </a:cubicBezTo>
                <a:lnTo>
                  <a:pt x="3247700" y="3599585"/>
                </a:lnTo>
                <a:lnTo>
                  <a:pt x="15795" y="3599585"/>
                </a:lnTo>
                <a:lnTo>
                  <a:pt x="11716" y="3325801"/>
                </a:lnTo>
                <a:cubicBezTo>
                  <a:pt x="9693" y="3229953"/>
                  <a:pt x="8801" y="3134170"/>
                  <a:pt x="14216" y="3038609"/>
                </a:cubicBezTo>
                <a:cubicBezTo>
                  <a:pt x="20970" y="2919986"/>
                  <a:pt x="19695" y="2799963"/>
                  <a:pt x="14981" y="2681849"/>
                </a:cubicBezTo>
                <a:cubicBezTo>
                  <a:pt x="10266" y="2563738"/>
                  <a:pt x="3896" y="2445497"/>
                  <a:pt x="14981" y="2327384"/>
                </a:cubicBezTo>
                <a:cubicBezTo>
                  <a:pt x="23136" y="2224777"/>
                  <a:pt x="25047" y="2121762"/>
                  <a:pt x="20714" y="2018915"/>
                </a:cubicBezTo>
                <a:cubicBezTo>
                  <a:pt x="15745" y="1839643"/>
                  <a:pt x="6063" y="1660244"/>
                  <a:pt x="16637" y="1480971"/>
                </a:cubicBezTo>
                <a:cubicBezTo>
                  <a:pt x="32819" y="1209834"/>
                  <a:pt x="23136" y="938951"/>
                  <a:pt x="10394" y="668069"/>
                </a:cubicBezTo>
                <a:cubicBezTo>
                  <a:pt x="1475" y="482681"/>
                  <a:pt x="-5915" y="297422"/>
                  <a:pt x="6827" y="112034"/>
                </a:cubicBezTo>
                <a:lnTo>
                  <a:pt x="12538" y="21615"/>
                </a:lnTo>
                <a:lnTo>
                  <a:pt x="13383" y="21707"/>
                </a:lnTo>
                <a:cubicBezTo>
                  <a:pt x="79680" y="11270"/>
                  <a:pt x="146855" y="7847"/>
                  <a:pt x="213839" y="11503"/>
                </a:cubicBezTo>
                <a:cubicBezTo>
                  <a:pt x="405275" y="17315"/>
                  <a:pt x="595695" y="34236"/>
                  <a:pt x="788529" y="11503"/>
                </a:cubicBezTo>
                <a:cubicBezTo>
                  <a:pt x="843598" y="5045"/>
                  <a:pt x="898777" y="1679"/>
                  <a:pt x="954022" y="498"/>
                </a:cubicBezTo>
                <a:close/>
              </a:path>
            </a:pathLst>
          </a:custGeom>
        </p:spPr>
      </p:pic>
      <p:pic>
        <p:nvPicPr>
          <p:cNvPr id="4" name="Picture 3" descr="A group of people sitting in baskets of apples&#10;&#10;AI-generated content may be incorrect.">
            <a:extLst>
              <a:ext uri="{FF2B5EF4-FFF2-40B4-BE49-F238E27FC236}">
                <a16:creationId xmlns:a16="http://schemas.microsoft.com/office/drawing/2014/main" id="{239840D9-42F4-2360-5A62-C0618C1BE52A}"/>
              </a:ext>
            </a:extLst>
          </p:cNvPr>
          <p:cNvPicPr>
            <a:picLocks noChangeAspect="1"/>
          </p:cNvPicPr>
          <p:nvPr/>
        </p:nvPicPr>
        <p:blipFill>
          <a:blip r:embed="rId4"/>
          <a:srcRect l="16125" r="11668"/>
          <a:stretch>
            <a:fillRect/>
          </a:stretch>
        </p:blipFill>
        <p:spPr>
          <a:xfrm>
            <a:off x="8153017" y="-7"/>
            <a:ext cx="4038983" cy="4195184"/>
          </a:xfrm>
          <a:custGeom>
            <a:avLst/>
            <a:gdLst/>
            <a:ahLst/>
            <a:cxnLst/>
            <a:rect l="l" t="t" r="r" b="b"/>
            <a:pathLst>
              <a:path w="4038983" h="4195184">
                <a:moveTo>
                  <a:pt x="25292" y="0"/>
                </a:moveTo>
                <a:lnTo>
                  <a:pt x="4038983" y="0"/>
                </a:lnTo>
                <a:lnTo>
                  <a:pt x="4038983" y="4173249"/>
                </a:lnTo>
                <a:lnTo>
                  <a:pt x="3931557" y="4161775"/>
                </a:lnTo>
                <a:cubicBezTo>
                  <a:pt x="3887047" y="4159904"/>
                  <a:pt x="3842427" y="4160901"/>
                  <a:pt x="3797950" y="4164774"/>
                </a:cubicBezTo>
                <a:cubicBezTo>
                  <a:pt x="3568711" y="4179842"/>
                  <a:pt x="3339218" y="4173041"/>
                  <a:pt x="3109979" y="4176375"/>
                </a:cubicBezTo>
                <a:cubicBezTo>
                  <a:pt x="2803311" y="4180909"/>
                  <a:pt x="2496897" y="4169308"/>
                  <a:pt x="2190356" y="4168242"/>
                </a:cubicBezTo>
                <a:cubicBezTo>
                  <a:pt x="2127525" y="4167975"/>
                  <a:pt x="2064439" y="4171442"/>
                  <a:pt x="2001862" y="4176775"/>
                </a:cubicBezTo>
                <a:cubicBezTo>
                  <a:pt x="1915168" y="4183976"/>
                  <a:pt x="1829615" y="4174908"/>
                  <a:pt x="1743683" y="4166375"/>
                </a:cubicBezTo>
                <a:cubicBezTo>
                  <a:pt x="1640105" y="4156108"/>
                  <a:pt x="1536783" y="4165175"/>
                  <a:pt x="1433841" y="4177042"/>
                </a:cubicBezTo>
                <a:cubicBezTo>
                  <a:pt x="1257114" y="4197030"/>
                  <a:pt x="1079054" y="4200510"/>
                  <a:pt x="901742" y="4187442"/>
                </a:cubicBezTo>
                <a:cubicBezTo>
                  <a:pt x="705885" y="4173442"/>
                  <a:pt x="510157" y="4175976"/>
                  <a:pt x="314300" y="4177042"/>
                </a:cubicBezTo>
                <a:lnTo>
                  <a:pt x="22883" y="4176257"/>
                </a:lnTo>
                <a:lnTo>
                  <a:pt x="15491" y="4122289"/>
                </a:lnTo>
                <a:cubicBezTo>
                  <a:pt x="3576" y="4042652"/>
                  <a:pt x="-1474" y="3962394"/>
                  <a:pt x="370" y="3882149"/>
                </a:cubicBezTo>
                <a:cubicBezTo>
                  <a:pt x="219" y="3686075"/>
                  <a:pt x="10652" y="3490382"/>
                  <a:pt x="29555" y="3294816"/>
                </a:cubicBezTo>
                <a:cubicBezTo>
                  <a:pt x="34137" y="3222826"/>
                  <a:pt x="32065" y="3150656"/>
                  <a:pt x="23355" y="3078932"/>
                </a:cubicBezTo>
                <a:cubicBezTo>
                  <a:pt x="14645" y="2997950"/>
                  <a:pt x="17685" y="2916371"/>
                  <a:pt x="32428" y="2835999"/>
                </a:cubicBezTo>
                <a:cubicBezTo>
                  <a:pt x="51027" y="2740756"/>
                  <a:pt x="42710" y="2645512"/>
                  <a:pt x="35906" y="2550269"/>
                </a:cubicBezTo>
                <a:cubicBezTo>
                  <a:pt x="17306" y="2288796"/>
                  <a:pt x="-5377" y="2027322"/>
                  <a:pt x="9746" y="1764959"/>
                </a:cubicBezTo>
                <a:cubicBezTo>
                  <a:pt x="12922" y="1708956"/>
                  <a:pt x="26832" y="1654350"/>
                  <a:pt x="32580" y="1598729"/>
                </a:cubicBezTo>
                <a:cubicBezTo>
                  <a:pt x="49365" y="1437069"/>
                  <a:pt x="29705" y="1276045"/>
                  <a:pt x="21691" y="1114767"/>
                </a:cubicBezTo>
                <a:cubicBezTo>
                  <a:pt x="10169" y="936281"/>
                  <a:pt x="12497" y="757351"/>
                  <a:pt x="28647" y="579120"/>
                </a:cubicBezTo>
                <a:cubicBezTo>
                  <a:pt x="38779" y="482353"/>
                  <a:pt x="42219" y="385459"/>
                  <a:pt x="40971" y="288533"/>
                </a:cubicBezTo>
                <a:close/>
              </a:path>
            </a:pathLst>
          </a:custGeom>
        </p:spPr>
      </p:pic>
      <p:pic>
        <p:nvPicPr>
          <p:cNvPr id="10" name="Picture 9" descr="A group of people standing next to a cart of apples&#10;&#10;AI-generated content may be incorrect.">
            <a:extLst>
              <a:ext uri="{FF2B5EF4-FFF2-40B4-BE49-F238E27FC236}">
                <a16:creationId xmlns:a16="http://schemas.microsoft.com/office/drawing/2014/main" id="{8AD94226-B4CA-840E-9946-66007047AC8B}"/>
              </a:ext>
            </a:extLst>
          </p:cNvPr>
          <p:cNvPicPr>
            <a:picLocks noChangeAspect="1"/>
          </p:cNvPicPr>
          <p:nvPr/>
        </p:nvPicPr>
        <p:blipFill>
          <a:blip r:embed="rId5"/>
          <a:srcRect r="4" b="17394"/>
          <a:stretch>
            <a:fillRect/>
          </a:stretch>
        </p:blipFill>
        <p:spPr>
          <a:xfrm>
            <a:off x="8171361" y="4366936"/>
            <a:ext cx="4020639" cy="2491073"/>
          </a:xfrm>
          <a:custGeom>
            <a:avLst/>
            <a:gdLst/>
            <a:ahLst/>
            <a:cxnLst/>
            <a:rect l="l" t="t" r="r" b="b"/>
            <a:pathLst>
              <a:path w="4020639" h="2491073">
                <a:moveTo>
                  <a:pt x="2387172" y="4"/>
                </a:moveTo>
                <a:cubicBezTo>
                  <a:pt x="2431588" y="-79"/>
                  <a:pt x="2476014" y="1187"/>
                  <a:pt x="2520440" y="4521"/>
                </a:cubicBezTo>
                <a:cubicBezTo>
                  <a:pt x="2670017" y="18188"/>
                  <a:pt x="2820292" y="21522"/>
                  <a:pt x="2970288" y="14521"/>
                </a:cubicBezTo>
                <a:cubicBezTo>
                  <a:pt x="3090823" y="5814"/>
                  <a:pt x="3211725" y="4294"/>
                  <a:pt x="3332425" y="9988"/>
                </a:cubicBezTo>
                <a:cubicBezTo>
                  <a:pt x="3444887" y="16788"/>
                  <a:pt x="3557349" y="23721"/>
                  <a:pt x="3670191" y="19722"/>
                </a:cubicBezTo>
                <a:cubicBezTo>
                  <a:pt x="3715125" y="18121"/>
                  <a:pt x="3759424" y="16121"/>
                  <a:pt x="3803977" y="13454"/>
                </a:cubicBezTo>
                <a:cubicBezTo>
                  <a:pt x="3844957" y="9821"/>
                  <a:pt x="3886048" y="8104"/>
                  <a:pt x="3927130" y="8304"/>
                </a:cubicBezTo>
                <a:lnTo>
                  <a:pt x="4020639" y="13128"/>
                </a:lnTo>
                <a:lnTo>
                  <a:pt x="4020639" y="2491073"/>
                </a:lnTo>
                <a:lnTo>
                  <a:pt x="6804" y="2491073"/>
                </a:lnTo>
                <a:lnTo>
                  <a:pt x="20473" y="2308286"/>
                </a:lnTo>
                <a:cubicBezTo>
                  <a:pt x="23924" y="2245403"/>
                  <a:pt x="26128" y="2182489"/>
                  <a:pt x="27088" y="2119545"/>
                </a:cubicBezTo>
                <a:cubicBezTo>
                  <a:pt x="30263" y="1875850"/>
                  <a:pt x="38884" y="1631647"/>
                  <a:pt x="11966" y="1388714"/>
                </a:cubicBezTo>
                <a:cubicBezTo>
                  <a:pt x="-6330" y="1224134"/>
                  <a:pt x="928" y="1060316"/>
                  <a:pt x="4255" y="895864"/>
                </a:cubicBezTo>
                <a:cubicBezTo>
                  <a:pt x="8035" y="711091"/>
                  <a:pt x="6221" y="526193"/>
                  <a:pt x="6221" y="341421"/>
                </a:cubicBezTo>
                <a:cubicBezTo>
                  <a:pt x="5918" y="261036"/>
                  <a:pt x="11060" y="181159"/>
                  <a:pt x="19830" y="101154"/>
                </a:cubicBezTo>
                <a:cubicBezTo>
                  <a:pt x="22968" y="72137"/>
                  <a:pt x="24376" y="43159"/>
                  <a:pt x="24410" y="14230"/>
                </a:cubicBezTo>
                <a:lnTo>
                  <a:pt x="24352" y="12883"/>
                </a:lnTo>
                <a:lnTo>
                  <a:pt x="156331" y="7988"/>
                </a:lnTo>
                <a:cubicBezTo>
                  <a:pt x="300221" y="-159"/>
                  <a:pt x="444492" y="3228"/>
                  <a:pt x="587900" y="18121"/>
                </a:cubicBezTo>
                <a:cubicBezTo>
                  <a:pt x="689357" y="25975"/>
                  <a:pt x="791270" y="24722"/>
                  <a:pt x="892537" y="14388"/>
                </a:cubicBezTo>
                <a:cubicBezTo>
                  <a:pt x="1078365" y="-1747"/>
                  <a:pt x="1263813" y="11188"/>
                  <a:pt x="1449261" y="22122"/>
                </a:cubicBezTo>
                <a:cubicBezTo>
                  <a:pt x="1628870" y="32788"/>
                  <a:pt x="1808352" y="24921"/>
                  <a:pt x="1987961" y="17855"/>
                </a:cubicBezTo>
                <a:cubicBezTo>
                  <a:pt x="2120763" y="12655"/>
                  <a:pt x="2253923" y="254"/>
                  <a:pt x="2387172" y="4"/>
                </a:cubicBezTo>
                <a:close/>
              </a:path>
            </a:pathLst>
          </a:custGeom>
        </p:spPr>
      </p:pic>
      <p:sp>
        <p:nvSpPr>
          <p:cNvPr id="5" name="灯片编号占位符 4">
            <a:extLst>
              <a:ext uri="{FF2B5EF4-FFF2-40B4-BE49-F238E27FC236}">
                <a16:creationId xmlns:a16="http://schemas.microsoft.com/office/drawing/2014/main" id="{C59A8E31-8473-17A7-53DA-B4EBDA40B7AA}"/>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41</a:t>
            </a:fld>
            <a:r>
              <a:rPr lang="en-US" altLang="zh-CN"/>
              <a:t>/56</a:t>
            </a:r>
            <a:endParaRPr lang="zh-CN" altLang="en-US" dirty="0"/>
          </a:p>
        </p:txBody>
      </p:sp>
      <p:sp>
        <p:nvSpPr>
          <p:cNvPr id="3" name="矩形 2">
            <a:extLst>
              <a:ext uri="{FF2B5EF4-FFF2-40B4-BE49-F238E27FC236}">
                <a16:creationId xmlns:a16="http://schemas.microsoft.com/office/drawing/2014/main" id="{60A4BF20-6089-5FEE-6F05-8662370EE122}"/>
              </a:ext>
            </a:extLst>
          </p:cNvPr>
          <p:cNvSpPr/>
          <p:nvPr/>
        </p:nvSpPr>
        <p:spPr>
          <a:xfrm>
            <a:off x="707107" y="4212708"/>
            <a:ext cx="3268980"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9867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91F81-F77E-DC8C-9051-34CEA1B983C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5BFFBA3-35DD-23F2-C2A6-48E78EAFA8F2}"/>
              </a:ext>
            </a:extLst>
          </p:cNvPr>
          <p:cNvSpPr>
            <a:spLocks noGrp="1"/>
          </p:cNvSpPr>
          <p:nvPr>
            <p:ph type="title"/>
          </p:nvPr>
        </p:nvSpPr>
        <p:spPr/>
        <p:txBody>
          <a:bodyPr>
            <a:normAutofit/>
          </a:bodyPr>
          <a:lstStyle/>
          <a:p>
            <a:r>
              <a:rPr lang="en-US" altLang="zh-CN" sz="3600" dirty="0"/>
              <a:t>7.5.</a:t>
            </a:r>
            <a:r>
              <a:rPr lang="zh-CN" altLang="en-US" sz="3600" dirty="0"/>
              <a:t>描述性统计概览</a:t>
            </a:r>
            <a:endParaRPr kumimoji="1" lang="zh-CN" altLang="en-US" sz="3600" dirty="0"/>
          </a:p>
        </p:txBody>
      </p:sp>
      <p:sp>
        <p:nvSpPr>
          <p:cNvPr id="11" name="内容占位符 10">
            <a:extLst>
              <a:ext uri="{FF2B5EF4-FFF2-40B4-BE49-F238E27FC236}">
                <a16:creationId xmlns:a16="http://schemas.microsoft.com/office/drawing/2014/main" id="{0D558FC8-FD82-70F9-D512-1F6187C81AE2}"/>
              </a:ext>
            </a:extLst>
          </p:cNvPr>
          <p:cNvSpPr>
            <a:spLocks noGrp="1"/>
          </p:cNvSpPr>
          <p:nvPr>
            <p:ph idx="1"/>
          </p:nvPr>
        </p:nvSpPr>
        <p:spPr/>
        <p:txBody>
          <a:bodyPr>
            <a:noAutofit/>
          </a:bodyPr>
          <a:lstStyle/>
          <a:p>
            <a:pPr marL="0" indent="0">
              <a:lnSpc>
                <a:spcPct val="150000"/>
              </a:lnSpc>
              <a:buNone/>
            </a:pPr>
            <a:r>
              <a:rPr lang="zh-CN" altLang="en-US" dirty="0"/>
              <a:t>市场行为与预期：</a:t>
            </a:r>
          </a:p>
          <a:p>
            <a:pPr lvl="1">
              <a:lnSpc>
                <a:spcPct val="150000"/>
              </a:lnSpc>
            </a:pPr>
            <a:r>
              <a:rPr lang="zh-CN" altLang="en-US" sz="2200" dirty="0"/>
              <a:t>关系销售：储藏户</a:t>
            </a:r>
            <a:r>
              <a:rPr lang="en-US" altLang="zh-CN" sz="2200" dirty="0"/>
              <a:t>40% vs.</a:t>
            </a:r>
            <a:r>
              <a:rPr lang="zh-CN" altLang="en-US" sz="2200" dirty="0"/>
              <a:t>非储藏户</a:t>
            </a:r>
            <a:r>
              <a:rPr lang="en-US" altLang="zh-CN" sz="2200" dirty="0"/>
              <a:t>26%</a:t>
            </a:r>
          </a:p>
          <a:p>
            <a:pPr lvl="1">
              <a:lnSpc>
                <a:spcPct val="150000"/>
              </a:lnSpc>
            </a:pPr>
            <a:r>
              <a:rPr lang="zh-CN" altLang="en-US" sz="2200" dirty="0"/>
              <a:t>使用微信销售：</a:t>
            </a:r>
            <a:r>
              <a:rPr lang="en-US" altLang="zh-CN" sz="2200" dirty="0"/>
              <a:t>15% vs. 0%</a:t>
            </a:r>
          </a:p>
          <a:p>
            <a:pPr lvl="1">
              <a:lnSpc>
                <a:spcPct val="150000"/>
              </a:lnSpc>
            </a:pPr>
            <a:r>
              <a:rPr lang="zh-CN" altLang="en-US" sz="2200" dirty="0"/>
              <a:t>预期未来买方数量将增加：</a:t>
            </a:r>
            <a:r>
              <a:rPr lang="en-US" altLang="zh-CN" sz="2200" dirty="0"/>
              <a:t>46% vs. 6%</a:t>
            </a:r>
          </a:p>
          <a:p>
            <a:pPr lvl="1">
              <a:lnSpc>
                <a:spcPct val="150000"/>
              </a:lnSpc>
            </a:pPr>
            <a:r>
              <a:rPr lang="zh-CN" altLang="en-US" sz="2200" b="1" dirty="0"/>
              <a:t>储藏户更具市场信心与议价主动性</a:t>
            </a:r>
            <a:endParaRPr lang="en-US" altLang="zh-CN" sz="2200" dirty="0"/>
          </a:p>
          <a:p>
            <a:pPr marL="0" indent="0">
              <a:lnSpc>
                <a:spcPct val="150000"/>
              </a:lnSpc>
              <a:buNone/>
            </a:pPr>
            <a:r>
              <a:rPr lang="zh-CN" altLang="en-US" dirty="0"/>
              <a:t>价格差异与风险：</a:t>
            </a:r>
          </a:p>
          <a:p>
            <a:pPr lvl="1">
              <a:lnSpc>
                <a:spcPct val="150000"/>
              </a:lnSpc>
            </a:pPr>
            <a:r>
              <a:rPr lang="zh-CN" altLang="en-US" sz="2200" dirty="0"/>
              <a:t>非储藏户平均售价 </a:t>
            </a:r>
            <a:r>
              <a:rPr lang="en-US" altLang="zh-CN" sz="2200" dirty="0">
                <a:latin typeface="Arial" panose="020B0604020202020204" pitchFamily="34" charset="0"/>
                <a:cs typeface="Arial" panose="020B0604020202020204" pitchFamily="34" charset="0"/>
              </a:rPr>
              <a:t>5.96 RMB/kg；</a:t>
            </a:r>
            <a:r>
              <a:rPr lang="zh-CN" altLang="en-US" sz="2200" dirty="0"/>
              <a:t>储藏户平均溢价约 </a:t>
            </a:r>
            <a:r>
              <a:rPr lang="en-US" altLang="zh-CN" sz="2200" dirty="0">
                <a:latin typeface="Arial" panose="020B0604020202020204" pitchFamily="34" charset="0"/>
                <a:cs typeface="Arial" panose="020B0604020202020204" pitchFamily="34" charset="0"/>
              </a:rPr>
              <a:t>0.45 RMB/kg</a:t>
            </a:r>
          </a:p>
          <a:p>
            <a:pPr lvl="1">
              <a:lnSpc>
                <a:spcPct val="150000"/>
              </a:lnSpc>
            </a:pPr>
            <a:r>
              <a:rPr lang="zh-CN" altLang="en-US" sz="2200" dirty="0"/>
              <a:t>储藏成本 </a:t>
            </a:r>
            <a:r>
              <a:rPr lang="en-US" altLang="zh-CN" sz="2200" dirty="0">
                <a:latin typeface="Arial" panose="020B0604020202020204" pitchFamily="34" charset="0"/>
                <a:cs typeface="Arial" panose="020B0604020202020204" pitchFamily="34" charset="0"/>
              </a:rPr>
              <a:t>0.40</a:t>
            </a:r>
            <a:r>
              <a:rPr lang="zh-CN" altLang="en-US" sz="2200" dirty="0">
                <a:latin typeface="Arial" panose="020B0604020202020204" pitchFamily="34" charset="0"/>
                <a:cs typeface="Arial" panose="020B0604020202020204" pitchFamily="34" charset="0"/>
              </a:rPr>
              <a:t>～</a:t>
            </a:r>
            <a:r>
              <a:rPr lang="en-US" altLang="zh-CN" sz="2200" dirty="0">
                <a:latin typeface="Arial" panose="020B0604020202020204" pitchFamily="34" charset="0"/>
                <a:cs typeface="Arial" panose="020B0604020202020204" pitchFamily="34" charset="0"/>
              </a:rPr>
              <a:t>0.50 RMB/kg</a:t>
            </a:r>
            <a:r>
              <a:rPr lang="en-US" altLang="zh-CN" sz="2200" dirty="0"/>
              <a:t>，</a:t>
            </a:r>
            <a:r>
              <a:rPr lang="zh-CN" altLang="en-US" sz="2200" dirty="0"/>
              <a:t>整体平均净收益接近零，个别月份为正</a:t>
            </a:r>
            <a:endParaRPr lang="en-US" altLang="zh-CN" sz="2200" dirty="0"/>
          </a:p>
          <a:p>
            <a:pPr lvl="1">
              <a:lnSpc>
                <a:spcPct val="150000"/>
              </a:lnSpc>
            </a:pPr>
            <a:r>
              <a:rPr lang="zh-CN" altLang="en-US" sz="2200" b="1" dirty="0"/>
              <a:t>储藏是一种高风险但具潜在上行收益的跨期策略</a:t>
            </a:r>
          </a:p>
        </p:txBody>
      </p:sp>
      <p:graphicFrame>
        <p:nvGraphicFramePr>
          <p:cNvPr id="5" name="Table 3">
            <a:extLst>
              <a:ext uri="{FF2B5EF4-FFF2-40B4-BE49-F238E27FC236}">
                <a16:creationId xmlns:a16="http://schemas.microsoft.com/office/drawing/2014/main" id="{492F7C32-CFFB-4132-A9E5-561D93BE8816}"/>
              </a:ext>
            </a:extLst>
          </p:cNvPr>
          <p:cNvGraphicFramePr>
            <a:graphicFrameLocks noGrp="1"/>
          </p:cNvGraphicFramePr>
          <p:nvPr>
            <p:extLst>
              <p:ext uri="{D42A27DB-BD31-4B8C-83A1-F6EECF244321}">
                <p14:modId xmlns:p14="http://schemas.microsoft.com/office/powerpoint/2010/main" val="1912219174"/>
              </p:ext>
            </p:extLst>
          </p:nvPr>
        </p:nvGraphicFramePr>
        <p:xfrm>
          <a:off x="6781632" y="1812471"/>
          <a:ext cx="4569120" cy="2351315"/>
        </p:xfrm>
        <a:graphic>
          <a:graphicData uri="http://schemas.openxmlformats.org/drawingml/2006/table">
            <a:tbl>
              <a:tblPr firstRow="1" bandRow="1">
                <a:tableStyleId>{21E4AEA4-8DFA-4A89-87EB-49C32662AFE0}</a:tableStyleId>
              </a:tblPr>
              <a:tblGrid>
                <a:gridCol w="2284560">
                  <a:extLst>
                    <a:ext uri="{9D8B030D-6E8A-4147-A177-3AD203B41FA5}">
                      <a16:colId xmlns:a16="http://schemas.microsoft.com/office/drawing/2014/main" val="1349986257"/>
                    </a:ext>
                  </a:extLst>
                </a:gridCol>
                <a:gridCol w="2284560">
                  <a:extLst>
                    <a:ext uri="{9D8B030D-6E8A-4147-A177-3AD203B41FA5}">
                      <a16:colId xmlns:a16="http://schemas.microsoft.com/office/drawing/2014/main" val="3543364941"/>
                    </a:ext>
                  </a:extLst>
                </a:gridCol>
              </a:tblGrid>
              <a:tr h="470263">
                <a:tc>
                  <a:txBody>
                    <a:bodyPr/>
                    <a:lstStyle/>
                    <a:p>
                      <a:pPr algn="l">
                        <a:buNone/>
                      </a:pPr>
                      <a:r>
                        <a:rPr lang="zh-CN" altLang="en-US" b="1" dirty="0"/>
                        <a:t>不使用冷库的原因</a:t>
                      </a:r>
                    </a:p>
                  </a:txBody>
                  <a:tcPr anchor="ctr"/>
                </a:tc>
                <a:tc>
                  <a:txBody>
                    <a:bodyPr/>
                    <a:lstStyle/>
                    <a:p>
                      <a:pPr algn="r">
                        <a:buNone/>
                      </a:pPr>
                      <a:r>
                        <a:rPr lang="zh-CN" altLang="en-US" b="1" dirty="0"/>
                        <a:t>占比</a:t>
                      </a:r>
                    </a:p>
                  </a:txBody>
                  <a:tcPr anchor="ctr"/>
                </a:tc>
                <a:extLst>
                  <a:ext uri="{0D108BD9-81ED-4DB2-BD59-A6C34878D82A}">
                    <a16:rowId xmlns:a16="http://schemas.microsoft.com/office/drawing/2014/main" val="861392759"/>
                  </a:ext>
                </a:extLst>
              </a:tr>
              <a:tr h="470263">
                <a:tc>
                  <a:txBody>
                    <a:bodyPr/>
                    <a:lstStyle/>
                    <a:p>
                      <a:pPr algn="l">
                        <a:buNone/>
                      </a:pPr>
                      <a:r>
                        <a:rPr lang="zh-CN" altLang="en-US" dirty="0"/>
                        <a:t>不相信价格会涨</a:t>
                      </a:r>
                    </a:p>
                  </a:txBody>
                  <a:tcPr anchor="ctr"/>
                </a:tc>
                <a:tc>
                  <a:txBody>
                    <a:bodyPr/>
                    <a:lstStyle/>
                    <a:p>
                      <a:pPr algn="r">
                        <a:buNone/>
                      </a:pPr>
                      <a:r>
                        <a:rPr lang="en-CN" b="0"/>
                        <a:t>60.8%</a:t>
                      </a:r>
                    </a:p>
                  </a:txBody>
                  <a:tcPr anchor="ctr"/>
                </a:tc>
                <a:extLst>
                  <a:ext uri="{0D108BD9-81ED-4DB2-BD59-A6C34878D82A}">
                    <a16:rowId xmlns:a16="http://schemas.microsoft.com/office/drawing/2014/main" val="73448963"/>
                  </a:ext>
                </a:extLst>
              </a:tr>
              <a:tr h="470263">
                <a:tc>
                  <a:txBody>
                    <a:bodyPr/>
                    <a:lstStyle/>
                    <a:p>
                      <a:pPr algn="l">
                        <a:buNone/>
                      </a:pPr>
                      <a:r>
                        <a:rPr lang="zh-CN" altLang="en-US" dirty="0"/>
                        <a:t>储藏风险高（腐损等）</a:t>
                      </a:r>
                    </a:p>
                  </a:txBody>
                  <a:tcPr anchor="ctr"/>
                </a:tc>
                <a:tc>
                  <a:txBody>
                    <a:bodyPr/>
                    <a:lstStyle/>
                    <a:p>
                      <a:pPr algn="r">
                        <a:buNone/>
                      </a:pPr>
                      <a:r>
                        <a:rPr lang="en-CN" b="0"/>
                        <a:t>28.7%</a:t>
                      </a:r>
                    </a:p>
                  </a:txBody>
                  <a:tcPr anchor="ctr"/>
                </a:tc>
                <a:extLst>
                  <a:ext uri="{0D108BD9-81ED-4DB2-BD59-A6C34878D82A}">
                    <a16:rowId xmlns:a16="http://schemas.microsoft.com/office/drawing/2014/main" val="516692381"/>
                  </a:ext>
                </a:extLst>
              </a:tr>
              <a:tr h="470263">
                <a:tc>
                  <a:txBody>
                    <a:bodyPr/>
                    <a:lstStyle/>
                    <a:p>
                      <a:pPr algn="l">
                        <a:buNone/>
                      </a:pPr>
                      <a:r>
                        <a:rPr lang="zh-CN" altLang="en-US" dirty="0"/>
                        <a:t>租用成本</a:t>
                      </a:r>
                      <a:r>
                        <a:rPr lang="en-US" altLang="zh-CN" dirty="0"/>
                        <a:t>/</a:t>
                      </a:r>
                      <a:r>
                        <a:rPr lang="zh-CN" altLang="en-US" dirty="0"/>
                        <a:t>电费太高</a:t>
                      </a:r>
                    </a:p>
                  </a:txBody>
                  <a:tcPr anchor="ctr"/>
                </a:tc>
                <a:tc>
                  <a:txBody>
                    <a:bodyPr/>
                    <a:lstStyle/>
                    <a:p>
                      <a:pPr algn="r">
                        <a:buNone/>
                      </a:pPr>
                      <a:r>
                        <a:rPr lang="en-CN" b="0"/>
                        <a:t>22.9%</a:t>
                      </a:r>
                    </a:p>
                  </a:txBody>
                  <a:tcPr anchor="ctr"/>
                </a:tc>
                <a:extLst>
                  <a:ext uri="{0D108BD9-81ED-4DB2-BD59-A6C34878D82A}">
                    <a16:rowId xmlns:a16="http://schemas.microsoft.com/office/drawing/2014/main" val="615509582"/>
                  </a:ext>
                </a:extLst>
              </a:tr>
              <a:tr h="470263">
                <a:tc>
                  <a:txBody>
                    <a:bodyPr/>
                    <a:lstStyle/>
                    <a:p>
                      <a:pPr algn="l">
                        <a:buNone/>
                      </a:pPr>
                      <a:r>
                        <a:rPr lang="zh-CN" altLang="en-US" dirty="0"/>
                        <a:t>已签预售合同</a:t>
                      </a:r>
                    </a:p>
                  </a:txBody>
                  <a:tcPr anchor="ctr"/>
                </a:tc>
                <a:tc>
                  <a:txBody>
                    <a:bodyPr/>
                    <a:lstStyle/>
                    <a:p>
                      <a:pPr algn="r">
                        <a:buNone/>
                      </a:pPr>
                      <a:r>
                        <a:rPr lang="en-CN" b="0" dirty="0"/>
                        <a:t>8.0%</a:t>
                      </a:r>
                    </a:p>
                  </a:txBody>
                  <a:tcPr anchor="ctr"/>
                </a:tc>
                <a:extLst>
                  <a:ext uri="{0D108BD9-81ED-4DB2-BD59-A6C34878D82A}">
                    <a16:rowId xmlns:a16="http://schemas.microsoft.com/office/drawing/2014/main" val="447600144"/>
                  </a:ext>
                </a:extLst>
              </a:tr>
            </a:tbl>
          </a:graphicData>
        </a:graphic>
      </p:graphicFrame>
    </p:spTree>
    <p:extLst>
      <p:ext uri="{BB962C8B-B14F-4D97-AF65-F5344CB8AC3E}">
        <p14:creationId xmlns:p14="http://schemas.microsoft.com/office/powerpoint/2010/main" val="4154358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B9FF-D9C0-CB90-35DD-5B16103A4F33}"/>
              </a:ext>
            </a:extLst>
          </p:cNvPr>
          <p:cNvSpPr>
            <a:spLocks noGrp="1"/>
          </p:cNvSpPr>
          <p:nvPr>
            <p:ph type="title"/>
          </p:nvPr>
        </p:nvSpPr>
        <p:spPr/>
        <p:txBody>
          <a:bodyPr anchor="b">
            <a:normAutofit fontScale="90000"/>
          </a:bodyPr>
          <a:lstStyle/>
          <a:p>
            <a:r>
              <a:rPr lang="en-US" altLang="zh-CN" sz="3600" dirty="0"/>
              <a:t>7.5.</a:t>
            </a:r>
            <a:r>
              <a:rPr lang="zh-CN" altLang="en-US" sz="3600" dirty="0"/>
              <a:t>描述性统计概览：</a:t>
            </a:r>
            <a:br>
              <a:rPr lang="en-US" altLang="zh-CN" sz="3600" dirty="0"/>
            </a:br>
            <a:r>
              <a:rPr lang="en-US" sz="3600" dirty="0" err="1"/>
              <a:t>鲜苹果价格走势</a:t>
            </a:r>
            <a:endParaRPr lang="en-CN" sz="3600" dirty="0"/>
          </a:p>
        </p:txBody>
      </p:sp>
      <p:sp>
        <p:nvSpPr>
          <p:cNvPr id="4" name="内容占位符 10">
            <a:extLst>
              <a:ext uri="{FF2B5EF4-FFF2-40B4-BE49-F238E27FC236}">
                <a16:creationId xmlns:a16="http://schemas.microsoft.com/office/drawing/2014/main" id="{BBE811B9-FB58-6A8B-432E-93A2CAE97ACB}"/>
              </a:ext>
            </a:extLst>
          </p:cNvPr>
          <p:cNvSpPr>
            <a:spLocks noGrp="1"/>
          </p:cNvSpPr>
          <p:nvPr>
            <p:ph idx="4294967295"/>
          </p:nvPr>
        </p:nvSpPr>
        <p:spPr/>
        <p:txBody>
          <a:bodyPr>
            <a:noAutofit/>
          </a:bodyPr>
          <a:lstStyle/>
          <a:p>
            <a:pPr>
              <a:lnSpc>
                <a:spcPct val="150000"/>
              </a:lnSpc>
            </a:pPr>
            <a:r>
              <a:rPr lang="zh-CN" altLang="en-US" sz="2200" dirty="0"/>
              <a:t>十月份成交价格更分散</a:t>
            </a:r>
            <a:endParaRPr lang="en-US" altLang="zh-CN" sz="2200" dirty="0"/>
          </a:p>
          <a:p>
            <a:pPr>
              <a:lnSpc>
                <a:spcPct val="150000"/>
              </a:lnSpc>
            </a:pPr>
            <a:r>
              <a:rPr lang="zh-CN" altLang="en-US" sz="2200" dirty="0"/>
              <a:t>使用冷库不保证更高价格</a:t>
            </a:r>
            <a:endParaRPr lang="en-US" altLang="zh-CN" sz="2200" dirty="0"/>
          </a:p>
          <a:p>
            <a:pPr>
              <a:lnSpc>
                <a:spcPct val="150000"/>
              </a:lnSpc>
            </a:pPr>
            <a:r>
              <a:rPr lang="zh-CN" altLang="en-US" sz="2200" dirty="0"/>
              <a:t>但提供了更多选择</a:t>
            </a:r>
            <a:endParaRPr lang="en-US" altLang="zh-CN" sz="2200" dirty="0"/>
          </a:p>
        </p:txBody>
      </p:sp>
      <p:sp>
        <p:nvSpPr>
          <p:cNvPr id="8" name="灯片编号占位符 7">
            <a:extLst>
              <a:ext uri="{FF2B5EF4-FFF2-40B4-BE49-F238E27FC236}">
                <a16:creationId xmlns:a16="http://schemas.microsoft.com/office/drawing/2014/main" id="{D2C9179D-BF9D-0CEE-5E79-D37CB8AE0B21}"/>
              </a:ext>
            </a:extLst>
          </p:cNvPr>
          <p:cNvSpPr>
            <a:spLocks noGrp="1"/>
          </p:cNvSpPr>
          <p:nvPr>
            <p:ph type="sldNum" sz="quarter" idx="12"/>
          </p:nvPr>
        </p:nvSpPr>
        <p:spPr/>
        <p:txBody>
          <a:bodyPr/>
          <a:lstStyle/>
          <a:p>
            <a:fld id="{67EFCEC7-9889-994E-A950-47BD7D58E7BD}" type="slidenum">
              <a:rPr lang="en-CN" smtClean="0"/>
              <a:pPr/>
              <a:t>43</a:t>
            </a:fld>
            <a:r>
              <a:rPr lang="en-US" altLang="zh-CN"/>
              <a:t>/56</a:t>
            </a:r>
            <a:endParaRPr lang="zh-CN" altLang="en-US" dirty="0"/>
          </a:p>
        </p:txBody>
      </p:sp>
      <p:pic>
        <p:nvPicPr>
          <p:cNvPr id="5" name="Content Placeholder 4" descr="A graph of different colored dots&#10;&#10;AI-generated content may be incorrect.">
            <a:extLst>
              <a:ext uri="{FF2B5EF4-FFF2-40B4-BE49-F238E27FC236}">
                <a16:creationId xmlns:a16="http://schemas.microsoft.com/office/drawing/2014/main" id="{A784FE6D-92C5-854E-C64A-E95FF12119F3}"/>
              </a:ext>
            </a:extLst>
          </p:cNvPr>
          <p:cNvPicPr>
            <a:picLocks noChangeAspect="1"/>
          </p:cNvPicPr>
          <p:nvPr/>
        </p:nvPicPr>
        <p:blipFill>
          <a:blip r:embed="rId2"/>
          <a:stretch>
            <a:fillRect/>
          </a:stretch>
        </p:blipFill>
        <p:spPr>
          <a:xfrm>
            <a:off x="4541651" y="1111309"/>
            <a:ext cx="7650349" cy="5106611"/>
          </a:xfrm>
          <a:prstGeom prst="rect">
            <a:avLst/>
          </a:prstGeom>
        </p:spPr>
      </p:pic>
      <p:sp>
        <p:nvSpPr>
          <p:cNvPr id="3" name="圆角矩形 2">
            <a:hlinkClick r:id="rId3" action="ppaction://hlinksldjump"/>
            <a:extLst>
              <a:ext uri="{FF2B5EF4-FFF2-40B4-BE49-F238E27FC236}">
                <a16:creationId xmlns:a16="http://schemas.microsoft.com/office/drawing/2014/main" id="{C8742A80-0E43-8341-61E9-9559BDF44F55}"/>
              </a:ext>
            </a:extLst>
          </p:cNvPr>
          <p:cNvSpPr/>
          <p:nvPr/>
        </p:nvSpPr>
        <p:spPr>
          <a:xfrm>
            <a:off x="643278" y="5935287"/>
            <a:ext cx="127267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前期调查</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395455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F358-3125-47EB-B9FB-7CA7F51311E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EBEC041-4CB8-9AAE-9D4B-F1257AADA51D}"/>
              </a:ext>
            </a:extLst>
          </p:cNvPr>
          <p:cNvSpPr>
            <a:spLocks noGrp="1"/>
          </p:cNvSpPr>
          <p:nvPr>
            <p:ph type="title"/>
          </p:nvPr>
        </p:nvSpPr>
        <p:spPr/>
        <p:txBody>
          <a:bodyPr>
            <a:normAutofit/>
          </a:bodyPr>
          <a:lstStyle/>
          <a:p>
            <a:r>
              <a:rPr lang="en-US" altLang="zh-CN" sz="3600" dirty="0"/>
              <a:t>7.6.</a:t>
            </a:r>
            <a:r>
              <a:rPr lang="zh-CN" altLang="en-US" sz="3600" dirty="0"/>
              <a:t>农户储藏决策与收获期买方竞争度</a:t>
            </a:r>
            <a:endParaRPr kumimoji="1" lang="zh-CN" altLang="en-US" sz="3600" dirty="0"/>
          </a:p>
        </p:txBody>
      </p:sp>
      <mc:AlternateContent xmlns:mc="http://schemas.openxmlformats.org/markup-compatibility/2006" xmlns:a14="http://schemas.microsoft.com/office/drawing/2010/main">
        <mc:Choice Requires="a14">
          <p:sp>
            <p:nvSpPr>
              <p:cNvPr id="11" name="内容占位符 10">
                <a:extLst>
                  <a:ext uri="{FF2B5EF4-FFF2-40B4-BE49-F238E27FC236}">
                    <a16:creationId xmlns:a16="http://schemas.microsoft.com/office/drawing/2014/main" id="{53AAE4C6-897F-4695-7609-A5E4E5396F73}"/>
                  </a:ext>
                </a:extLst>
              </p:cNvPr>
              <p:cNvSpPr>
                <a:spLocks noGrp="1"/>
              </p:cNvSpPr>
              <p:nvPr>
                <p:ph idx="1"/>
              </p:nvPr>
            </p:nvSpPr>
            <p:spPr/>
            <p:txBody>
              <a:bodyPr>
                <a:noAutofit/>
              </a:bodyPr>
              <a:lstStyle/>
              <a:p>
                <a:pPr marL="0" indent="0">
                  <a:lnSpc>
                    <a:spcPct val="150000"/>
                  </a:lnSpc>
                  <a:buNone/>
                </a:pPr>
                <a:r>
                  <a:rPr lang="zh-CN" altLang="en-US" dirty="0"/>
                  <a:t>模型设定：采用</a:t>
                </a:r>
                <a:r>
                  <a:rPr lang="en-US" altLang="zh-CN" dirty="0"/>
                  <a:t>Logit</a:t>
                </a:r>
                <a:r>
                  <a:rPr lang="zh-CN" altLang="en-US" dirty="0"/>
                  <a:t>模型 </a:t>
                </a:r>
                <a:r>
                  <a:rPr lang="en-US" altLang="zh-CN" dirty="0"/>
                  <a:t>+ </a:t>
                </a:r>
                <a:r>
                  <a:rPr lang="zh-CN" altLang="en-US" dirty="0"/>
                  <a:t>乡镇固定效应</a:t>
                </a:r>
                <a:endParaRPr lang="en-US" altLang="zh-CN" dirty="0"/>
              </a:p>
              <a:p>
                <a:pPr marL="0" indent="0">
                  <a:lnSpc>
                    <a:spcPct val="150000"/>
                  </a:lnSpc>
                  <a:buNone/>
                </a:pPr>
                <a:r>
                  <a:rPr lang="zh-CN" altLang="en-US" dirty="0"/>
                  <a:t>被解释变量</a:t>
                </a:r>
                <a:r>
                  <a:rPr lang="en-US" altLang="zh-CN" dirty="0"/>
                  <a:t>:</a:t>
                </a:r>
                <a:r>
                  <a:rPr lang="zh-CN" altLang="en-US" dirty="0"/>
                  <a:t>是否使用储藏</a:t>
                </a:r>
                <a14:m>
                  <m:oMath xmlns:m="http://schemas.openxmlformats.org/officeDocument/2006/math">
                    <m:r>
                      <a:rPr lang="en-US" altLang="zh-CN" b="0" i="0" smtClean="0">
                        <a:latin typeface="Cambria Math" panose="02040503050406030204" pitchFamily="18" charset="0"/>
                      </a:rPr>
                      <m:t> </m:t>
                    </m:r>
                    <m:r>
                      <a:rPr lang="en-US" altLang="zh-CN" i="1" smtClean="0">
                        <a:latin typeface="Cambria Math" panose="02040503050406030204" pitchFamily="18" charset="0"/>
                      </a:rPr>
                      <m:t>𝐷</m:t>
                    </m:r>
                    <m:d>
                      <m:dPr>
                        <m:ctrlPr>
                          <a:rPr lang="en-CN" altLang="zh-CN" i="1">
                            <a:latin typeface="Cambria Math" panose="02040503050406030204" pitchFamily="18" charset="0"/>
                          </a:rPr>
                        </m:ctrlPr>
                      </m:dPr>
                      <m:e>
                        <m:r>
                          <a:rPr lang="en-US" altLang="zh-CN" b="0" i="1" smtClean="0">
                            <a:latin typeface="Cambria Math" panose="02040503050406030204" pitchFamily="18" charset="0"/>
                          </a:rPr>
                          <m:t>𝑠𝑡𝑜𝑟𝑒</m:t>
                        </m:r>
                      </m:e>
                    </m:d>
                  </m:oMath>
                </a14:m>
                <a:endParaRPr lang="en-US" altLang="zh-CN" dirty="0"/>
              </a:p>
              <a:p>
                <a:pPr marL="0" indent="0" algn="ctr">
                  <a:lnSpc>
                    <a:spcPct val="150000"/>
                  </a:lnSpc>
                  <a:buNone/>
                </a:pPr>
                <a14:m>
                  <m:oMath xmlns:m="http://schemas.openxmlformats.org/officeDocument/2006/math">
                    <m:r>
                      <m:rPr>
                        <m:nor/>
                      </m:rPr>
                      <a:rPr lang="en-US" altLang="zh-CN">
                        <a:latin typeface="Arial" panose="020B0604020202020204" pitchFamily="34" charset="0"/>
                        <a:cs typeface="Arial" panose="020B0604020202020204" pitchFamily="34" charset="0"/>
                      </a:rPr>
                      <m:t>logit</m:t>
                    </m:r>
                    <m:d>
                      <m:dPr>
                        <m:ctrlPr>
                          <a:rPr lang="en-CN" altLang="zh-CN" i="1">
                            <a:latin typeface="Cambria Math" panose="02040503050406030204" pitchFamily="18" charset="0"/>
                          </a:rPr>
                        </m:ctrlPr>
                      </m:dPr>
                      <m:e>
                        <m:r>
                          <a:rPr lang="en-US" altLang="zh-CN" i="1">
                            <a:latin typeface="Cambria Math" panose="02040503050406030204" pitchFamily="18" charset="0"/>
                          </a:rPr>
                          <m:t>𝐷</m:t>
                        </m:r>
                        <m:d>
                          <m:dPr>
                            <m:ctrlPr>
                              <a:rPr lang="en-CN" altLang="zh-CN" i="1">
                                <a:latin typeface="Cambria Math" panose="02040503050406030204" pitchFamily="18" charset="0"/>
                              </a:rPr>
                            </m:ctrlPr>
                          </m:dPr>
                          <m:e>
                            <m:r>
                              <a:rPr lang="en-US" altLang="zh-CN" b="0" i="1" smtClean="0">
                                <a:latin typeface="Cambria Math" panose="02040503050406030204" pitchFamily="18" charset="0"/>
                              </a:rPr>
                              <m:t>𝑠𝑡𝑜𝑟𝑒</m:t>
                            </m:r>
                          </m:e>
                        </m:d>
                      </m:e>
                    </m:d>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0</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1</m:t>
                        </m:r>
                      </m:sub>
                    </m:sSub>
                    <m:sSubSup>
                      <m:sSubSupPr>
                        <m:ctrlPr>
                          <a:rPr lang="en-CN" altLang="zh-CN" i="1">
                            <a:latin typeface="Cambria Math" panose="02040503050406030204" pitchFamily="18" charset="0"/>
                          </a:rPr>
                        </m:ctrlPr>
                      </m:sSubSupPr>
                      <m:e>
                        <m:r>
                          <a:rPr lang="en-US" altLang="zh-CN" i="1">
                            <a:latin typeface="Cambria Math" panose="02040503050406030204" pitchFamily="18" charset="0"/>
                          </a:rPr>
                          <m:t>𝐵</m:t>
                        </m:r>
                      </m:e>
                      <m:sub>
                        <m:r>
                          <a:rPr lang="en-US" altLang="zh-CN" i="1">
                            <a:latin typeface="Cambria Math" panose="02040503050406030204" pitchFamily="18" charset="0"/>
                          </a:rPr>
                          <m:t>𝑖</m:t>
                        </m:r>
                      </m:sub>
                      <m:sup>
                        <m:r>
                          <a:rPr lang="en-US" altLang="zh-CN" i="1">
                            <a:latin typeface="Cambria Math" panose="02040503050406030204" pitchFamily="18" charset="0"/>
                          </a:rPr>
                          <m:t>𝑜</m:t>
                        </m:r>
                      </m:sup>
                    </m:sSubSup>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2</m:t>
                        </m:r>
                      </m:sub>
                    </m:sSub>
                    <m:sSubSup>
                      <m:sSubSupPr>
                        <m:ctrlPr>
                          <a:rPr lang="en-CN" altLang="zh-CN" i="1">
                            <a:latin typeface="Cambria Math" panose="02040503050406030204" pitchFamily="18" charset="0"/>
                          </a:rPr>
                        </m:ctrlPr>
                      </m:sSubSupPr>
                      <m:e>
                        <m:r>
                          <a:rPr lang="en-US" altLang="zh-CN" i="1">
                            <a:latin typeface="Cambria Math" panose="02040503050406030204" pitchFamily="18" charset="0"/>
                          </a:rPr>
                          <m:t>𝐵</m:t>
                        </m:r>
                      </m:e>
                      <m:sub>
                        <m:r>
                          <a:rPr lang="en-US" altLang="zh-CN" i="1">
                            <a:latin typeface="Cambria Math" panose="02040503050406030204" pitchFamily="18" charset="0"/>
                          </a:rPr>
                          <m:t>𝑖</m:t>
                        </m:r>
                      </m:sub>
                      <m:sup>
                        <m:r>
                          <a:rPr lang="en-US" altLang="zh-CN" i="1">
                            <a:latin typeface="Cambria Math" panose="02040503050406030204" pitchFamily="18" charset="0"/>
                          </a:rPr>
                          <m:t>𝑠</m:t>
                        </m:r>
                      </m:sup>
                    </m:sSubSup>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3</m:t>
                        </m:r>
                      </m:sub>
                    </m:sSub>
                    <m:sSub>
                      <m:sSubPr>
                        <m:ctrlPr>
                          <a:rPr lang="en-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𝜏</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i="1">
                            <a:latin typeface="Cambria Math" panose="02040503050406030204" pitchFamily="18" charset="0"/>
                          </a:rPr>
                          <m:t>𝑖</m:t>
                        </m:r>
                      </m:sub>
                    </m:sSub>
                  </m:oMath>
                </a14:m>
                <a:r>
                  <a:rPr lang="en-CN" altLang="zh-CN" dirty="0"/>
                  <a:t> </a:t>
                </a:r>
                <a:endParaRPr lang="en-US" altLang="zh-CN" dirty="0"/>
              </a:p>
              <a:p>
                <a:pPr marL="0" indent="0">
                  <a:lnSpc>
                    <a:spcPct val="150000"/>
                  </a:lnSpc>
                  <a:buNone/>
                </a:pPr>
                <a:r>
                  <a:rPr lang="zh-CN" altLang="en-US" dirty="0"/>
                  <a:t>其中：</a:t>
                </a:r>
              </a:p>
              <a:p>
                <a:pPr>
                  <a:lnSpc>
                    <a:spcPct val="150000"/>
                  </a:lnSpc>
                </a:pPr>
                <a14:m>
                  <m:oMath xmlns:m="http://schemas.openxmlformats.org/officeDocument/2006/math">
                    <m:sSubSup>
                      <m:sSubSupPr>
                        <m:ctrlPr>
                          <a:rPr lang="ar-AE" altLang="zh-CN" i="1">
                            <a:latin typeface="Cambria Math" panose="02040503050406030204" pitchFamily="18" charset="0"/>
                          </a:rPr>
                        </m:ctrlPr>
                      </m:sSubSupPr>
                      <m:e>
                        <m:r>
                          <a:rPr lang="ar-AE" altLang="zh-CN" i="1">
                            <a:latin typeface="Cambria Math" panose="02040503050406030204" pitchFamily="18" charset="0"/>
                          </a:rPr>
                          <m:t>𝐵</m:t>
                        </m:r>
                      </m:e>
                      <m:sub>
                        <m:r>
                          <a:rPr lang="ar-AE" altLang="zh-CN" i="1">
                            <a:latin typeface="Cambria Math" panose="02040503050406030204" pitchFamily="18" charset="0"/>
                          </a:rPr>
                          <m:t>𝑖</m:t>
                        </m:r>
                      </m:sub>
                      <m:sup>
                        <m:r>
                          <a:rPr lang="ar-AE" altLang="zh-CN" i="1">
                            <a:latin typeface="Cambria Math" panose="02040503050406030204" pitchFamily="18" charset="0"/>
                          </a:rPr>
                          <m:t>𝑠</m:t>
                        </m:r>
                      </m:sup>
                    </m:sSubSup>
                  </m:oMath>
                </a14:m>
                <a:r>
                  <a:rPr lang="ar-AE" altLang="zh-CN" dirty="0"/>
                  <a:t>：</a:t>
                </a:r>
                <a:r>
                  <a:rPr lang="zh-CN" altLang="en-US" dirty="0"/>
                  <a:t>农户对收获期买方竞争度的主观评分（</a:t>
                </a:r>
                <a:r>
                  <a:rPr lang="en-US" altLang="zh-CN" dirty="0"/>
                  <a:t>1–5</a:t>
                </a:r>
                <a:r>
                  <a:rPr lang="zh-CN" altLang="en-US" dirty="0"/>
                  <a:t>分）</a:t>
                </a:r>
              </a:p>
              <a:p>
                <a:pPr>
                  <a:lnSpc>
                    <a:spcPct val="150000"/>
                  </a:lnSpc>
                </a:pPr>
                <a14:m>
                  <m:oMath xmlns:m="http://schemas.openxmlformats.org/officeDocument/2006/math">
                    <m:sSubSup>
                      <m:sSubSupPr>
                        <m:ctrlPr>
                          <a:rPr lang="ar-AE" altLang="zh-CN" i="1">
                            <a:latin typeface="Cambria Math" panose="02040503050406030204" pitchFamily="18" charset="0"/>
                          </a:rPr>
                        </m:ctrlPr>
                      </m:sSubSupPr>
                      <m:e>
                        <m:r>
                          <a:rPr lang="ar-AE" altLang="zh-CN" i="1">
                            <a:latin typeface="Cambria Math" panose="02040503050406030204" pitchFamily="18" charset="0"/>
                          </a:rPr>
                          <m:t>𝐵</m:t>
                        </m:r>
                      </m:e>
                      <m:sub>
                        <m:r>
                          <a:rPr lang="ar-AE" altLang="zh-CN" i="1">
                            <a:latin typeface="Cambria Math" panose="02040503050406030204" pitchFamily="18" charset="0"/>
                          </a:rPr>
                          <m:t>𝑖</m:t>
                        </m:r>
                      </m:sub>
                      <m:sup>
                        <m:r>
                          <a:rPr lang="ar-AE" altLang="zh-CN" i="1">
                            <a:latin typeface="Cambria Math" panose="02040503050406030204" pitchFamily="18" charset="0"/>
                          </a:rPr>
                          <m:t>𝑜</m:t>
                        </m:r>
                      </m:sup>
                    </m:sSubSup>
                  </m:oMath>
                </a14:m>
                <a:r>
                  <a:rPr lang="ar-AE" altLang="zh-CN" dirty="0"/>
                  <a:t>：</a:t>
                </a:r>
                <a:r>
                  <a:rPr lang="zh-CN" altLang="en-US" dirty="0"/>
                  <a:t>收获期实际的到访买方数量（客观市场结构）</a:t>
                </a:r>
              </a:p>
              <a:p>
                <a:pPr>
                  <a:lnSpc>
                    <a:spcPct val="150000"/>
                  </a:lnSpc>
                </a:pP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𝑋</m:t>
                        </m:r>
                      </m:e>
                      <m:sub>
                        <m:r>
                          <a:rPr lang="ar-AE" altLang="zh-CN" i="1">
                            <a:latin typeface="Cambria Math" panose="02040503050406030204" pitchFamily="18" charset="0"/>
                          </a:rPr>
                          <m:t>𝑖</m:t>
                        </m:r>
                      </m:sub>
                    </m:sSub>
                  </m:oMath>
                </a14:m>
                <a:r>
                  <a:rPr lang="ar-AE" altLang="zh-CN" dirty="0"/>
                  <a:t>：</a:t>
                </a:r>
                <a:r>
                  <a:rPr lang="zh-CN" altLang="en-US" dirty="0"/>
                  <a:t>控制变量（人口特征、风险偏好等）</a:t>
                </a:r>
              </a:p>
              <a:p>
                <a:pPr marL="0" indent="0">
                  <a:lnSpc>
                    <a:spcPct val="150000"/>
                  </a:lnSpc>
                  <a:buNone/>
                </a:pPr>
                <a:endParaRPr lang="en-US" altLang="zh-CN" dirty="0"/>
              </a:p>
            </p:txBody>
          </p:sp>
        </mc:Choice>
        <mc:Fallback xmlns="">
          <p:sp>
            <p:nvSpPr>
              <p:cNvPr id="11" name="内容占位符 10">
                <a:extLst>
                  <a:ext uri="{FF2B5EF4-FFF2-40B4-BE49-F238E27FC236}">
                    <a16:creationId xmlns:a16="http://schemas.microsoft.com/office/drawing/2014/main" id="{53AAE4C6-897F-4695-7609-A5E4E5396F73}"/>
                  </a:ext>
                </a:extLst>
              </p:cNvPr>
              <p:cNvSpPr>
                <a:spLocks noGrp="1" noRot="1" noChangeAspect="1" noMove="1" noResize="1" noEditPoints="1" noAdjustHandles="1" noChangeArrowheads="1" noChangeShapeType="1" noTextEdit="1"/>
              </p:cNvSpPr>
              <p:nvPr>
                <p:ph idx="1"/>
              </p:nvPr>
            </p:nvSpPr>
            <p:spPr>
              <a:blipFill>
                <a:blip r:embed="rId2"/>
                <a:stretch>
                  <a:fillRect l="-7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6996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4D245-44BC-116F-AD2D-67EA3F48B01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A35C228-A3BB-F8B4-FF5D-E590448FF904}"/>
              </a:ext>
            </a:extLst>
          </p:cNvPr>
          <p:cNvSpPr>
            <a:spLocks noGrp="1"/>
          </p:cNvSpPr>
          <p:nvPr>
            <p:ph type="title"/>
          </p:nvPr>
        </p:nvSpPr>
        <p:spPr/>
        <p:txBody>
          <a:bodyPr>
            <a:normAutofit/>
          </a:bodyPr>
          <a:lstStyle/>
          <a:p>
            <a:r>
              <a:rPr lang="en-US" altLang="zh-CN" sz="3600" dirty="0"/>
              <a:t>7.6.</a:t>
            </a:r>
            <a:r>
              <a:rPr lang="zh-CN" altLang="en-US" sz="3600" dirty="0"/>
              <a:t>农户储藏决策与收获期买方竞争度</a:t>
            </a:r>
            <a:endParaRPr kumimoji="1" lang="zh-CN" altLang="en-US" sz="3600" dirty="0"/>
          </a:p>
        </p:txBody>
      </p:sp>
      <p:sp>
        <p:nvSpPr>
          <p:cNvPr id="11" name="内容占位符 10">
            <a:extLst>
              <a:ext uri="{FF2B5EF4-FFF2-40B4-BE49-F238E27FC236}">
                <a16:creationId xmlns:a16="http://schemas.microsoft.com/office/drawing/2014/main" id="{4FBCE10C-B633-6CD2-5B3D-0041E0035E7B}"/>
              </a:ext>
            </a:extLst>
          </p:cNvPr>
          <p:cNvSpPr>
            <a:spLocks noGrp="1"/>
          </p:cNvSpPr>
          <p:nvPr>
            <p:ph idx="1"/>
          </p:nvPr>
        </p:nvSpPr>
        <p:spPr>
          <a:xfrm>
            <a:off x="841247" y="1534887"/>
            <a:ext cx="6102246" cy="4957988"/>
          </a:xfrm>
        </p:spPr>
        <p:txBody>
          <a:bodyPr>
            <a:noAutofit/>
          </a:bodyPr>
          <a:lstStyle/>
          <a:p>
            <a:pPr marL="0" indent="0">
              <a:lnSpc>
                <a:spcPct val="150000"/>
              </a:lnSpc>
              <a:buNone/>
            </a:pPr>
            <a:r>
              <a:rPr lang="zh-CN" altLang="en-US" dirty="0"/>
              <a:t>主要结果：主观感知远比客观市场结构更能解释储藏行为</a:t>
            </a:r>
            <a:endParaRPr lang="en-US" altLang="zh-CN" dirty="0"/>
          </a:p>
          <a:p>
            <a:pPr>
              <a:lnSpc>
                <a:spcPct val="150000"/>
              </a:lnSpc>
            </a:pPr>
            <a:r>
              <a:rPr lang="zh-CN" altLang="en-US" dirty="0"/>
              <a:t>当农户感知到收获期买方竞争强（即收购报价好），储藏概率下降约</a:t>
            </a:r>
            <a:r>
              <a:rPr lang="en-US" altLang="zh-CN" dirty="0"/>
              <a:t>19.2</a:t>
            </a:r>
            <a:r>
              <a:rPr lang="zh-CN" altLang="en-US" dirty="0"/>
              <a:t>个百分点</a:t>
            </a:r>
            <a:endParaRPr lang="en-US" altLang="zh-CN" dirty="0"/>
          </a:p>
          <a:p>
            <a:pPr>
              <a:lnSpc>
                <a:spcPct val="150000"/>
              </a:lnSpc>
            </a:pPr>
            <a:r>
              <a:rPr lang="zh-CN" altLang="en-US" dirty="0"/>
              <a:t>农户更依赖主观经验判断买家间竞争状况</a:t>
            </a:r>
            <a:endParaRPr lang="en-US" altLang="zh-CN" dirty="0"/>
          </a:p>
          <a:p>
            <a:pPr>
              <a:lnSpc>
                <a:spcPct val="150000"/>
              </a:lnSpc>
            </a:pPr>
            <a:r>
              <a:rPr lang="zh-CN" altLang="en-US" dirty="0"/>
              <a:t>这一结果可能源于买方间的明示或默契合谋</a:t>
            </a:r>
            <a:endParaRPr lang="en-US" altLang="zh-CN" dirty="0"/>
          </a:p>
          <a:p>
            <a:pPr marL="0" indent="0">
              <a:lnSpc>
                <a:spcPct val="150000"/>
              </a:lnSpc>
              <a:buNone/>
            </a:pPr>
            <a:r>
              <a:rPr lang="zh-CN" altLang="en-US" dirty="0"/>
              <a:t>政策含义：在存在买方合谋或价格协同的市场中，仅增加买方数量难以提升竞争；提升信息透明度与农户市场认知更为关键</a:t>
            </a:r>
            <a:endParaRPr lang="en-US" altLang="zh-CN" dirty="0"/>
          </a:p>
        </p:txBody>
      </p:sp>
      <p:graphicFrame>
        <p:nvGraphicFramePr>
          <p:cNvPr id="4" name="Table 6">
            <a:extLst>
              <a:ext uri="{FF2B5EF4-FFF2-40B4-BE49-F238E27FC236}">
                <a16:creationId xmlns:a16="http://schemas.microsoft.com/office/drawing/2014/main" id="{9DCC53B6-174E-872A-23CD-DF108AD8F84B}"/>
              </a:ext>
            </a:extLst>
          </p:cNvPr>
          <p:cNvGraphicFramePr>
            <a:graphicFrameLocks noGrp="1"/>
          </p:cNvGraphicFramePr>
          <p:nvPr>
            <p:extLst>
              <p:ext uri="{D42A27DB-BD31-4B8C-83A1-F6EECF244321}">
                <p14:modId xmlns:p14="http://schemas.microsoft.com/office/powerpoint/2010/main" val="26805108"/>
              </p:ext>
            </p:extLst>
          </p:nvPr>
        </p:nvGraphicFramePr>
        <p:xfrm>
          <a:off x="7255727" y="1944224"/>
          <a:ext cx="4095026" cy="4154726"/>
        </p:xfrm>
        <a:graphic>
          <a:graphicData uri="http://schemas.openxmlformats.org/drawingml/2006/table">
            <a:tbl>
              <a:tblPr firstRow="1" bandRow="1">
                <a:tableStyleId>{21E4AEA4-8DFA-4A89-87EB-49C32662AFE0}</a:tableStyleId>
              </a:tblPr>
              <a:tblGrid>
                <a:gridCol w="1897031">
                  <a:extLst>
                    <a:ext uri="{9D8B030D-6E8A-4147-A177-3AD203B41FA5}">
                      <a16:colId xmlns:a16="http://schemas.microsoft.com/office/drawing/2014/main" val="2276983595"/>
                    </a:ext>
                  </a:extLst>
                </a:gridCol>
                <a:gridCol w="1354328">
                  <a:extLst>
                    <a:ext uri="{9D8B030D-6E8A-4147-A177-3AD203B41FA5}">
                      <a16:colId xmlns:a16="http://schemas.microsoft.com/office/drawing/2014/main" val="3882597051"/>
                    </a:ext>
                  </a:extLst>
                </a:gridCol>
                <a:gridCol w="843667">
                  <a:extLst>
                    <a:ext uri="{9D8B030D-6E8A-4147-A177-3AD203B41FA5}">
                      <a16:colId xmlns:a16="http://schemas.microsoft.com/office/drawing/2014/main" val="2339711400"/>
                    </a:ext>
                  </a:extLst>
                </a:gridCol>
              </a:tblGrid>
              <a:tr h="493199">
                <a:tc>
                  <a:txBody>
                    <a:bodyPr/>
                    <a:lstStyle/>
                    <a:p>
                      <a:pPr>
                        <a:buNone/>
                      </a:pPr>
                      <a:r>
                        <a:rPr lang="zh-CN" altLang="en-US" sz="1400" b="0" cap="none" spc="0" dirty="0">
                          <a:solidFill>
                            <a:schemeClr val="bg1"/>
                          </a:solidFill>
                        </a:rPr>
                        <a:t>变量</a:t>
                      </a:r>
                    </a:p>
                  </a:txBody>
                  <a:tcPr marL="111180" marR="85523" marT="85523" marB="85523" anchor="ctr"/>
                </a:tc>
                <a:tc>
                  <a:txBody>
                    <a:bodyPr/>
                    <a:lstStyle/>
                    <a:p>
                      <a:pPr algn="r">
                        <a:buNone/>
                      </a:pPr>
                      <a:r>
                        <a:rPr lang="zh-CN" altLang="en-US" sz="1400" b="0" cap="none" spc="0" dirty="0">
                          <a:solidFill>
                            <a:schemeClr val="bg1"/>
                          </a:solidFill>
                        </a:rPr>
                        <a:t>边际效应 </a:t>
                      </a:r>
                      <a:r>
                        <a:rPr lang="en-US" altLang="zh-CN" sz="1400" b="0" cap="none" spc="0" dirty="0">
                          <a:solidFill>
                            <a:schemeClr val="bg1"/>
                          </a:solidFill>
                        </a:rPr>
                        <a:t>(</a:t>
                      </a:r>
                      <a:r>
                        <a:rPr lang="en-US" sz="1400" b="0" cap="none" spc="0" dirty="0">
                          <a:solidFill>
                            <a:schemeClr val="bg1"/>
                          </a:solidFill>
                        </a:rPr>
                        <a:t>AME)</a:t>
                      </a:r>
                    </a:p>
                  </a:txBody>
                  <a:tcPr marL="111180" marR="85523" marT="85523" marB="85523" anchor="ctr"/>
                </a:tc>
                <a:tc>
                  <a:txBody>
                    <a:bodyPr/>
                    <a:lstStyle/>
                    <a:p>
                      <a:pPr algn="r">
                        <a:buNone/>
                      </a:pPr>
                      <a:r>
                        <a:rPr lang="zh-CN" altLang="en-US" sz="1400" b="0" cap="none" spc="0" dirty="0">
                          <a:solidFill>
                            <a:schemeClr val="bg1"/>
                          </a:solidFill>
                        </a:rPr>
                        <a:t>显著性</a:t>
                      </a:r>
                    </a:p>
                  </a:txBody>
                  <a:tcPr marL="111180" marR="85523" marT="85523" marB="85523" anchor="ctr"/>
                </a:tc>
                <a:extLst>
                  <a:ext uri="{0D108BD9-81ED-4DB2-BD59-A6C34878D82A}">
                    <a16:rowId xmlns:a16="http://schemas.microsoft.com/office/drawing/2014/main" val="1383268789"/>
                  </a:ext>
                </a:extLst>
              </a:tr>
              <a:tr h="493199">
                <a:tc>
                  <a:txBody>
                    <a:bodyPr/>
                    <a:lstStyle/>
                    <a:p>
                      <a:pPr>
                        <a:buNone/>
                      </a:pPr>
                      <a:r>
                        <a:rPr lang="zh-CN" altLang="en-US" sz="1400" cap="none" spc="0" dirty="0">
                          <a:solidFill>
                            <a:schemeClr val="tx1"/>
                          </a:solidFill>
                        </a:rPr>
                        <a:t>主观感知的买方竞争度</a:t>
                      </a:r>
                      <a:endParaRPr lang="en-US" sz="1400" cap="none" spc="0" dirty="0">
                        <a:solidFill>
                          <a:schemeClr val="tx1"/>
                        </a:solidFill>
                      </a:endParaRPr>
                    </a:p>
                  </a:txBody>
                  <a:tcPr marL="111180" marR="85523" marT="85523" marB="85523" anchor="ctr"/>
                </a:tc>
                <a:tc>
                  <a:txBody>
                    <a:bodyPr/>
                    <a:lstStyle/>
                    <a:p>
                      <a:pPr algn="r">
                        <a:buNone/>
                      </a:pPr>
                      <a:r>
                        <a:rPr lang="en-CN" sz="1400" b="1" cap="none" spc="0">
                          <a:solidFill>
                            <a:schemeClr val="tx1"/>
                          </a:solidFill>
                        </a:rPr>
                        <a:t>-0.192</a:t>
                      </a:r>
                      <a:endParaRPr lang="en-CN" sz="1400" cap="none" spc="0">
                        <a:solidFill>
                          <a:schemeClr val="tx1"/>
                        </a:solidFill>
                      </a:endParaRPr>
                    </a:p>
                  </a:txBody>
                  <a:tcPr marL="111180" marR="85523" marT="85523" marB="85523" anchor="ctr"/>
                </a:tc>
                <a:tc>
                  <a:txBody>
                    <a:bodyPr/>
                    <a:lstStyle/>
                    <a:p>
                      <a:pPr algn="r">
                        <a:buNone/>
                      </a:pPr>
                      <a:r>
                        <a:rPr lang="en-US" sz="1400" b="1" cap="none" spc="0" dirty="0">
                          <a:solidFill>
                            <a:schemeClr val="tx1"/>
                          </a:solidFill>
                        </a:rPr>
                        <a:t>p&lt;0.01</a:t>
                      </a:r>
                      <a:endParaRPr lang="en-US" sz="1400" cap="none" spc="0" dirty="0">
                        <a:solidFill>
                          <a:schemeClr val="tx1"/>
                        </a:solidFill>
                      </a:endParaRPr>
                    </a:p>
                  </a:txBody>
                  <a:tcPr marL="111180" marR="85523" marT="85523" marB="85523" anchor="ctr"/>
                </a:tc>
                <a:extLst>
                  <a:ext uri="{0D108BD9-81ED-4DB2-BD59-A6C34878D82A}">
                    <a16:rowId xmlns:a16="http://schemas.microsoft.com/office/drawing/2014/main" val="3714028537"/>
                  </a:ext>
                </a:extLst>
              </a:tr>
              <a:tr h="493199">
                <a:tc>
                  <a:txBody>
                    <a:bodyPr/>
                    <a:lstStyle/>
                    <a:p>
                      <a:pPr>
                        <a:buNone/>
                      </a:pPr>
                      <a:r>
                        <a:rPr lang="zh-CN" altLang="en-US" sz="1400" cap="none" spc="0" dirty="0">
                          <a:solidFill>
                            <a:schemeClr val="tx1"/>
                          </a:solidFill>
                        </a:rPr>
                        <a:t>实际到访买方数量</a:t>
                      </a:r>
                      <a:endParaRPr lang="en-US" sz="1400" cap="none" spc="0" dirty="0">
                        <a:solidFill>
                          <a:schemeClr val="tx1"/>
                        </a:solidFill>
                      </a:endParaRPr>
                    </a:p>
                  </a:txBody>
                  <a:tcPr marL="111180" marR="85523" marT="85523" marB="85523" anchor="ctr"/>
                </a:tc>
                <a:tc>
                  <a:txBody>
                    <a:bodyPr/>
                    <a:lstStyle/>
                    <a:p>
                      <a:pPr algn="r">
                        <a:buNone/>
                      </a:pPr>
                      <a:r>
                        <a:rPr lang="en-US" altLang="zh-CN" sz="1400" cap="none" spc="0" dirty="0">
                          <a:solidFill>
                            <a:schemeClr val="tx1"/>
                          </a:solidFill>
                        </a:rPr>
                        <a:t>+0.056</a:t>
                      </a:r>
                      <a:endParaRPr lang="zh-CN" altLang="en-US" sz="1400" cap="none" spc="0" dirty="0">
                        <a:solidFill>
                          <a:schemeClr val="tx1"/>
                        </a:solidFill>
                      </a:endParaRPr>
                    </a:p>
                  </a:txBody>
                  <a:tcPr marL="111180" marR="85523" marT="85523" marB="85523" anchor="ctr"/>
                </a:tc>
                <a:tc>
                  <a:txBody>
                    <a:bodyPr/>
                    <a:lstStyle/>
                    <a:p>
                      <a:pPr algn="r">
                        <a:buNone/>
                      </a:pPr>
                      <a:r>
                        <a:rPr lang="en-US" sz="1400" cap="none" spc="0" dirty="0" err="1">
                          <a:solidFill>
                            <a:schemeClr val="tx1"/>
                          </a:solidFill>
                        </a:rPr>
                        <a:t>不显著</a:t>
                      </a:r>
                      <a:endParaRPr lang="en-US" sz="1400" cap="none" spc="0" dirty="0">
                        <a:solidFill>
                          <a:schemeClr val="tx1"/>
                        </a:solidFill>
                      </a:endParaRPr>
                    </a:p>
                  </a:txBody>
                  <a:tcPr marL="111180" marR="85523" marT="85523" marB="85523" anchor="ctr"/>
                </a:tc>
                <a:extLst>
                  <a:ext uri="{0D108BD9-81ED-4DB2-BD59-A6C34878D82A}">
                    <a16:rowId xmlns:a16="http://schemas.microsoft.com/office/drawing/2014/main" val="4217861575"/>
                  </a:ext>
                </a:extLst>
              </a:tr>
              <a:tr h="493199">
                <a:tc>
                  <a:txBody>
                    <a:bodyPr/>
                    <a:lstStyle/>
                    <a:p>
                      <a:pPr>
                        <a:buNone/>
                      </a:pPr>
                      <a:r>
                        <a:rPr lang="zh-CN" altLang="en-US" sz="1400" cap="none" spc="0" dirty="0">
                          <a:solidFill>
                            <a:schemeClr val="tx1"/>
                          </a:solidFill>
                        </a:rPr>
                        <a:t>年龄</a:t>
                      </a:r>
                    </a:p>
                  </a:txBody>
                  <a:tcPr marL="111180" marR="85523" marT="85523" marB="85523" anchor="ctr"/>
                </a:tc>
                <a:tc>
                  <a:txBody>
                    <a:bodyPr/>
                    <a:lstStyle/>
                    <a:p>
                      <a:pPr algn="r">
                        <a:buNone/>
                      </a:pPr>
                      <a:r>
                        <a:rPr lang="en-CN" sz="1400" b="1" cap="none" spc="0" dirty="0">
                          <a:solidFill>
                            <a:schemeClr val="tx1"/>
                          </a:solidFill>
                        </a:rPr>
                        <a:t>-0.003</a:t>
                      </a:r>
                    </a:p>
                  </a:txBody>
                  <a:tcPr marL="111180" marR="85523" marT="85523" marB="85523" anchor="ctr"/>
                </a:tc>
                <a:tc>
                  <a:txBody>
                    <a:bodyPr/>
                    <a:lstStyle/>
                    <a:p>
                      <a:pPr algn="r">
                        <a:buNone/>
                      </a:pPr>
                      <a:r>
                        <a:rPr lang="en-US" sz="1400" cap="none" spc="0" dirty="0">
                          <a:solidFill>
                            <a:schemeClr val="tx1"/>
                          </a:solidFill>
                        </a:rPr>
                        <a:t>p&lt;0.1</a:t>
                      </a:r>
                    </a:p>
                  </a:txBody>
                  <a:tcPr marL="111180" marR="85523" marT="85523" marB="85523" anchor="ctr"/>
                </a:tc>
                <a:extLst>
                  <a:ext uri="{0D108BD9-81ED-4DB2-BD59-A6C34878D82A}">
                    <a16:rowId xmlns:a16="http://schemas.microsoft.com/office/drawing/2014/main" val="3796125378"/>
                  </a:ext>
                </a:extLst>
              </a:tr>
              <a:tr h="493199">
                <a:tc>
                  <a:txBody>
                    <a:bodyPr/>
                    <a:lstStyle/>
                    <a:p>
                      <a:pPr>
                        <a:buNone/>
                      </a:pPr>
                      <a:r>
                        <a:rPr lang="zh-CN" altLang="en-US" sz="1400" cap="none" spc="0">
                          <a:solidFill>
                            <a:schemeClr val="tx1"/>
                          </a:solidFill>
                        </a:rPr>
                        <a:t>教育水平</a:t>
                      </a:r>
                    </a:p>
                  </a:txBody>
                  <a:tcPr marL="111180" marR="85523" marT="85523" marB="85523" anchor="ctr"/>
                </a:tc>
                <a:tc>
                  <a:txBody>
                    <a:bodyPr/>
                    <a:lstStyle/>
                    <a:p>
                      <a:pPr algn="r">
                        <a:buNone/>
                      </a:pPr>
                      <a:r>
                        <a:rPr lang="en-CN" sz="1400" b="1" cap="none" spc="0" dirty="0">
                          <a:solidFill>
                            <a:schemeClr val="tx1"/>
                          </a:solidFill>
                        </a:rPr>
                        <a:t>+0.038</a:t>
                      </a:r>
                    </a:p>
                  </a:txBody>
                  <a:tcPr marL="111180" marR="85523" marT="85523" marB="85523" anchor="ctr"/>
                </a:tc>
                <a:tc>
                  <a:txBody>
                    <a:bodyPr/>
                    <a:lstStyle/>
                    <a:p>
                      <a:pPr algn="r">
                        <a:buNone/>
                      </a:pPr>
                      <a:r>
                        <a:rPr lang="en-US" sz="1400" b="1" cap="none" spc="0" dirty="0">
                          <a:solidFill>
                            <a:schemeClr val="tx1"/>
                          </a:solidFill>
                        </a:rPr>
                        <a:t>p&lt;0.05</a:t>
                      </a:r>
                      <a:endParaRPr lang="en-US" sz="1400" cap="none" spc="0" dirty="0">
                        <a:solidFill>
                          <a:schemeClr val="tx1"/>
                        </a:solidFill>
                      </a:endParaRPr>
                    </a:p>
                  </a:txBody>
                  <a:tcPr marL="111180" marR="85523" marT="85523" marB="85523" anchor="ctr"/>
                </a:tc>
                <a:extLst>
                  <a:ext uri="{0D108BD9-81ED-4DB2-BD59-A6C34878D82A}">
                    <a16:rowId xmlns:a16="http://schemas.microsoft.com/office/drawing/2014/main" val="1740028671"/>
                  </a:ext>
                </a:extLst>
              </a:tr>
              <a:tr h="493199">
                <a:tc>
                  <a:txBody>
                    <a:bodyPr/>
                    <a:lstStyle/>
                    <a:p>
                      <a:pPr>
                        <a:buNone/>
                      </a:pPr>
                      <a:r>
                        <a:rPr lang="zh-CN" altLang="en-US" sz="1400" cap="none" spc="0">
                          <a:solidFill>
                            <a:schemeClr val="tx1"/>
                          </a:solidFill>
                        </a:rPr>
                        <a:t>村干部家庭</a:t>
                      </a:r>
                    </a:p>
                  </a:txBody>
                  <a:tcPr marL="111180" marR="85523" marT="85523" marB="85523" anchor="ctr"/>
                </a:tc>
                <a:tc>
                  <a:txBody>
                    <a:bodyPr/>
                    <a:lstStyle/>
                    <a:p>
                      <a:pPr algn="r">
                        <a:buNone/>
                      </a:pPr>
                      <a:r>
                        <a:rPr lang="en-CN" sz="1400" b="1" cap="none" spc="0">
                          <a:solidFill>
                            <a:schemeClr val="tx1"/>
                          </a:solidFill>
                        </a:rPr>
                        <a:t>+0.152</a:t>
                      </a:r>
                    </a:p>
                  </a:txBody>
                  <a:tcPr marL="111180" marR="85523" marT="85523" marB="85523" anchor="ctr"/>
                </a:tc>
                <a:tc>
                  <a:txBody>
                    <a:bodyPr/>
                    <a:lstStyle/>
                    <a:p>
                      <a:pPr algn="r">
                        <a:buNone/>
                      </a:pPr>
                      <a:r>
                        <a:rPr lang="en-US" sz="1400" b="1" cap="none" spc="0" dirty="0">
                          <a:solidFill>
                            <a:schemeClr val="tx1"/>
                          </a:solidFill>
                        </a:rPr>
                        <a:t>p&lt;0.01</a:t>
                      </a:r>
                      <a:endParaRPr lang="en-US" sz="1400" cap="none" spc="0" dirty="0">
                        <a:solidFill>
                          <a:schemeClr val="tx1"/>
                        </a:solidFill>
                      </a:endParaRPr>
                    </a:p>
                  </a:txBody>
                  <a:tcPr marL="111180" marR="85523" marT="85523" marB="85523" anchor="ctr"/>
                </a:tc>
                <a:extLst>
                  <a:ext uri="{0D108BD9-81ED-4DB2-BD59-A6C34878D82A}">
                    <a16:rowId xmlns:a16="http://schemas.microsoft.com/office/drawing/2014/main" val="3420955952"/>
                  </a:ext>
                </a:extLst>
              </a:tr>
              <a:tr h="493199">
                <a:tc>
                  <a:txBody>
                    <a:bodyPr/>
                    <a:lstStyle/>
                    <a:p>
                      <a:pPr>
                        <a:buNone/>
                      </a:pPr>
                      <a:r>
                        <a:rPr lang="zh-CN" altLang="en-US" sz="1400" cap="none" spc="0">
                          <a:solidFill>
                            <a:schemeClr val="tx1"/>
                          </a:solidFill>
                        </a:rPr>
                        <a:t>风险厌恶 </a:t>
                      </a:r>
                      <a:r>
                        <a:rPr lang="en-US" altLang="zh-CN" sz="1400" cap="none" spc="0">
                          <a:solidFill>
                            <a:schemeClr val="tx1"/>
                          </a:solidFill>
                        </a:rPr>
                        <a:t>(</a:t>
                      </a:r>
                      <a:r>
                        <a:rPr lang="en-US" sz="1400" cap="none" spc="0">
                          <a:solidFill>
                            <a:schemeClr val="tx1"/>
                          </a:solidFill>
                        </a:rPr>
                        <a:t>CRRA)</a:t>
                      </a:r>
                    </a:p>
                  </a:txBody>
                  <a:tcPr marL="111180" marR="85523" marT="85523" marB="85523" anchor="ctr"/>
                </a:tc>
                <a:tc>
                  <a:txBody>
                    <a:bodyPr/>
                    <a:lstStyle/>
                    <a:p>
                      <a:pPr algn="r">
                        <a:buNone/>
                      </a:pPr>
                      <a:r>
                        <a:rPr lang="en-CN" sz="1400" b="1" cap="none" spc="0">
                          <a:solidFill>
                            <a:schemeClr val="tx1"/>
                          </a:solidFill>
                        </a:rPr>
                        <a:t>-0.122</a:t>
                      </a:r>
                    </a:p>
                  </a:txBody>
                  <a:tcPr marL="111180" marR="85523" marT="85523" marB="85523" anchor="ctr"/>
                </a:tc>
                <a:tc>
                  <a:txBody>
                    <a:bodyPr/>
                    <a:lstStyle/>
                    <a:p>
                      <a:pPr algn="r">
                        <a:buNone/>
                      </a:pPr>
                      <a:r>
                        <a:rPr lang="en-US" sz="1400" b="1" cap="none" spc="0" dirty="0">
                          <a:solidFill>
                            <a:schemeClr val="tx1"/>
                          </a:solidFill>
                        </a:rPr>
                        <a:t>p&lt;0.01</a:t>
                      </a:r>
                      <a:endParaRPr lang="en-US" sz="1400" cap="none" spc="0" dirty="0">
                        <a:solidFill>
                          <a:schemeClr val="tx1"/>
                        </a:solidFill>
                      </a:endParaRPr>
                    </a:p>
                  </a:txBody>
                  <a:tcPr marL="111180" marR="85523" marT="85523" marB="85523" anchor="ctr"/>
                </a:tc>
                <a:extLst>
                  <a:ext uri="{0D108BD9-81ED-4DB2-BD59-A6C34878D82A}">
                    <a16:rowId xmlns:a16="http://schemas.microsoft.com/office/drawing/2014/main" val="4128164891"/>
                  </a:ext>
                </a:extLst>
              </a:tr>
              <a:tr h="493199">
                <a:tc>
                  <a:txBody>
                    <a:bodyPr/>
                    <a:lstStyle/>
                    <a:p>
                      <a:pPr>
                        <a:buNone/>
                      </a:pPr>
                      <a:r>
                        <a:rPr lang="zh-CN" altLang="en-US" sz="1400" cap="none" spc="0">
                          <a:solidFill>
                            <a:schemeClr val="tx1"/>
                          </a:solidFill>
                        </a:rPr>
                        <a:t>流动性约束</a:t>
                      </a:r>
                    </a:p>
                  </a:txBody>
                  <a:tcPr marL="111180" marR="85523" marT="85523" marB="85523" anchor="ctr"/>
                </a:tc>
                <a:tc>
                  <a:txBody>
                    <a:bodyPr/>
                    <a:lstStyle/>
                    <a:p>
                      <a:pPr algn="r">
                        <a:buNone/>
                      </a:pPr>
                      <a:r>
                        <a:rPr lang="en-CN" sz="1400" cap="none" spc="0">
                          <a:solidFill>
                            <a:schemeClr val="tx1"/>
                          </a:solidFill>
                        </a:rPr>
                        <a:t>-0.004</a:t>
                      </a:r>
                    </a:p>
                  </a:txBody>
                  <a:tcPr marL="111180" marR="85523" marT="85523" marB="85523" anchor="ctr"/>
                </a:tc>
                <a:tc>
                  <a:txBody>
                    <a:bodyPr/>
                    <a:lstStyle/>
                    <a:p>
                      <a:pPr algn="r">
                        <a:buNone/>
                      </a:pPr>
                      <a:r>
                        <a:rPr lang="en-US" sz="1400" cap="none" spc="0" dirty="0" err="1">
                          <a:solidFill>
                            <a:schemeClr val="tx1"/>
                          </a:solidFill>
                        </a:rPr>
                        <a:t>不显著</a:t>
                      </a:r>
                      <a:endParaRPr lang="en-US" sz="1400" cap="none" spc="0" dirty="0">
                        <a:solidFill>
                          <a:schemeClr val="tx1"/>
                        </a:solidFill>
                      </a:endParaRPr>
                    </a:p>
                  </a:txBody>
                  <a:tcPr marL="111180" marR="85523" marT="85523" marB="85523" anchor="ctr"/>
                </a:tc>
                <a:extLst>
                  <a:ext uri="{0D108BD9-81ED-4DB2-BD59-A6C34878D82A}">
                    <a16:rowId xmlns:a16="http://schemas.microsoft.com/office/drawing/2014/main" val="2812090888"/>
                  </a:ext>
                </a:extLst>
              </a:tr>
            </a:tbl>
          </a:graphicData>
        </a:graphic>
      </p:graphicFrame>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7BD40AA-F8FB-626D-5F2C-4D97FB701EF9}"/>
                  </a:ext>
                </a:extLst>
              </p:cNvPr>
              <p:cNvSpPr txBox="1"/>
              <p:nvPr/>
            </p:nvSpPr>
            <p:spPr>
              <a:xfrm>
                <a:off x="7255727" y="1390226"/>
                <a:ext cx="3947532" cy="553998"/>
              </a:xfrm>
              <a:prstGeom prst="rect">
                <a:avLst/>
              </a:prstGeom>
              <a:noFill/>
            </p:spPr>
            <p:txBody>
              <a:bodyPr wrap="square" rtlCol="0">
                <a:spAutoFit/>
              </a:bodyPr>
              <a:lstStyle/>
              <a:p>
                <a:r>
                  <a:rPr lang="zh-CN" altLang="en-US" sz="1600" dirty="0">
                    <a:latin typeface="SimHei" panose="02010609060101010101" pitchFamily="49" charset="-122"/>
                    <a:ea typeface="SimHei" panose="02010609060101010101" pitchFamily="49" charset="-122"/>
                  </a:rPr>
                  <a:t>表 </a:t>
                </a:r>
                <a:r>
                  <a:rPr lang="en-US" altLang="zh-CN" sz="1600" dirty="0">
                    <a:latin typeface="SimHei" panose="02010609060101010101" pitchFamily="49" charset="-122"/>
                    <a:ea typeface="SimHei" panose="02010609060101010101" pitchFamily="49" charset="-122"/>
                  </a:rPr>
                  <a:t>Logit</a:t>
                </a:r>
                <a:r>
                  <a:rPr lang="zh-CN" altLang="en-US" sz="1600" dirty="0">
                    <a:latin typeface="SimHei" panose="02010609060101010101" pitchFamily="49" charset="-122"/>
                    <a:ea typeface="SimHei" panose="02010609060101010101" pitchFamily="49" charset="-122"/>
                  </a:rPr>
                  <a:t>模型分析结果</a:t>
                </a:r>
                <a:endParaRPr lang="en-US" altLang="zh-CN" sz="1600" dirty="0">
                  <a:latin typeface="SimHei" panose="02010609060101010101" pitchFamily="49" charset="-122"/>
                  <a:ea typeface="SimHei" panose="02010609060101010101" pitchFamily="49" charset="-122"/>
                </a:endParaRPr>
              </a:p>
              <a:p>
                <a:r>
                  <a:rPr lang="zh-CN" altLang="en-US" sz="1400" dirty="0">
                    <a:latin typeface="SimHei" panose="02010609060101010101" pitchFamily="49" charset="-122"/>
                    <a:ea typeface="SimHei" panose="02010609060101010101" pitchFamily="49" charset="-122"/>
                  </a:rPr>
                  <a:t>被解释变量</a:t>
                </a:r>
                <a14:m>
                  <m:oMath xmlns:m="http://schemas.openxmlformats.org/officeDocument/2006/math">
                    <m:r>
                      <a:rPr lang="en-US" altLang="zh-CN" sz="1400" b="0" i="0" smtClean="0">
                        <a:latin typeface="Cambria Math" panose="02040503050406030204" pitchFamily="18" charset="0"/>
                      </a:rPr>
                      <m:t> </m:t>
                    </m:r>
                    <m:r>
                      <a:rPr lang="en-US" altLang="zh-CN" sz="1400" i="1">
                        <a:latin typeface="Cambria Math" panose="02040503050406030204" pitchFamily="18" charset="0"/>
                      </a:rPr>
                      <m:t>𝐷</m:t>
                    </m:r>
                    <m:d>
                      <m:dPr>
                        <m:ctrlPr>
                          <a:rPr lang="en-CN" altLang="zh-CN" sz="1400" i="1">
                            <a:latin typeface="Cambria Math" panose="02040503050406030204" pitchFamily="18" charset="0"/>
                          </a:rPr>
                        </m:ctrlPr>
                      </m:dPr>
                      <m:e>
                        <m:r>
                          <a:rPr lang="en-US" altLang="zh-CN" sz="1400" i="1">
                            <a:latin typeface="Cambria Math" panose="02040503050406030204" pitchFamily="18" charset="0"/>
                          </a:rPr>
                          <m:t>𝑠𝑡𝑜𝑟𝑒</m:t>
                        </m:r>
                      </m:e>
                    </m:d>
                  </m:oMath>
                </a14:m>
                <a:endParaRPr lang="en-US" altLang="zh-CN" sz="1400" dirty="0">
                  <a:latin typeface="SimHei" panose="02010609060101010101" pitchFamily="49" charset="-122"/>
                  <a:ea typeface="SimHei" panose="02010609060101010101" pitchFamily="49" charset="-122"/>
                </a:endParaRPr>
              </a:p>
            </p:txBody>
          </p:sp>
        </mc:Choice>
        <mc:Fallback xmlns="">
          <p:sp>
            <p:nvSpPr>
              <p:cNvPr id="5" name="文本框 4">
                <a:extLst>
                  <a:ext uri="{FF2B5EF4-FFF2-40B4-BE49-F238E27FC236}">
                    <a16:creationId xmlns:a16="http://schemas.microsoft.com/office/drawing/2014/main" id="{D7BD40AA-F8FB-626D-5F2C-4D97FB701EF9}"/>
                  </a:ext>
                </a:extLst>
              </p:cNvPr>
              <p:cNvSpPr txBox="1">
                <a:spLocks noRot="1" noChangeAspect="1" noMove="1" noResize="1" noEditPoints="1" noAdjustHandles="1" noChangeArrowheads="1" noChangeShapeType="1" noTextEdit="1"/>
              </p:cNvSpPr>
              <p:nvPr/>
            </p:nvSpPr>
            <p:spPr>
              <a:xfrm>
                <a:off x="7255727" y="1390226"/>
                <a:ext cx="3947532" cy="553998"/>
              </a:xfrm>
              <a:prstGeom prst="rect">
                <a:avLst/>
              </a:prstGeom>
              <a:blipFill>
                <a:blip r:embed="rId2"/>
                <a:stretch>
                  <a:fillRect l="-962" t="-2222" b="-6667"/>
                </a:stretch>
              </a:blipFill>
            </p:spPr>
            <p:txBody>
              <a:bodyPr/>
              <a:lstStyle/>
              <a:p>
                <a:r>
                  <a:rPr lang="zh-CN" altLang="en-US">
                    <a:noFill/>
                  </a:rPr>
                  <a:t> </a:t>
                </a:r>
              </a:p>
            </p:txBody>
          </p:sp>
        </mc:Fallback>
      </mc:AlternateContent>
      <p:sp>
        <p:nvSpPr>
          <p:cNvPr id="6" name="圆角矩形 5">
            <a:hlinkClick r:id="rId3" action="ppaction://hlinksldjump"/>
            <a:extLst>
              <a:ext uri="{FF2B5EF4-FFF2-40B4-BE49-F238E27FC236}">
                <a16:creationId xmlns:a16="http://schemas.microsoft.com/office/drawing/2014/main" id="{65546ADA-8851-D71B-012F-A7F2300FDDD8}"/>
              </a:ext>
            </a:extLst>
          </p:cNvPr>
          <p:cNvSpPr/>
          <p:nvPr/>
        </p:nvSpPr>
        <p:spPr>
          <a:xfrm>
            <a:off x="7255727" y="6143265"/>
            <a:ext cx="2130320" cy="34961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dirty="0">
                <a:latin typeface="SimHei" panose="02010609060101010101" pitchFamily="49" charset="-122"/>
                <a:ea typeface="SimHei" panose="02010609060101010101" pitchFamily="49" charset="-122"/>
              </a:rPr>
              <a:t>农户价格信息来源</a:t>
            </a:r>
          </a:p>
        </p:txBody>
      </p:sp>
    </p:spTree>
    <p:extLst>
      <p:ext uri="{BB962C8B-B14F-4D97-AF65-F5344CB8AC3E}">
        <p14:creationId xmlns:p14="http://schemas.microsoft.com/office/powerpoint/2010/main" val="4228117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90AF7-7FB7-4029-AAA6-2A4FB23F0DB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CE382AF-29F5-79B1-8334-99EED177372B}"/>
              </a:ext>
            </a:extLst>
          </p:cNvPr>
          <p:cNvSpPr>
            <a:spLocks noGrp="1"/>
          </p:cNvSpPr>
          <p:nvPr>
            <p:ph type="title"/>
          </p:nvPr>
        </p:nvSpPr>
        <p:spPr/>
        <p:txBody>
          <a:bodyPr>
            <a:normAutofit/>
          </a:bodyPr>
          <a:lstStyle/>
          <a:p>
            <a:r>
              <a:rPr lang="en-US" altLang="zh-CN" sz="3600" dirty="0"/>
              <a:t>7.7.</a:t>
            </a:r>
            <a:r>
              <a:rPr lang="zh-CN" altLang="en-US" sz="3600" dirty="0"/>
              <a:t>农户储藏决策与农户对未来买方竞争的预期</a:t>
            </a:r>
            <a:endParaRPr kumimoji="1" lang="zh-CN" altLang="en-US" sz="3600" dirty="0"/>
          </a:p>
        </p:txBody>
      </p:sp>
      <mc:AlternateContent xmlns:mc="http://schemas.openxmlformats.org/markup-compatibility/2006" xmlns:a14="http://schemas.microsoft.com/office/drawing/2010/main">
        <mc:Choice Requires="a14">
          <p:sp>
            <p:nvSpPr>
              <p:cNvPr id="11" name="内容占位符 10">
                <a:extLst>
                  <a:ext uri="{FF2B5EF4-FFF2-40B4-BE49-F238E27FC236}">
                    <a16:creationId xmlns:a16="http://schemas.microsoft.com/office/drawing/2014/main" id="{49D629FA-6A37-5420-2F36-92CFCEA0D8FD}"/>
                  </a:ext>
                </a:extLst>
              </p:cNvPr>
              <p:cNvSpPr>
                <a:spLocks noGrp="1"/>
              </p:cNvSpPr>
              <p:nvPr>
                <p:ph idx="1"/>
              </p:nvPr>
            </p:nvSpPr>
            <p:spPr/>
            <p:txBody>
              <a:bodyPr>
                <a:noAutofit/>
              </a:bodyPr>
              <a:lstStyle/>
              <a:p>
                <a:pPr marL="0" indent="0">
                  <a:lnSpc>
                    <a:spcPct val="150000"/>
                  </a:lnSpc>
                  <a:buNone/>
                </a:pPr>
                <a:r>
                  <a:rPr lang="zh-CN" altLang="en-US" dirty="0"/>
                  <a:t>模型设定：</a:t>
                </a:r>
                <a:endParaRPr lang="en-US" altLang="zh-CN" dirty="0"/>
              </a:p>
              <a:p>
                <a:pPr marL="0" indent="0">
                  <a:lnSpc>
                    <a:spcPct val="150000"/>
                  </a:lnSpc>
                  <a:buNone/>
                </a:pPr>
                <a:r>
                  <a:rPr lang="zh-CN" altLang="en-US" dirty="0"/>
                  <a:t>被解释变量</a:t>
                </a:r>
                <a:r>
                  <a:rPr lang="en-US" altLang="zh-CN" dirty="0"/>
                  <a:t>:</a:t>
                </a:r>
                <a:r>
                  <a:rPr lang="zh-CN" altLang="en-US" dirty="0"/>
                  <a:t>是否使用储藏</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𝐷</m:t>
                    </m:r>
                    <m:d>
                      <m:dPr>
                        <m:ctrlPr>
                          <a:rPr lang="en-CN" altLang="zh-CN" i="1">
                            <a:latin typeface="Cambria Math" panose="02040503050406030204" pitchFamily="18" charset="0"/>
                          </a:rPr>
                        </m:ctrlPr>
                      </m:dPr>
                      <m:e>
                        <m:r>
                          <a:rPr lang="en-US" altLang="zh-CN" i="1">
                            <a:latin typeface="Cambria Math" panose="02040503050406030204" pitchFamily="18" charset="0"/>
                          </a:rPr>
                          <m:t>𝑠𝑡𝑜𝑟𝑒</m:t>
                        </m:r>
                      </m:e>
                    </m:d>
                  </m:oMath>
                </a14:m>
                <a:endParaRPr lang="en-US" altLang="zh-CN" dirty="0"/>
              </a:p>
              <a:p>
                <a:pPr marL="0" indent="0" algn="ctr">
                  <a:lnSpc>
                    <a:spcPct val="150000"/>
                  </a:lnSpc>
                  <a:buNone/>
                </a:pPr>
                <a14:m>
                  <m:oMath xmlns:m="http://schemas.openxmlformats.org/officeDocument/2006/math">
                    <m:r>
                      <m:rPr>
                        <m:nor/>
                      </m:rPr>
                      <a:rPr lang="en-US" altLang="zh-CN" smtClean="0">
                        <a:latin typeface="Arial" panose="020B0604020202020204" pitchFamily="34" charset="0"/>
                        <a:cs typeface="Arial" panose="020B0604020202020204" pitchFamily="34" charset="0"/>
                      </a:rPr>
                      <m:t>logit</m:t>
                    </m:r>
                    <m:d>
                      <m:dPr>
                        <m:ctrlPr>
                          <a:rPr lang="en-CN" altLang="zh-CN" i="1">
                            <a:latin typeface="Cambria Math" panose="02040503050406030204" pitchFamily="18" charset="0"/>
                          </a:rPr>
                        </m:ctrlPr>
                      </m:dPr>
                      <m:e>
                        <m:r>
                          <a:rPr lang="en-US" altLang="zh-CN" i="1">
                            <a:latin typeface="Cambria Math" panose="02040503050406030204" pitchFamily="18" charset="0"/>
                          </a:rPr>
                          <m:t>𝐷</m:t>
                        </m:r>
                        <m:d>
                          <m:dPr>
                            <m:ctrlPr>
                              <a:rPr lang="en-CN" altLang="zh-CN" i="1">
                                <a:latin typeface="Cambria Math" panose="02040503050406030204" pitchFamily="18" charset="0"/>
                              </a:rPr>
                            </m:ctrlPr>
                          </m:dPr>
                          <m:e>
                            <m:r>
                              <a:rPr lang="en-US" altLang="zh-CN" i="1">
                                <a:latin typeface="Cambria Math" panose="02040503050406030204" pitchFamily="18" charset="0"/>
                              </a:rPr>
                              <m:t>𝑠𝑡𝑜𝑟𝑒</m:t>
                            </m:r>
                          </m:e>
                        </m:d>
                      </m:e>
                    </m:d>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0</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CN" altLang="zh-CN" i="1">
                            <a:latin typeface="Cambria Math" panose="02040503050406030204" pitchFamily="18" charset="0"/>
                          </a:rPr>
                        </m:ctrlPr>
                      </m:sSubSupPr>
                      <m:e>
                        <m:r>
                          <a:rPr lang="en-US" altLang="zh-CN" i="1">
                            <a:latin typeface="Cambria Math" panose="02040503050406030204" pitchFamily="18" charset="0"/>
                          </a:rPr>
                          <m:t>𝐸</m:t>
                        </m:r>
                      </m:e>
                      <m:sub>
                        <m:r>
                          <a:rPr lang="en-US" altLang="zh-CN" i="1">
                            <a:latin typeface="Cambria Math" panose="02040503050406030204" pitchFamily="18" charset="0"/>
                          </a:rPr>
                          <m:t>𝑖</m:t>
                        </m:r>
                      </m:sub>
                      <m:sup>
                        <m:r>
                          <a:rPr lang="en-US" altLang="zh-CN" i="1">
                            <a:latin typeface="Cambria Math" panose="02040503050406030204" pitchFamily="18" charset="0"/>
                          </a:rPr>
                          <m:t>𝑚</m:t>
                        </m:r>
                      </m:sup>
                    </m:sSubSup>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CN" altLang="zh-CN" i="1">
                            <a:latin typeface="Cambria Math" panose="02040503050406030204" pitchFamily="18" charset="0"/>
                          </a:rPr>
                        </m:ctrlPr>
                      </m:sSubSupPr>
                      <m:e>
                        <m:r>
                          <a:rPr lang="en-US" altLang="zh-CN" i="1">
                            <a:latin typeface="Cambria Math" panose="02040503050406030204" pitchFamily="18" charset="0"/>
                          </a:rPr>
                          <m:t>𝐸</m:t>
                        </m:r>
                      </m:e>
                      <m:sub>
                        <m:r>
                          <a:rPr lang="en-US" altLang="zh-CN" i="1">
                            <a:latin typeface="Cambria Math" panose="02040503050406030204" pitchFamily="18" charset="0"/>
                          </a:rPr>
                          <m:t>𝑖</m:t>
                        </m:r>
                      </m:sub>
                      <m:sup>
                        <m:r>
                          <a:rPr lang="en-US" altLang="zh-CN" i="1">
                            <a:latin typeface="Cambria Math" panose="02040503050406030204" pitchFamily="18" charset="0"/>
                          </a:rPr>
                          <m:t>𝑓</m:t>
                        </m:r>
                      </m:sup>
                    </m:sSubSup>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sSub>
                      <m:sSubPr>
                        <m:ctrlPr>
                          <a:rPr lang="en-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𝜏</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i="1">
                            <a:latin typeface="Cambria Math" panose="02040503050406030204" pitchFamily="18" charset="0"/>
                          </a:rPr>
                          <m:t>𝑖</m:t>
                        </m:r>
                      </m:sub>
                    </m:sSub>
                    <m:r>
                      <a:rPr lang="en-US" altLang="zh-CN">
                        <a:latin typeface="Cambria Math" panose="02040503050406030204" pitchFamily="18" charset="0"/>
                      </a:rPr>
                      <m:t>,</m:t>
                    </m:r>
                  </m:oMath>
                </a14:m>
                <a:r>
                  <a:rPr lang="en-CN" altLang="zh-CN" dirty="0"/>
                  <a:t> </a:t>
                </a:r>
                <a:endParaRPr lang="en-US" altLang="zh-CN" dirty="0"/>
              </a:p>
              <a:p>
                <a:pPr marL="0" indent="0">
                  <a:lnSpc>
                    <a:spcPct val="150000"/>
                  </a:lnSpc>
                  <a:buNone/>
                </a:pPr>
                <a:r>
                  <a:rPr lang="en-US" altLang="zh-CN" dirty="0" err="1"/>
                  <a:t>其中</a:t>
                </a:r>
                <a:r>
                  <a:rPr lang="zh-CN" altLang="en-US" dirty="0"/>
                  <a:t>：</a:t>
                </a:r>
                <a:endParaRPr lang="en-US" altLang="zh-CN" dirty="0"/>
              </a:p>
              <a:p>
                <a:pPr>
                  <a:lnSpc>
                    <a:spcPct val="150000"/>
                  </a:lnSpc>
                </a:pPr>
                <a14:m>
                  <m:oMath xmlns:m="http://schemas.openxmlformats.org/officeDocument/2006/math">
                    <m:sSubSup>
                      <m:sSubSupPr>
                        <m:ctrlPr>
                          <a:rPr lang="ar-AE" altLang="zh-CN" i="1">
                            <a:latin typeface="Cambria Math" panose="02040503050406030204" pitchFamily="18" charset="0"/>
                          </a:rPr>
                        </m:ctrlPr>
                      </m:sSubSupPr>
                      <m:e>
                        <m:r>
                          <a:rPr lang="ar-AE" altLang="zh-CN" i="1">
                            <a:latin typeface="Cambria Math" panose="02040503050406030204" pitchFamily="18" charset="0"/>
                          </a:rPr>
                          <m:t>𝐸</m:t>
                        </m:r>
                      </m:e>
                      <m:sub>
                        <m:r>
                          <a:rPr lang="ar-AE" altLang="zh-CN" i="1">
                            <a:latin typeface="Cambria Math" panose="02040503050406030204" pitchFamily="18" charset="0"/>
                          </a:rPr>
                          <m:t>𝑖</m:t>
                        </m:r>
                      </m:sub>
                      <m:sup>
                        <m:r>
                          <a:rPr lang="ar-AE" altLang="zh-CN" i="1">
                            <a:latin typeface="Cambria Math" panose="02040503050406030204" pitchFamily="18" charset="0"/>
                          </a:rPr>
                          <m:t>𝑚</m:t>
                        </m:r>
                      </m:sup>
                    </m:sSubSup>
                  </m:oMath>
                </a14:m>
                <a:r>
                  <a:rPr lang="ar-AE" altLang="zh-CN" dirty="0"/>
                  <a:t>：</a:t>
                </a:r>
                <a:r>
                  <a:rPr lang="zh-CN" altLang="en-US" dirty="0"/>
                  <a:t>预期未来买方增加（</a:t>
                </a:r>
                <a:r>
                  <a:rPr lang="en-US" altLang="zh-CN" dirty="0"/>
                  <a:t>Expect More Buyers）</a:t>
                </a:r>
              </a:p>
              <a:p>
                <a:pPr>
                  <a:lnSpc>
                    <a:spcPct val="150000"/>
                  </a:lnSpc>
                </a:pPr>
                <a14:m>
                  <m:oMath xmlns:m="http://schemas.openxmlformats.org/officeDocument/2006/math">
                    <m:sSubSup>
                      <m:sSubSupPr>
                        <m:ctrlPr>
                          <a:rPr lang="ar-AE" altLang="zh-CN" i="1">
                            <a:latin typeface="Cambria Math" panose="02040503050406030204" pitchFamily="18" charset="0"/>
                          </a:rPr>
                        </m:ctrlPr>
                      </m:sSubSupPr>
                      <m:e>
                        <m:r>
                          <a:rPr lang="ar-AE" altLang="zh-CN" i="1">
                            <a:latin typeface="Cambria Math" panose="02040503050406030204" pitchFamily="18" charset="0"/>
                          </a:rPr>
                          <m:t>𝐸</m:t>
                        </m:r>
                      </m:e>
                      <m:sub>
                        <m:r>
                          <a:rPr lang="ar-AE" altLang="zh-CN" i="1">
                            <a:latin typeface="Cambria Math" panose="02040503050406030204" pitchFamily="18" charset="0"/>
                          </a:rPr>
                          <m:t>𝑖</m:t>
                        </m:r>
                      </m:sub>
                      <m:sup>
                        <m:r>
                          <a:rPr lang="ar-AE" altLang="zh-CN" i="1">
                            <a:latin typeface="Cambria Math" panose="02040503050406030204" pitchFamily="18" charset="0"/>
                          </a:rPr>
                          <m:t>𝑓</m:t>
                        </m:r>
                      </m:sup>
                    </m:sSubSup>
                  </m:oMath>
                </a14:m>
                <a:r>
                  <a:rPr lang="ar-AE" altLang="zh-CN" dirty="0"/>
                  <a:t>：</a:t>
                </a:r>
                <a:r>
                  <a:rPr lang="zh-CN" altLang="en-US" dirty="0"/>
                  <a:t>预期未来买方减少（</a:t>
                </a:r>
                <a:r>
                  <a:rPr lang="en-US" altLang="zh-CN" dirty="0"/>
                  <a:t>Expect Fewer Buyers）</a:t>
                </a:r>
              </a:p>
              <a:p>
                <a:pPr>
                  <a:lnSpc>
                    <a:spcPct val="150000"/>
                  </a:lnSpc>
                </a:pP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𝑋</m:t>
                        </m:r>
                      </m:e>
                      <m:sub>
                        <m:r>
                          <a:rPr lang="ar-AE" altLang="zh-CN" i="1">
                            <a:latin typeface="Cambria Math" panose="02040503050406030204" pitchFamily="18" charset="0"/>
                          </a:rPr>
                          <m:t>𝑖</m:t>
                        </m:r>
                      </m:sub>
                    </m:sSub>
                  </m:oMath>
                </a14:m>
                <a:r>
                  <a:rPr lang="ar-AE" altLang="zh-CN" dirty="0"/>
                  <a:t>：</a:t>
                </a:r>
                <a:r>
                  <a:rPr lang="zh-CN" altLang="en-US" dirty="0"/>
                  <a:t>控制变量（人口与风险特征）</a:t>
                </a:r>
              </a:p>
              <a:p>
                <a:pPr>
                  <a:lnSpc>
                    <a:spcPct val="150000"/>
                  </a:lnSpc>
                </a:pP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𝛾</m:t>
                        </m:r>
                      </m:e>
                      <m:sub>
                        <m:r>
                          <a:rPr lang="ar-AE" altLang="zh-CN" i="1">
                            <a:latin typeface="Cambria Math" panose="02040503050406030204" pitchFamily="18" charset="0"/>
                          </a:rPr>
                          <m:t>𝜏</m:t>
                        </m:r>
                      </m:sub>
                    </m:sSub>
                  </m:oMath>
                </a14:m>
                <a:r>
                  <a:rPr lang="ar-AE" altLang="zh-CN" dirty="0"/>
                  <a:t>：</a:t>
                </a:r>
                <a:r>
                  <a:rPr lang="zh-CN" altLang="en-US" dirty="0"/>
                  <a:t>乡镇固定效应</a:t>
                </a:r>
              </a:p>
            </p:txBody>
          </p:sp>
        </mc:Choice>
        <mc:Fallback xmlns="">
          <p:sp>
            <p:nvSpPr>
              <p:cNvPr id="11" name="内容占位符 10">
                <a:extLst>
                  <a:ext uri="{FF2B5EF4-FFF2-40B4-BE49-F238E27FC236}">
                    <a16:creationId xmlns:a16="http://schemas.microsoft.com/office/drawing/2014/main" id="{49D629FA-6A37-5420-2F36-92CFCEA0D8FD}"/>
                  </a:ext>
                </a:extLst>
              </p:cNvPr>
              <p:cNvSpPr>
                <a:spLocks noGrp="1" noRot="1" noChangeAspect="1" noMove="1" noResize="1" noEditPoints="1" noAdjustHandles="1" noChangeArrowheads="1" noChangeShapeType="1" noTextEdit="1"/>
              </p:cNvSpPr>
              <p:nvPr>
                <p:ph idx="1"/>
              </p:nvPr>
            </p:nvSpPr>
            <p:spPr>
              <a:blipFill>
                <a:blip r:embed="rId2"/>
                <a:stretch>
                  <a:fillRect l="-724" b="-24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89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867F0-AAC3-91A6-ECDC-7AE4C99CC76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2B4E20E-218F-E164-BA36-589ECA591AA6}"/>
              </a:ext>
            </a:extLst>
          </p:cNvPr>
          <p:cNvSpPr>
            <a:spLocks noGrp="1"/>
          </p:cNvSpPr>
          <p:nvPr>
            <p:ph type="title"/>
          </p:nvPr>
        </p:nvSpPr>
        <p:spPr/>
        <p:txBody>
          <a:bodyPr>
            <a:normAutofit/>
          </a:bodyPr>
          <a:lstStyle/>
          <a:p>
            <a:r>
              <a:rPr lang="en-US" altLang="zh-CN" sz="3600" dirty="0"/>
              <a:t>7.7.</a:t>
            </a:r>
            <a:r>
              <a:rPr lang="zh-CN" altLang="en-US" sz="3600" dirty="0"/>
              <a:t>农户储藏决策与农户对未来买方竞争的预期</a:t>
            </a:r>
            <a:endParaRPr kumimoji="1" lang="zh-CN" altLang="en-US" sz="3600" dirty="0"/>
          </a:p>
        </p:txBody>
      </p:sp>
      <p:sp>
        <p:nvSpPr>
          <p:cNvPr id="11" name="内容占位符 10">
            <a:extLst>
              <a:ext uri="{FF2B5EF4-FFF2-40B4-BE49-F238E27FC236}">
                <a16:creationId xmlns:a16="http://schemas.microsoft.com/office/drawing/2014/main" id="{9021B689-6956-B080-8541-596C7A586D47}"/>
              </a:ext>
            </a:extLst>
          </p:cNvPr>
          <p:cNvSpPr>
            <a:spLocks noGrp="1"/>
          </p:cNvSpPr>
          <p:nvPr>
            <p:ph idx="1"/>
          </p:nvPr>
        </p:nvSpPr>
        <p:spPr>
          <a:xfrm>
            <a:off x="841248" y="1371601"/>
            <a:ext cx="5886654" cy="5057958"/>
          </a:xfrm>
        </p:spPr>
        <p:txBody>
          <a:bodyPr>
            <a:noAutofit/>
          </a:bodyPr>
          <a:lstStyle/>
          <a:p>
            <a:pPr marL="0" indent="0">
              <a:lnSpc>
                <a:spcPct val="150000"/>
              </a:lnSpc>
              <a:buNone/>
            </a:pPr>
            <a:r>
              <a:rPr lang="zh-CN" altLang="en-US" b="1" dirty="0"/>
              <a:t>主要结果：</a:t>
            </a:r>
            <a:r>
              <a:rPr lang="zh-CN" altLang="en-US" dirty="0"/>
              <a:t>预期竞争增强显著提高储藏概率，平均提升</a:t>
            </a:r>
            <a:r>
              <a:rPr lang="en-US" altLang="zh-CN" dirty="0"/>
              <a:t>32.5</a:t>
            </a:r>
            <a:r>
              <a:rPr lang="zh-CN" altLang="en-US" dirty="0"/>
              <a:t>个百分点</a:t>
            </a:r>
            <a:endParaRPr lang="en-US" altLang="zh-CN" dirty="0"/>
          </a:p>
          <a:p>
            <a:pPr>
              <a:lnSpc>
                <a:spcPct val="150000"/>
              </a:lnSpc>
            </a:pPr>
            <a:r>
              <a:rPr lang="zh-CN" altLang="en-US" b="1" dirty="0"/>
              <a:t>非对称反应</a:t>
            </a:r>
            <a:r>
              <a:rPr lang="zh-CN" altLang="en-US" dirty="0"/>
              <a:t>：农户对“买方增加”敏感度更高，对“买方减少”反应较弱</a:t>
            </a:r>
            <a:endParaRPr lang="en-US" altLang="zh-CN" dirty="0"/>
          </a:p>
          <a:p>
            <a:pPr>
              <a:lnSpc>
                <a:spcPct val="150000"/>
              </a:lnSpc>
            </a:pPr>
            <a:r>
              <a:rPr lang="zh-CN" altLang="en-US" b="1" dirty="0"/>
              <a:t>行为逻辑</a:t>
            </a:r>
            <a:r>
              <a:rPr lang="zh-CN" altLang="en-US" dirty="0"/>
              <a:t>：储藏是一种前瞻性策略；当预期未来竞争更激烈、价格更高时，农户更倾向延后销售以追求更高收益</a:t>
            </a:r>
            <a:endParaRPr lang="en-US" altLang="zh-CN" dirty="0"/>
          </a:p>
          <a:p>
            <a:pPr>
              <a:lnSpc>
                <a:spcPct val="150000"/>
              </a:lnSpc>
            </a:pPr>
            <a:r>
              <a:rPr lang="zh-CN" altLang="en-US" b="1" dirty="0"/>
              <a:t>现实约束</a:t>
            </a:r>
            <a:r>
              <a:rPr lang="zh-CN" altLang="en-US" dirty="0"/>
              <a:t>：仅</a:t>
            </a:r>
            <a:r>
              <a:rPr lang="en-US" altLang="zh-CN" dirty="0"/>
              <a:t>16%</a:t>
            </a:r>
            <a:r>
              <a:rPr lang="zh-CN" altLang="en-US" dirty="0"/>
              <a:t>农户预期买方减少 → 样本变异有限，统计功效不足</a:t>
            </a:r>
            <a:endParaRPr lang="en-US" altLang="zh-CN" dirty="0"/>
          </a:p>
        </p:txBody>
      </p:sp>
      <p:graphicFrame>
        <p:nvGraphicFramePr>
          <p:cNvPr id="4" name="Content Placeholder 3">
            <a:extLst>
              <a:ext uri="{FF2B5EF4-FFF2-40B4-BE49-F238E27FC236}">
                <a16:creationId xmlns:a16="http://schemas.microsoft.com/office/drawing/2014/main" id="{1A40F09C-A6D2-3B12-3004-E24A04B57F6D}"/>
              </a:ext>
            </a:extLst>
          </p:cNvPr>
          <p:cNvGraphicFramePr>
            <a:graphicFrameLocks/>
          </p:cNvGraphicFramePr>
          <p:nvPr>
            <p:extLst>
              <p:ext uri="{D42A27DB-BD31-4B8C-83A1-F6EECF244321}">
                <p14:modId xmlns:p14="http://schemas.microsoft.com/office/powerpoint/2010/main" val="2947713837"/>
              </p:ext>
            </p:extLst>
          </p:nvPr>
        </p:nvGraphicFramePr>
        <p:xfrm>
          <a:off x="7192907" y="1891174"/>
          <a:ext cx="4157845" cy="3657202"/>
        </p:xfrm>
        <a:graphic>
          <a:graphicData uri="http://schemas.openxmlformats.org/drawingml/2006/table">
            <a:tbl>
              <a:tblPr firstRow="1" bandRow="1">
                <a:tableStyleId>{21E4AEA4-8DFA-4A89-87EB-49C32662AFE0}</a:tableStyleId>
              </a:tblPr>
              <a:tblGrid>
                <a:gridCol w="1557088">
                  <a:extLst>
                    <a:ext uri="{9D8B030D-6E8A-4147-A177-3AD203B41FA5}">
                      <a16:colId xmlns:a16="http://schemas.microsoft.com/office/drawing/2014/main" val="1131607321"/>
                    </a:ext>
                  </a:extLst>
                </a:gridCol>
                <a:gridCol w="1438440">
                  <a:extLst>
                    <a:ext uri="{9D8B030D-6E8A-4147-A177-3AD203B41FA5}">
                      <a16:colId xmlns:a16="http://schemas.microsoft.com/office/drawing/2014/main" val="171276284"/>
                    </a:ext>
                  </a:extLst>
                </a:gridCol>
                <a:gridCol w="1162317">
                  <a:extLst>
                    <a:ext uri="{9D8B030D-6E8A-4147-A177-3AD203B41FA5}">
                      <a16:colId xmlns:a16="http://schemas.microsoft.com/office/drawing/2014/main" val="4201338474"/>
                    </a:ext>
                  </a:extLst>
                </a:gridCol>
              </a:tblGrid>
              <a:tr h="585341">
                <a:tc>
                  <a:txBody>
                    <a:bodyPr/>
                    <a:lstStyle/>
                    <a:p>
                      <a:pPr marL="0" algn="l" defTabSz="914400" rtl="0" eaLnBrk="1" latinLnBrk="0" hangingPunct="1">
                        <a:buNone/>
                      </a:pPr>
                      <a:r>
                        <a:rPr lang="zh-CN" altLang="en-US" sz="1600" b="0" kern="1200" cap="none" spc="0" dirty="0">
                          <a:solidFill>
                            <a:schemeClr val="bg1"/>
                          </a:solidFill>
                        </a:rPr>
                        <a:t>变量</a:t>
                      </a:r>
                      <a:endParaRPr lang="zh-CN" altLang="en-US" sz="1600" b="0" kern="1200" cap="none" spc="0" dirty="0">
                        <a:solidFill>
                          <a:schemeClr val="bg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zh-CN" altLang="en-US" sz="1600" b="0" kern="1200" cap="none" spc="0" dirty="0">
                          <a:solidFill>
                            <a:schemeClr val="bg1"/>
                          </a:solidFill>
                        </a:rPr>
                        <a:t>边际效应 </a:t>
                      </a:r>
                      <a:r>
                        <a:rPr lang="en-US" altLang="zh-CN" sz="1600" b="0" cap="none" spc="0" dirty="0">
                          <a:solidFill>
                            <a:schemeClr val="bg1"/>
                          </a:solidFill>
                        </a:rPr>
                        <a:t>(AME)</a:t>
                      </a:r>
                      <a:endParaRPr lang="zh-CN" altLang="en-US" sz="1600" b="0" kern="1200" cap="none" spc="0" dirty="0">
                        <a:solidFill>
                          <a:schemeClr val="bg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zh-CN" altLang="en-US" sz="1600" b="0" kern="1200" cap="none" spc="0" dirty="0">
                          <a:solidFill>
                            <a:schemeClr val="bg1"/>
                          </a:solidFill>
                        </a:rPr>
                        <a:t>显著性</a:t>
                      </a:r>
                      <a:endParaRPr lang="zh-CN" altLang="en-US" sz="1600" b="0" kern="1200" cap="none" spc="0" dirty="0">
                        <a:solidFill>
                          <a:schemeClr val="bg1"/>
                        </a:solidFill>
                        <a:latin typeface="+mn-lt"/>
                        <a:ea typeface="+mn-ea"/>
                        <a:cs typeface="+mn-cs"/>
                      </a:endParaRPr>
                    </a:p>
                  </a:txBody>
                  <a:tcPr marL="84122" marR="84122" marT="128179" marB="42060" anchor="ctr"/>
                </a:tc>
                <a:extLst>
                  <a:ext uri="{0D108BD9-81ED-4DB2-BD59-A6C34878D82A}">
                    <a16:rowId xmlns:a16="http://schemas.microsoft.com/office/drawing/2014/main" val="4112083271"/>
                  </a:ext>
                </a:extLst>
              </a:tr>
              <a:tr h="585341">
                <a:tc>
                  <a:txBody>
                    <a:bodyPr/>
                    <a:lstStyle/>
                    <a:p>
                      <a:pPr marL="0" algn="l" defTabSz="914400" rtl="0" eaLnBrk="1" latinLnBrk="0" hangingPunct="1">
                        <a:buNone/>
                      </a:pPr>
                      <a:r>
                        <a:rPr lang="zh-CN" altLang="en-US" sz="1600" b="0" kern="1200" cap="none" spc="0" dirty="0">
                          <a:solidFill>
                            <a:schemeClr val="tx1"/>
                          </a:solidFill>
                        </a:rPr>
                        <a:t>预期买方增加</a:t>
                      </a:r>
                      <a:endParaRPr lang="en-US" sz="1600" b="0" kern="1200" cap="none" spc="0" dirty="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CN" sz="1600" b="1" kern="1200" cap="none" spc="0">
                          <a:solidFill>
                            <a:schemeClr val="tx1"/>
                          </a:solidFill>
                        </a:rPr>
                        <a:t>+0.325</a:t>
                      </a:r>
                      <a:endParaRPr lang="en-CN" sz="1600" b="1"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sz="1600" b="0" kern="1200" cap="none" spc="0" dirty="0">
                          <a:solidFill>
                            <a:schemeClr val="tx1"/>
                          </a:solidFill>
                        </a:rPr>
                        <a:t>p&lt;0.01</a:t>
                      </a:r>
                      <a:endParaRPr lang="en-US" sz="1600" b="0" kern="1200" cap="none" spc="0" dirty="0">
                        <a:solidFill>
                          <a:schemeClr val="tx1"/>
                        </a:solidFill>
                        <a:latin typeface="+mn-lt"/>
                        <a:ea typeface="+mn-ea"/>
                        <a:cs typeface="+mn-cs"/>
                      </a:endParaRPr>
                    </a:p>
                  </a:txBody>
                  <a:tcPr marL="84122" marR="84122" marT="128179" marB="42060" anchor="ctr"/>
                </a:tc>
                <a:extLst>
                  <a:ext uri="{0D108BD9-81ED-4DB2-BD59-A6C34878D82A}">
                    <a16:rowId xmlns:a16="http://schemas.microsoft.com/office/drawing/2014/main" val="2155060071"/>
                  </a:ext>
                </a:extLst>
              </a:tr>
              <a:tr h="585341">
                <a:tc>
                  <a:txBody>
                    <a:bodyPr/>
                    <a:lstStyle/>
                    <a:p>
                      <a:pPr marL="0" algn="l" defTabSz="914400" rtl="0" eaLnBrk="1" latinLnBrk="0" hangingPunct="1">
                        <a:buNone/>
                      </a:pPr>
                      <a:r>
                        <a:rPr lang="zh-CN" altLang="en-US" sz="1600" b="0" kern="1200" cap="none" spc="0" dirty="0">
                          <a:solidFill>
                            <a:schemeClr val="tx1"/>
                          </a:solidFill>
                        </a:rPr>
                        <a:t>预期买方减少</a:t>
                      </a:r>
                      <a:endParaRPr lang="en-US" sz="1600" b="0" kern="1200" cap="none" spc="0" dirty="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CN" sz="1600" b="0" kern="1200" cap="none" spc="0">
                          <a:solidFill>
                            <a:schemeClr val="tx1"/>
                          </a:solidFill>
                        </a:rPr>
                        <a:t>+0.044</a:t>
                      </a:r>
                      <a:endParaRPr lang="en-CN" sz="1600" b="0"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sz="1600" b="0" kern="1200" cap="none" spc="0" dirty="0" err="1">
                          <a:solidFill>
                            <a:schemeClr val="tx1"/>
                          </a:solidFill>
                        </a:rPr>
                        <a:t>不显著</a:t>
                      </a:r>
                      <a:endParaRPr lang="en-US" sz="1600" b="0" kern="1200" cap="none" spc="0" dirty="0">
                        <a:solidFill>
                          <a:schemeClr val="tx1"/>
                        </a:solidFill>
                        <a:latin typeface="+mn-lt"/>
                        <a:ea typeface="+mn-ea"/>
                        <a:cs typeface="+mn-cs"/>
                      </a:endParaRPr>
                    </a:p>
                  </a:txBody>
                  <a:tcPr marL="84122" marR="84122" marT="128179" marB="42060" anchor="ctr"/>
                </a:tc>
                <a:extLst>
                  <a:ext uri="{0D108BD9-81ED-4DB2-BD59-A6C34878D82A}">
                    <a16:rowId xmlns:a16="http://schemas.microsoft.com/office/drawing/2014/main" val="719432861"/>
                  </a:ext>
                </a:extLst>
              </a:tr>
              <a:tr h="585341">
                <a:tc>
                  <a:txBody>
                    <a:bodyPr/>
                    <a:lstStyle/>
                    <a:p>
                      <a:pPr marL="0" algn="l" defTabSz="914400" rtl="0" eaLnBrk="1" latinLnBrk="0" hangingPunct="1">
                        <a:buNone/>
                      </a:pPr>
                      <a:r>
                        <a:rPr lang="zh-CN" altLang="en-US" sz="1600" b="0" kern="1200" cap="none" spc="0" dirty="0">
                          <a:solidFill>
                            <a:schemeClr val="tx1"/>
                          </a:solidFill>
                        </a:rPr>
                        <a:t>年龄</a:t>
                      </a:r>
                      <a:endParaRPr lang="zh-CN" altLang="en-US" sz="1600" b="0" kern="1200" cap="none" spc="0" dirty="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CN" sz="1600" b="1" kern="1200" cap="none" spc="0">
                          <a:solidFill>
                            <a:schemeClr val="tx1"/>
                          </a:solidFill>
                        </a:rPr>
                        <a:t>-0.003</a:t>
                      </a:r>
                      <a:endParaRPr lang="en-CN" sz="1600" b="1"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sz="1600" b="0" kern="1200" cap="none" spc="0" dirty="0">
                          <a:solidFill>
                            <a:schemeClr val="tx1"/>
                          </a:solidFill>
                        </a:rPr>
                        <a:t>p&lt;0.1</a:t>
                      </a:r>
                      <a:endParaRPr lang="en-US" sz="1600" b="0" kern="1200" cap="none" spc="0" dirty="0">
                        <a:solidFill>
                          <a:schemeClr val="tx1"/>
                        </a:solidFill>
                        <a:latin typeface="+mn-lt"/>
                        <a:ea typeface="+mn-ea"/>
                        <a:cs typeface="+mn-cs"/>
                      </a:endParaRPr>
                    </a:p>
                  </a:txBody>
                  <a:tcPr marL="84122" marR="84122" marT="128179" marB="42060" anchor="ctr"/>
                </a:tc>
                <a:extLst>
                  <a:ext uri="{0D108BD9-81ED-4DB2-BD59-A6C34878D82A}">
                    <a16:rowId xmlns:a16="http://schemas.microsoft.com/office/drawing/2014/main" val="2648865112"/>
                  </a:ext>
                </a:extLst>
              </a:tr>
              <a:tr h="585341">
                <a:tc>
                  <a:txBody>
                    <a:bodyPr/>
                    <a:lstStyle/>
                    <a:p>
                      <a:pPr marL="0" algn="l" defTabSz="914400" rtl="0" eaLnBrk="1" latinLnBrk="0" hangingPunct="1">
                        <a:buNone/>
                      </a:pPr>
                      <a:r>
                        <a:rPr lang="zh-CN" altLang="en-US" sz="1600" b="0" kern="1200" cap="none" spc="0">
                          <a:solidFill>
                            <a:schemeClr val="tx1"/>
                          </a:solidFill>
                        </a:rPr>
                        <a:t>村干部家庭</a:t>
                      </a:r>
                      <a:endParaRPr lang="zh-CN" altLang="en-US" sz="1600" b="0"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CN" sz="1600" b="1" kern="1200" cap="none" spc="0">
                          <a:solidFill>
                            <a:schemeClr val="tx1"/>
                          </a:solidFill>
                        </a:rPr>
                        <a:t>+0.105</a:t>
                      </a:r>
                      <a:endParaRPr lang="en-CN" sz="1600" b="1"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sz="1600" b="0" kern="1200" cap="none" spc="0" dirty="0">
                          <a:solidFill>
                            <a:schemeClr val="tx1"/>
                          </a:solidFill>
                        </a:rPr>
                        <a:t>p&lt;0.01</a:t>
                      </a:r>
                      <a:endParaRPr lang="en-US" sz="1600" b="0" kern="1200" cap="none" spc="0" dirty="0">
                        <a:solidFill>
                          <a:schemeClr val="tx1"/>
                        </a:solidFill>
                        <a:latin typeface="+mn-lt"/>
                        <a:ea typeface="+mn-ea"/>
                        <a:cs typeface="+mn-cs"/>
                      </a:endParaRPr>
                    </a:p>
                  </a:txBody>
                  <a:tcPr marL="84122" marR="84122" marT="128179" marB="42060" anchor="ctr"/>
                </a:tc>
                <a:extLst>
                  <a:ext uri="{0D108BD9-81ED-4DB2-BD59-A6C34878D82A}">
                    <a16:rowId xmlns:a16="http://schemas.microsoft.com/office/drawing/2014/main" val="3802185418"/>
                  </a:ext>
                </a:extLst>
              </a:tr>
              <a:tr h="585341">
                <a:tc>
                  <a:txBody>
                    <a:bodyPr/>
                    <a:lstStyle/>
                    <a:p>
                      <a:pPr marL="0" algn="l" defTabSz="914400" rtl="0" eaLnBrk="1" latinLnBrk="0" hangingPunct="1">
                        <a:buNone/>
                      </a:pPr>
                      <a:r>
                        <a:rPr lang="zh-CN" altLang="en-US" sz="1600" b="0" kern="1200" cap="none" spc="0">
                          <a:solidFill>
                            <a:schemeClr val="tx1"/>
                          </a:solidFill>
                        </a:rPr>
                        <a:t>风险厌恶 </a:t>
                      </a:r>
                      <a:r>
                        <a:rPr lang="en-US" altLang="zh-CN" sz="1600" b="0" kern="1200" cap="none" spc="0">
                          <a:solidFill>
                            <a:schemeClr val="tx1"/>
                          </a:solidFill>
                        </a:rPr>
                        <a:t>(</a:t>
                      </a:r>
                      <a:r>
                        <a:rPr lang="en-US" sz="1600" b="0" kern="1200" cap="none" spc="0">
                          <a:solidFill>
                            <a:schemeClr val="tx1"/>
                          </a:solidFill>
                        </a:rPr>
                        <a:t>CRRA)</a:t>
                      </a:r>
                      <a:endParaRPr lang="en-US" sz="1600" b="0"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CN" sz="1600" b="1" kern="1200" cap="none" spc="0">
                          <a:solidFill>
                            <a:schemeClr val="tx1"/>
                          </a:solidFill>
                        </a:rPr>
                        <a:t>-0.100</a:t>
                      </a:r>
                      <a:endParaRPr lang="en-CN" sz="1600" b="1"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sz="1600" b="0" kern="1200" cap="none" spc="0" dirty="0">
                          <a:solidFill>
                            <a:schemeClr val="tx1"/>
                          </a:solidFill>
                        </a:rPr>
                        <a:t>p&lt;0.01</a:t>
                      </a:r>
                      <a:endParaRPr lang="en-US" sz="1600" b="0" kern="1200" cap="none" spc="0" dirty="0">
                        <a:solidFill>
                          <a:schemeClr val="tx1"/>
                        </a:solidFill>
                        <a:latin typeface="+mn-lt"/>
                        <a:ea typeface="+mn-ea"/>
                        <a:cs typeface="+mn-cs"/>
                      </a:endParaRPr>
                    </a:p>
                  </a:txBody>
                  <a:tcPr marL="84122" marR="84122" marT="128179" marB="42060" anchor="ctr"/>
                </a:tc>
                <a:extLst>
                  <a:ext uri="{0D108BD9-81ED-4DB2-BD59-A6C34878D82A}">
                    <a16:rowId xmlns:a16="http://schemas.microsoft.com/office/drawing/2014/main" val="1141487940"/>
                  </a:ext>
                </a:extLst>
              </a:tr>
            </a:tbl>
          </a:graphicData>
        </a:graphic>
      </p:graphicFrame>
      <p:sp>
        <p:nvSpPr>
          <p:cNvPr id="6" name="圆角矩形 5">
            <a:hlinkClick r:id="rId3" action="ppaction://hlinksldjump"/>
            <a:extLst>
              <a:ext uri="{FF2B5EF4-FFF2-40B4-BE49-F238E27FC236}">
                <a16:creationId xmlns:a16="http://schemas.microsoft.com/office/drawing/2014/main" id="{52744364-E76A-8868-F8F4-DA7BE8AA1503}"/>
              </a:ext>
            </a:extLst>
          </p:cNvPr>
          <p:cNvSpPr/>
          <p:nvPr/>
        </p:nvSpPr>
        <p:spPr>
          <a:xfrm>
            <a:off x="7192907" y="5857925"/>
            <a:ext cx="2294313" cy="376769"/>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控制变量相关性检验</a:t>
            </a:r>
            <a:endParaRPr kumimoji="1" lang="zh-CN" altLang="en-US"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53DD85C-0E9B-6098-5776-D8B0585B87D7}"/>
                  </a:ext>
                </a:extLst>
              </p:cNvPr>
              <p:cNvSpPr txBox="1"/>
              <p:nvPr/>
            </p:nvSpPr>
            <p:spPr>
              <a:xfrm>
                <a:off x="7086600" y="1371601"/>
                <a:ext cx="3947532" cy="553998"/>
              </a:xfrm>
              <a:prstGeom prst="rect">
                <a:avLst/>
              </a:prstGeom>
              <a:noFill/>
            </p:spPr>
            <p:txBody>
              <a:bodyPr wrap="square" rtlCol="0">
                <a:spAutoFit/>
              </a:bodyPr>
              <a:lstStyle/>
              <a:p>
                <a:r>
                  <a:rPr lang="zh-CN" altLang="en-US" sz="1600" dirty="0">
                    <a:latin typeface="SimHei" panose="02010609060101010101" pitchFamily="49" charset="-122"/>
                    <a:ea typeface="SimHei" panose="02010609060101010101" pitchFamily="49" charset="-122"/>
                  </a:rPr>
                  <a:t>表 </a:t>
                </a:r>
                <a:r>
                  <a:rPr lang="en-US" altLang="zh-CN" sz="1600" dirty="0">
                    <a:latin typeface="SimHei" panose="02010609060101010101" pitchFamily="49" charset="-122"/>
                    <a:ea typeface="SimHei" panose="02010609060101010101" pitchFamily="49" charset="-122"/>
                  </a:rPr>
                  <a:t>Logit</a:t>
                </a:r>
                <a:r>
                  <a:rPr lang="zh-CN" altLang="en-US" sz="1600" dirty="0">
                    <a:latin typeface="SimHei" panose="02010609060101010101" pitchFamily="49" charset="-122"/>
                    <a:ea typeface="SimHei" panose="02010609060101010101" pitchFamily="49" charset="-122"/>
                  </a:rPr>
                  <a:t>模型分析结果</a:t>
                </a:r>
                <a:endParaRPr lang="en-US" altLang="zh-CN" sz="1600" dirty="0">
                  <a:latin typeface="SimHei" panose="02010609060101010101" pitchFamily="49" charset="-122"/>
                  <a:ea typeface="SimHei" panose="02010609060101010101" pitchFamily="49" charset="-122"/>
                </a:endParaRPr>
              </a:p>
              <a:p>
                <a:r>
                  <a:rPr lang="zh-CN" altLang="en-US" sz="1400" dirty="0">
                    <a:latin typeface="SimHei" panose="02010609060101010101" pitchFamily="49" charset="-122"/>
                    <a:ea typeface="SimHei" panose="02010609060101010101" pitchFamily="49" charset="-122"/>
                  </a:rPr>
                  <a:t>被解释变量</a:t>
                </a:r>
                <a14:m>
                  <m:oMath xmlns:m="http://schemas.openxmlformats.org/officeDocument/2006/math">
                    <m:r>
                      <a:rPr lang="en-US" altLang="zh-CN" sz="1400" b="0" i="0" smtClean="0">
                        <a:latin typeface="Cambria Math" panose="02040503050406030204" pitchFamily="18" charset="0"/>
                      </a:rPr>
                      <m:t> </m:t>
                    </m:r>
                    <m:r>
                      <a:rPr lang="en-US" altLang="zh-CN" sz="1400" i="1">
                        <a:latin typeface="Cambria Math" panose="02040503050406030204" pitchFamily="18" charset="0"/>
                      </a:rPr>
                      <m:t>𝐷</m:t>
                    </m:r>
                    <m:d>
                      <m:dPr>
                        <m:ctrlPr>
                          <a:rPr lang="en-CN" altLang="zh-CN" sz="1400" i="1">
                            <a:latin typeface="Cambria Math" panose="02040503050406030204" pitchFamily="18" charset="0"/>
                          </a:rPr>
                        </m:ctrlPr>
                      </m:dPr>
                      <m:e>
                        <m:r>
                          <a:rPr lang="en-US" altLang="zh-CN" sz="1400" i="1">
                            <a:latin typeface="Cambria Math" panose="02040503050406030204" pitchFamily="18" charset="0"/>
                          </a:rPr>
                          <m:t>𝑠𝑡𝑜𝑟𝑒</m:t>
                        </m:r>
                      </m:e>
                    </m:d>
                  </m:oMath>
                </a14:m>
                <a:endParaRPr lang="en-US" altLang="zh-CN" sz="1400" dirty="0">
                  <a:latin typeface="SimHei" panose="02010609060101010101" pitchFamily="49" charset="-122"/>
                  <a:ea typeface="SimHei" panose="02010609060101010101" pitchFamily="49" charset="-122"/>
                </a:endParaRPr>
              </a:p>
            </p:txBody>
          </p:sp>
        </mc:Choice>
        <mc:Fallback xmlns="">
          <p:sp>
            <p:nvSpPr>
              <p:cNvPr id="5" name="文本框 4">
                <a:extLst>
                  <a:ext uri="{FF2B5EF4-FFF2-40B4-BE49-F238E27FC236}">
                    <a16:creationId xmlns:a16="http://schemas.microsoft.com/office/drawing/2014/main" id="{D53DD85C-0E9B-6098-5776-D8B0585B87D7}"/>
                  </a:ext>
                </a:extLst>
              </p:cNvPr>
              <p:cNvSpPr txBox="1">
                <a:spLocks noRot="1" noChangeAspect="1" noMove="1" noResize="1" noEditPoints="1" noAdjustHandles="1" noChangeArrowheads="1" noChangeShapeType="1" noTextEdit="1"/>
              </p:cNvSpPr>
              <p:nvPr/>
            </p:nvSpPr>
            <p:spPr>
              <a:xfrm>
                <a:off x="7086600" y="1371601"/>
                <a:ext cx="3947532" cy="553998"/>
              </a:xfrm>
              <a:prstGeom prst="rect">
                <a:avLst/>
              </a:prstGeom>
              <a:blipFill>
                <a:blip r:embed="rId4"/>
                <a:stretch>
                  <a:fillRect l="-965" t="-4545" b="-9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061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6F1BA-A698-61D4-0FA3-8ED1CAB068B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21EB917-2149-C6E2-6D28-A1026A2E5E90}"/>
              </a:ext>
            </a:extLst>
          </p:cNvPr>
          <p:cNvSpPr>
            <a:spLocks noGrp="1"/>
          </p:cNvSpPr>
          <p:nvPr>
            <p:ph type="title"/>
          </p:nvPr>
        </p:nvSpPr>
        <p:spPr/>
        <p:txBody>
          <a:bodyPr>
            <a:normAutofit/>
          </a:bodyPr>
          <a:lstStyle/>
          <a:p>
            <a:r>
              <a:rPr lang="en-US" altLang="zh-CN" sz="3600" dirty="0"/>
              <a:t>7.8.</a:t>
            </a:r>
            <a:r>
              <a:rPr lang="zh-CN" altLang="en-US" sz="3600" dirty="0"/>
              <a:t>农户销售时机与预期买方动态</a:t>
            </a:r>
            <a:endParaRPr kumimoji="1" lang="zh-CN" altLang="en-US" sz="3600" dirty="0"/>
          </a:p>
        </p:txBody>
      </p:sp>
      <p:sp>
        <p:nvSpPr>
          <p:cNvPr id="11" name="内容占位符 10">
            <a:extLst>
              <a:ext uri="{FF2B5EF4-FFF2-40B4-BE49-F238E27FC236}">
                <a16:creationId xmlns:a16="http://schemas.microsoft.com/office/drawing/2014/main" id="{3CE91616-20E5-1856-85DD-21FE6FAEBF19}"/>
              </a:ext>
            </a:extLst>
          </p:cNvPr>
          <p:cNvSpPr>
            <a:spLocks noGrp="1"/>
          </p:cNvSpPr>
          <p:nvPr>
            <p:ph idx="1"/>
          </p:nvPr>
        </p:nvSpPr>
        <p:spPr>
          <a:xfrm>
            <a:off x="841248" y="1306286"/>
            <a:ext cx="5775683" cy="5186589"/>
          </a:xfrm>
        </p:spPr>
        <p:txBody>
          <a:bodyPr>
            <a:noAutofit/>
          </a:bodyPr>
          <a:lstStyle/>
          <a:p>
            <a:pPr marL="0" indent="0">
              <a:lnSpc>
                <a:spcPct val="150000"/>
              </a:lnSpc>
              <a:buNone/>
            </a:pPr>
            <a:r>
              <a:rPr lang="zh-CN" altLang="en-US" dirty="0"/>
              <a:t>方法与模型设定</a:t>
            </a:r>
          </a:p>
          <a:p>
            <a:pPr>
              <a:lnSpc>
                <a:spcPct val="150000"/>
              </a:lnSpc>
            </a:pPr>
            <a:r>
              <a:rPr lang="zh-CN" altLang="en-US" dirty="0"/>
              <a:t>加速失效时间模型</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AFT, Accelerated Failure Time</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Hazard Model），</a:t>
            </a:r>
            <a:r>
              <a:rPr lang="zh-CN" altLang="en-US" dirty="0"/>
              <a:t>以分析农户销售时机</a:t>
            </a:r>
          </a:p>
          <a:p>
            <a:pPr>
              <a:lnSpc>
                <a:spcPct val="150000"/>
              </a:lnSpc>
            </a:pPr>
            <a:r>
              <a:rPr lang="zh-CN" altLang="en-US" dirty="0"/>
              <a:t>核心解释变量：</a:t>
            </a:r>
            <a:r>
              <a:rPr lang="zh-CN" altLang="en-US" sz="2200" dirty="0"/>
              <a:t>农户对未来买方竞争的预期（买方增 </a:t>
            </a:r>
            <a:r>
              <a:rPr lang="en-US" altLang="zh-CN" sz="2200" dirty="0"/>
              <a:t>/ </a:t>
            </a:r>
            <a:r>
              <a:rPr lang="zh-CN" altLang="en-US" sz="2200" dirty="0"/>
              <a:t>减 </a:t>
            </a:r>
            <a:r>
              <a:rPr lang="en-US" altLang="zh-CN" sz="2200" dirty="0"/>
              <a:t>/ </a:t>
            </a:r>
            <a:r>
              <a:rPr lang="zh-CN" altLang="en-US" sz="2200" dirty="0"/>
              <a:t>不变）</a:t>
            </a:r>
            <a:endParaRPr lang="en-US" altLang="zh-CN" dirty="0"/>
          </a:p>
          <a:p>
            <a:pPr>
              <a:lnSpc>
                <a:spcPct val="150000"/>
              </a:lnSpc>
            </a:pPr>
            <a:r>
              <a:rPr lang="zh-CN" altLang="en-US" dirty="0"/>
              <a:t>解释变量的系数为正，表示其会</a:t>
            </a:r>
            <a:r>
              <a:rPr lang="zh-CN" altLang="en-US" b="1" dirty="0"/>
              <a:t>延长销售时间</a:t>
            </a:r>
            <a:r>
              <a:rPr lang="zh-CN" altLang="en-US" dirty="0"/>
              <a:t>（即推迟出售）；</a:t>
            </a:r>
            <a:br>
              <a:rPr lang="zh-CN" altLang="en-US" dirty="0"/>
            </a:br>
            <a:r>
              <a:rPr lang="zh-CN" altLang="en-US" dirty="0"/>
              <a:t>系数为负，则表示其会</a:t>
            </a:r>
            <a:r>
              <a:rPr lang="zh-CN" altLang="en-US" b="1" dirty="0"/>
              <a:t>缩短销售时间</a:t>
            </a:r>
            <a:r>
              <a:rPr lang="zh-CN" altLang="en-US" dirty="0"/>
              <a:t>（即加快出售）</a:t>
            </a:r>
          </a:p>
          <a:p>
            <a:pPr>
              <a:lnSpc>
                <a:spcPct val="150000"/>
              </a:lnSpc>
            </a:pPr>
            <a:endParaRPr lang="en-US" altLang="zh-CN" sz="2200" dirty="0"/>
          </a:p>
        </p:txBody>
      </p:sp>
      <p:pic>
        <p:nvPicPr>
          <p:cNvPr id="4" name="Content Placeholder 4" descr="A graph with numbers and a number of bars&#10;&#10;AI-generated content may be incorrect.">
            <a:extLst>
              <a:ext uri="{FF2B5EF4-FFF2-40B4-BE49-F238E27FC236}">
                <a16:creationId xmlns:a16="http://schemas.microsoft.com/office/drawing/2014/main" id="{A028999C-86A0-FF08-3589-37C1A49D9B74}"/>
              </a:ext>
            </a:extLst>
          </p:cNvPr>
          <p:cNvPicPr>
            <a:picLocks noChangeAspect="1"/>
          </p:cNvPicPr>
          <p:nvPr/>
        </p:nvPicPr>
        <p:blipFill>
          <a:blip r:embed="rId2"/>
          <a:stretch>
            <a:fillRect/>
          </a:stretch>
        </p:blipFill>
        <p:spPr>
          <a:xfrm>
            <a:off x="6616931" y="1879270"/>
            <a:ext cx="5315157" cy="4040619"/>
          </a:xfrm>
          <a:prstGeom prst="rect">
            <a:avLst/>
          </a:prstGeom>
        </p:spPr>
      </p:pic>
    </p:spTree>
    <p:extLst>
      <p:ext uri="{BB962C8B-B14F-4D97-AF65-F5344CB8AC3E}">
        <p14:creationId xmlns:p14="http://schemas.microsoft.com/office/powerpoint/2010/main" val="75341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203FC-18C3-8088-6187-9F38CE496F9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680A9EC-A4AC-6CB5-E6D2-9E5FAF5AAF82}"/>
              </a:ext>
            </a:extLst>
          </p:cNvPr>
          <p:cNvSpPr>
            <a:spLocks noGrp="1"/>
          </p:cNvSpPr>
          <p:nvPr>
            <p:ph type="title"/>
          </p:nvPr>
        </p:nvSpPr>
        <p:spPr/>
        <p:txBody>
          <a:bodyPr>
            <a:normAutofit/>
          </a:bodyPr>
          <a:lstStyle/>
          <a:p>
            <a:r>
              <a:rPr lang="en-US" altLang="zh-CN" sz="3600" dirty="0"/>
              <a:t>7.8.</a:t>
            </a:r>
            <a:r>
              <a:rPr lang="zh-CN" altLang="en-US" sz="3600" dirty="0"/>
              <a:t>农户销售时机与预期买方动态</a:t>
            </a:r>
            <a:endParaRPr kumimoji="1" lang="zh-CN" altLang="en-US" sz="3600" dirty="0"/>
          </a:p>
        </p:txBody>
      </p:sp>
      <p:graphicFrame>
        <p:nvGraphicFramePr>
          <p:cNvPr id="9" name="Content Placeholder 3">
            <a:extLst>
              <a:ext uri="{FF2B5EF4-FFF2-40B4-BE49-F238E27FC236}">
                <a16:creationId xmlns:a16="http://schemas.microsoft.com/office/drawing/2014/main" id="{D7109C47-7DAA-9903-1F7E-7B6EC44AAF03}"/>
              </a:ext>
            </a:extLst>
          </p:cNvPr>
          <p:cNvGraphicFramePr>
            <a:graphicFrameLocks/>
          </p:cNvGraphicFramePr>
          <p:nvPr>
            <p:extLst>
              <p:ext uri="{D42A27DB-BD31-4B8C-83A1-F6EECF244321}">
                <p14:modId xmlns:p14="http://schemas.microsoft.com/office/powerpoint/2010/main" val="3899602962"/>
              </p:ext>
            </p:extLst>
          </p:nvPr>
        </p:nvGraphicFramePr>
        <p:xfrm>
          <a:off x="1468777" y="2085726"/>
          <a:ext cx="9345708" cy="1800657"/>
        </p:xfrm>
        <a:graphic>
          <a:graphicData uri="http://schemas.openxmlformats.org/drawingml/2006/table">
            <a:tbl>
              <a:tblPr firstRow="1" bandRow="1">
                <a:tableStyleId>{21E4AEA4-8DFA-4A89-87EB-49C32662AFE0}</a:tableStyleId>
              </a:tblPr>
              <a:tblGrid>
                <a:gridCol w="2336427">
                  <a:extLst>
                    <a:ext uri="{9D8B030D-6E8A-4147-A177-3AD203B41FA5}">
                      <a16:colId xmlns:a16="http://schemas.microsoft.com/office/drawing/2014/main" val="104598681"/>
                    </a:ext>
                  </a:extLst>
                </a:gridCol>
                <a:gridCol w="2336427">
                  <a:extLst>
                    <a:ext uri="{9D8B030D-6E8A-4147-A177-3AD203B41FA5}">
                      <a16:colId xmlns:a16="http://schemas.microsoft.com/office/drawing/2014/main" val="3053020560"/>
                    </a:ext>
                  </a:extLst>
                </a:gridCol>
                <a:gridCol w="2336427">
                  <a:extLst>
                    <a:ext uri="{9D8B030D-6E8A-4147-A177-3AD203B41FA5}">
                      <a16:colId xmlns:a16="http://schemas.microsoft.com/office/drawing/2014/main" val="1313904840"/>
                    </a:ext>
                  </a:extLst>
                </a:gridCol>
                <a:gridCol w="2336427">
                  <a:extLst>
                    <a:ext uri="{9D8B030D-6E8A-4147-A177-3AD203B41FA5}">
                      <a16:colId xmlns:a16="http://schemas.microsoft.com/office/drawing/2014/main" val="2387925679"/>
                    </a:ext>
                  </a:extLst>
                </a:gridCol>
              </a:tblGrid>
              <a:tr h="342982">
                <a:tc>
                  <a:txBody>
                    <a:bodyPr/>
                    <a:lstStyle/>
                    <a:p>
                      <a:pPr>
                        <a:buNone/>
                      </a:pPr>
                      <a:r>
                        <a:rPr lang="zh-CN" altLang="en-US" sz="1600" b="0" dirty="0"/>
                        <a:t>核心自变量</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dirty="0"/>
                        <a:t>全样本</a:t>
                      </a:r>
                    </a:p>
                  </a:txBody>
                  <a:tcPr anchor="ctr"/>
                </a:tc>
                <a:tc>
                  <a:txBody>
                    <a:bodyPr/>
                    <a:lstStyle/>
                    <a:p>
                      <a:pPr>
                        <a:buNone/>
                      </a:pPr>
                      <a:r>
                        <a:rPr lang="zh-CN" altLang="en-US" sz="1600" b="0" dirty="0"/>
                        <a:t>储藏户样本</a:t>
                      </a:r>
                    </a:p>
                  </a:txBody>
                  <a:tcPr anchor="ctr"/>
                </a:tc>
                <a:tc>
                  <a:txBody>
                    <a:bodyPr/>
                    <a:lstStyle/>
                    <a:p>
                      <a:pPr>
                        <a:buNone/>
                      </a:pPr>
                      <a:r>
                        <a:rPr lang="zh-CN" altLang="en-US" sz="1600" b="0" dirty="0"/>
                        <a:t>经济解释</a:t>
                      </a:r>
                    </a:p>
                  </a:txBody>
                  <a:tcPr anchor="ctr"/>
                </a:tc>
                <a:extLst>
                  <a:ext uri="{0D108BD9-81ED-4DB2-BD59-A6C34878D82A}">
                    <a16:rowId xmlns:a16="http://schemas.microsoft.com/office/drawing/2014/main" val="2695605107"/>
                  </a:ext>
                </a:extLst>
              </a:tr>
              <a:tr h="857456">
                <a:tc>
                  <a:txBody>
                    <a:bodyPr/>
                    <a:lstStyle/>
                    <a:p>
                      <a:pPr>
                        <a:buNone/>
                      </a:pPr>
                      <a:r>
                        <a:rPr lang="zh-CN" altLang="en-US" sz="1600" b="0" dirty="0"/>
                        <a:t>预期买方增加</a:t>
                      </a:r>
                    </a:p>
                  </a:txBody>
                  <a:tcPr anchor="ctr"/>
                </a:tc>
                <a:tc>
                  <a:txBody>
                    <a:bodyPr/>
                    <a:lstStyle/>
                    <a:p>
                      <a:pPr>
                        <a:buNone/>
                      </a:pPr>
                      <a:r>
                        <a:rPr lang="en-US" sz="1800" b="1" dirty="0"/>
                        <a:t>0.50***</a:t>
                      </a:r>
                    </a:p>
                  </a:txBody>
                  <a:tcPr anchor="ctr"/>
                </a:tc>
                <a:tc>
                  <a:txBody>
                    <a:bodyPr/>
                    <a:lstStyle/>
                    <a:p>
                      <a:pPr>
                        <a:buNone/>
                      </a:pPr>
                      <a:r>
                        <a:rPr lang="en-US" altLang="zh-CN" sz="1800" b="0" dirty="0"/>
                        <a:t>0.12</a:t>
                      </a:r>
                    </a:p>
                  </a:txBody>
                  <a:tcPr anchor="ctr"/>
                </a:tc>
                <a:tc>
                  <a:txBody>
                    <a:bodyPr/>
                    <a:lstStyle/>
                    <a:p>
                      <a:pPr>
                        <a:buNone/>
                      </a:pPr>
                      <a:r>
                        <a:rPr lang="zh-CN" altLang="en-US" sz="1600" b="0" dirty="0"/>
                        <a:t>乐观预期促使农户延迟销售，等待更高价格；但对已储藏者影响较小。</a:t>
                      </a:r>
                    </a:p>
                  </a:txBody>
                  <a:tcPr anchor="ctr"/>
                </a:tc>
                <a:extLst>
                  <a:ext uri="{0D108BD9-81ED-4DB2-BD59-A6C34878D82A}">
                    <a16:rowId xmlns:a16="http://schemas.microsoft.com/office/drawing/2014/main" val="2253167208"/>
                  </a:ext>
                </a:extLst>
              </a:tr>
              <a:tr h="600219">
                <a:tc>
                  <a:txBody>
                    <a:bodyPr/>
                    <a:lstStyle/>
                    <a:p>
                      <a:pPr>
                        <a:buNone/>
                      </a:pPr>
                      <a:r>
                        <a:rPr lang="zh-CN" altLang="en-US" sz="1600" b="0" dirty="0"/>
                        <a:t>预期买方减少</a:t>
                      </a:r>
                    </a:p>
                  </a:txBody>
                  <a:tcPr anchor="ctr"/>
                </a:tc>
                <a:tc>
                  <a:txBody>
                    <a:bodyPr/>
                    <a:lstStyle/>
                    <a:p>
                      <a:pPr>
                        <a:buNone/>
                      </a:pPr>
                      <a:r>
                        <a:rPr lang="en-US" altLang="zh-CN" sz="1800" b="0" dirty="0"/>
                        <a:t>-0.05</a:t>
                      </a:r>
                    </a:p>
                  </a:txBody>
                  <a:tcPr anchor="ctr"/>
                </a:tc>
                <a:tc>
                  <a:txBody>
                    <a:bodyPr/>
                    <a:lstStyle/>
                    <a:p>
                      <a:pPr>
                        <a:buNone/>
                      </a:pPr>
                      <a:r>
                        <a:rPr lang="en-US" sz="1800" b="1" dirty="0"/>
                        <a:t>-0.21*</a:t>
                      </a:r>
                    </a:p>
                  </a:txBody>
                  <a:tcPr anchor="ctr"/>
                </a:tc>
                <a:tc>
                  <a:txBody>
                    <a:bodyPr/>
                    <a:lstStyle/>
                    <a:p>
                      <a:pPr>
                        <a:buNone/>
                      </a:pPr>
                      <a:r>
                        <a:rPr lang="zh-CN" altLang="en-US" sz="1600" b="0" dirty="0"/>
                        <a:t>储藏户若预期市场下行，会更快出售库存以止损。</a:t>
                      </a:r>
                    </a:p>
                  </a:txBody>
                  <a:tcPr anchor="ctr"/>
                </a:tc>
                <a:extLst>
                  <a:ext uri="{0D108BD9-81ED-4DB2-BD59-A6C34878D82A}">
                    <a16:rowId xmlns:a16="http://schemas.microsoft.com/office/drawing/2014/main" val="660478426"/>
                  </a:ext>
                </a:extLst>
              </a:tr>
            </a:tbl>
          </a:graphicData>
        </a:graphic>
      </p:graphicFrame>
      <p:graphicFrame>
        <p:nvGraphicFramePr>
          <p:cNvPr id="10" name="Table 4">
            <a:extLst>
              <a:ext uri="{FF2B5EF4-FFF2-40B4-BE49-F238E27FC236}">
                <a16:creationId xmlns:a16="http://schemas.microsoft.com/office/drawing/2014/main" id="{25409FDD-5D23-7BB3-47DC-AD64BE9543F8}"/>
              </a:ext>
            </a:extLst>
          </p:cNvPr>
          <p:cNvGraphicFramePr>
            <a:graphicFrameLocks noGrp="1"/>
          </p:cNvGraphicFramePr>
          <p:nvPr>
            <p:extLst>
              <p:ext uri="{D42A27DB-BD31-4B8C-83A1-F6EECF244321}">
                <p14:modId xmlns:p14="http://schemas.microsoft.com/office/powerpoint/2010/main" val="2260789677"/>
              </p:ext>
            </p:extLst>
          </p:nvPr>
        </p:nvGraphicFramePr>
        <p:xfrm>
          <a:off x="1468777" y="3931511"/>
          <a:ext cx="9345708" cy="2438400"/>
        </p:xfrm>
        <a:graphic>
          <a:graphicData uri="http://schemas.openxmlformats.org/drawingml/2006/table">
            <a:tbl>
              <a:tblPr firstRow="1" bandRow="1">
                <a:tableStyleId>{21E4AEA4-8DFA-4A89-87EB-49C32662AFE0}</a:tableStyleId>
              </a:tblPr>
              <a:tblGrid>
                <a:gridCol w="2336427">
                  <a:extLst>
                    <a:ext uri="{9D8B030D-6E8A-4147-A177-3AD203B41FA5}">
                      <a16:colId xmlns:a16="http://schemas.microsoft.com/office/drawing/2014/main" val="757763012"/>
                    </a:ext>
                  </a:extLst>
                </a:gridCol>
                <a:gridCol w="2336427">
                  <a:extLst>
                    <a:ext uri="{9D8B030D-6E8A-4147-A177-3AD203B41FA5}">
                      <a16:colId xmlns:a16="http://schemas.microsoft.com/office/drawing/2014/main" val="3923233990"/>
                    </a:ext>
                  </a:extLst>
                </a:gridCol>
                <a:gridCol w="2336427">
                  <a:extLst>
                    <a:ext uri="{9D8B030D-6E8A-4147-A177-3AD203B41FA5}">
                      <a16:colId xmlns:a16="http://schemas.microsoft.com/office/drawing/2014/main" val="2108999722"/>
                    </a:ext>
                  </a:extLst>
                </a:gridCol>
                <a:gridCol w="2336427">
                  <a:extLst>
                    <a:ext uri="{9D8B030D-6E8A-4147-A177-3AD203B41FA5}">
                      <a16:colId xmlns:a16="http://schemas.microsoft.com/office/drawing/2014/main" val="600958280"/>
                    </a:ext>
                  </a:extLst>
                </a:gridCol>
              </a:tblGrid>
              <a:tr h="0">
                <a:tc>
                  <a:txBody>
                    <a:bodyPr/>
                    <a:lstStyle/>
                    <a:p>
                      <a:pPr>
                        <a:buNone/>
                      </a:pPr>
                      <a:r>
                        <a:rPr lang="zh-CN" altLang="en-US" sz="1600" b="0" dirty="0"/>
                        <a:t>控制变量</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dirty="0"/>
                        <a:t>全样本</a:t>
                      </a:r>
                    </a:p>
                  </a:txBody>
                  <a:tcPr anchor="ctr"/>
                </a:tc>
                <a:tc>
                  <a:txBody>
                    <a:bodyPr/>
                    <a:lstStyle/>
                    <a:p>
                      <a:pPr>
                        <a:buNone/>
                      </a:pPr>
                      <a:r>
                        <a:rPr lang="zh-CN" altLang="en-US" sz="1600" b="0" dirty="0"/>
                        <a:t>储藏户样本</a:t>
                      </a:r>
                    </a:p>
                  </a:txBody>
                  <a:tcPr anchor="ctr"/>
                </a:tc>
                <a:tc>
                  <a:txBody>
                    <a:bodyPr/>
                    <a:lstStyle/>
                    <a:p>
                      <a:pPr>
                        <a:buNone/>
                      </a:pPr>
                      <a:r>
                        <a:rPr lang="zh-CN" altLang="en-US" sz="1600" b="0" dirty="0"/>
                        <a:t>经济解释</a:t>
                      </a:r>
                    </a:p>
                  </a:txBody>
                  <a:tcPr anchor="ctr"/>
                </a:tc>
                <a:extLst>
                  <a:ext uri="{0D108BD9-81ED-4DB2-BD59-A6C34878D82A}">
                    <a16:rowId xmlns:a16="http://schemas.microsoft.com/office/drawing/2014/main" val="1546210842"/>
                  </a:ext>
                </a:extLst>
              </a:tr>
              <a:tr h="0">
                <a:tc>
                  <a:txBody>
                    <a:bodyPr/>
                    <a:lstStyle/>
                    <a:p>
                      <a:pPr>
                        <a:buNone/>
                      </a:pPr>
                      <a:r>
                        <a:rPr lang="zh-CN" altLang="en-US" sz="1600" b="0" dirty="0"/>
                        <a:t>小型冷库距离</a:t>
                      </a:r>
                    </a:p>
                  </a:txBody>
                  <a:tcPr anchor="ctr"/>
                </a:tc>
                <a:tc>
                  <a:txBody>
                    <a:bodyPr/>
                    <a:lstStyle/>
                    <a:p>
                      <a:pPr>
                        <a:buNone/>
                      </a:pPr>
                      <a:r>
                        <a:rPr lang="en-US" sz="1800" b="1" dirty="0"/>
                        <a:t>-0.30***</a:t>
                      </a:r>
                    </a:p>
                  </a:txBody>
                  <a:tcPr anchor="ctr"/>
                </a:tc>
                <a:tc>
                  <a:txBody>
                    <a:bodyPr/>
                    <a:lstStyle/>
                    <a:p>
                      <a:pPr>
                        <a:buNone/>
                      </a:pPr>
                      <a:r>
                        <a:rPr lang="en-US" altLang="zh-CN" sz="1800" b="0" dirty="0"/>
                        <a:t>-0.14</a:t>
                      </a:r>
                      <a:endParaRPr lang="zh-CN" altLang="en-US" sz="1800" b="0" dirty="0"/>
                    </a:p>
                  </a:txBody>
                  <a:tcPr anchor="ctr"/>
                </a:tc>
                <a:tc>
                  <a:txBody>
                    <a:bodyPr/>
                    <a:lstStyle/>
                    <a:p>
                      <a:pPr>
                        <a:buNone/>
                      </a:pPr>
                      <a:r>
                        <a:rPr lang="zh-CN" altLang="en-US" sz="1600" b="0"/>
                        <a:t>距离越远，交易成本越高，农户更快出售。</a:t>
                      </a:r>
                    </a:p>
                  </a:txBody>
                  <a:tcPr anchor="ctr"/>
                </a:tc>
                <a:extLst>
                  <a:ext uri="{0D108BD9-81ED-4DB2-BD59-A6C34878D82A}">
                    <a16:rowId xmlns:a16="http://schemas.microsoft.com/office/drawing/2014/main" val="3720935911"/>
                  </a:ext>
                </a:extLst>
              </a:tr>
              <a:tr h="0">
                <a:tc>
                  <a:txBody>
                    <a:bodyPr/>
                    <a:lstStyle/>
                    <a:p>
                      <a:pPr>
                        <a:buNone/>
                      </a:pPr>
                      <a:r>
                        <a:rPr lang="zh-CN" altLang="en-US" sz="1600" b="0"/>
                        <a:t>大型冷库距离</a:t>
                      </a:r>
                    </a:p>
                  </a:txBody>
                  <a:tcPr anchor="ctr"/>
                </a:tc>
                <a:tc>
                  <a:txBody>
                    <a:bodyPr/>
                    <a:lstStyle/>
                    <a:p>
                      <a:pPr>
                        <a:buNone/>
                      </a:pPr>
                      <a:r>
                        <a:rPr lang="en-US" altLang="zh-CN" sz="1800" b="0" dirty="0"/>
                        <a:t>0.01</a:t>
                      </a:r>
                      <a:endParaRPr lang="zh-CN" altLang="en-US" sz="1800" b="0" dirty="0"/>
                    </a:p>
                  </a:txBody>
                  <a:tcPr anchor="ctr"/>
                </a:tc>
                <a:tc>
                  <a:txBody>
                    <a:bodyPr/>
                    <a:lstStyle/>
                    <a:p>
                      <a:pPr>
                        <a:buNone/>
                      </a:pPr>
                      <a:r>
                        <a:rPr lang="en-US" altLang="zh-CN" sz="1800" b="0" dirty="0"/>
                        <a:t>-0.13</a:t>
                      </a:r>
                      <a:endParaRPr lang="en-CN" sz="1800" b="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altLang="zh-CN" sz="1600" b="0"/>
                        <a:t>—</a:t>
                      </a:r>
                    </a:p>
                  </a:txBody>
                  <a:tcPr anchor="ctr"/>
                </a:tc>
                <a:extLst>
                  <a:ext uri="{0D108BD9-81ED-4DB2-BD59-A6C34878D82A}">
                    <a16:rowId xmlns:a16="http://schemas.microsoft.com/office/drawing/2014/main" val="827930799"/>
                  </a:ext>
                </a:extLst>
              </a:tr>
              <a:tr h="0">
                <a:tc>
                  <a:txBody>
                    <a:bodyPr/>
                    <a:lstStyle/>
                    <a:p>
                      <a:pPr>
                        <a:buNone/>
                      </a:pPr>
                      <a:r>
                        <a:rPr lang="zh-CN" altLang="en-US" sz="1600" b="0"/>
                        <a:t>储藏目的：营销优化</a:t>
                      </a:r>
                    </a:p>
                  </a:txBody>
                  <a:tcPr anchor="ctr"/>
                </a:tc>
                <a:tc>
                  <a:txBody>
                    <a:bodyPr/>
                    <a:lstStyle/>
                    <a:p>
                      <a:pPr>
                        <a:buNone/>
                      </a:pPr>
                      <a:r>
                        <a:rPr lang="en-US" sz="1800" b="1" dirty="0"/>
                        <a:t>0.33***</a:t>
                      </a:r>
                    </a:p>
                  </a:txBody>
                  <a:tcPr anchor="ctr"/>
                </a:tc>
                <a:tc>
                  <a:txBody>
                    <a:bodyPr/>
                    <a:lstStyle/>
                    <a:p>
                      <a:pPr>
                        <a:buNone/>
                      </a:pPr>
                      <a:r>
                        <a:rPr lang="en-US" altLang="zh-CN" sz="1800" b="0" dirty="0"/>
                        <a:t>-0.11</a:t>
                      </a:r>
                      <a:endParaRPr lang="zh-CN" altLang="en-US" sz="1800" b="0" dirty="0"/>
                    </a:p>
                  </a:txBody>
                  <a:tcPr anchor="ctr"/>
                </a:tc>
                <a:tc>
                  <a:txBody>
                    <a:bodyPr/>
                    <a:lstStyle/>
                    <a:p>
                      <a:pPr>
                        <a:buNone/>
                      </a:pPr>
                      <a:r>
                        <a:rPr lang="zh-CN" altLang="en-US" sz="1600" b="0" dirty="0"/>
                        <a:t>具市场择时动机的农户延后销售。</a:t>
                      </a:r>
                    </a:p>
                  </a:txBody>
                  <a:tcPr anchor="ctr"/>
                </a:tc>
                <a:extLst>
                  <a:ext uri="{0D108BD9-81ED-4DB2-BD59-A6C34878D82A}">
                    <a16:rowId xmlns:a16="http://schemas.microsoft.com/office/drawing/2014/main" val="905028687"/>
                  </a:ext>
                </a:extLst>
              </a:tr>
              <a:tr h="0">
                <a:tc>
                  <a:txBody>
                    <a:bodyPr/>
                    <a:lstStyle/>
                    <a:p>
                      <a:pPr>
                        <a:buNone/>
                      </a:pPr>
                      <a:r>
                        <a:rPr lang="zh-CN" altLang="en-US" sz="1600" b="0" dirty="0"/>
                        <a:t>储藏目的：议价筹码</a:t>
                      </a:r>
                    </a:p>
                  </a:txBody>
                  <a:tcPr anchor="ctr"/>
                </a:tc>
                <a:tc>
                  <a:txBody>
                    <a:bodyPr/>
                    <a:lstStyle/>
                    <a:p>
                      <a:pPr>
                        <a:buNone/>
                      </a:pPr>
                      <a:r>
                        <a:rPr lang="en-US" sz="1800" b="1" dirty="0"/>
                        <a:t>+0.27***</a:t>
                      </a:r>
                    </a:p>
                  </a:txBody>
                  <a:tcPr anchor="ctr"/>
                </a:tc>
                <a:tc>
                  <a:txBody>
                    <a:bodyPr/>
                    <a:lstStyle/>
                    <a:p>
                      <a:pPr>
                        <a:buNone/>
                      </a:pPr>
                      <a:r>
                        <a:rPr lang="en-US" altLang="zh-CN" sz="1800" b="0" dirty="0"/>
                        <a:t>-0.05</a:t>
                      </a:r>
                      <a:endParaRPr lang="zh-CN" altLang="en-US" sz="1800" b="0" dirty="0"/>
                    </a:p>
                  </a:txBody>
                  <a:tcPr anchor="ctr"/>
                </a:tc>
                <a:tc>
                  <a:txBody>
                    <a:bodyPr/>
                    <a:lstStyle/>
                    <a:p>
                      <a:pPr>
                        <a:buNone/>
                      </a:pPr>
                      <a:r>
                        <a:rPr lang="zh-CN" altLang="en-US" sz="1600" b="0" dirty="0"/>
                        <a:t>以议价为目的者更愿意等待更好报价。</a:t>
                      </a:r>
                    </a:p>
                  </a:txBody>
                  <a:tcPr anchor="ctr"/>
                </a:tc>
                <a:extLst>
                  <a:ext uri="{0D108BD9-81ED-4DB2-BD59-A6C34878D82A}">
                    <a16:rowId xmlns:a16="http://schemas.microsoft.com/office/drawing/2014/main" val="121400312"/>
                  </a:ext>
                </a:extLst>
              </a:tr>
            </a:tbl>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2EAAB15-0CEC-DC96-86CF-B621A6AE4B57}"/>
                  </a:ext>
                </a:extLst>
              </p:cNvPr>
              <p:cNvSpPr txBox="1"/>
              <p:nvPr/>
            </p:nvSpPr>
            <p:spPr>
              <a:xfrm>
                <a:off x="1468777" y="6357268"/>
                <a:ext cx="2357633"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100" b="0" i="1" smtClean="0">
                          <a:latin typeface="Cambria Math" panose="02040503050406030204" pitchFamily="18" charset="0"/>
                        </a:rPr>
                        <m:t>∗</m:t>
                      </m:r>
                      <m:r>
                        <a:rPr kumimoji="1" lang="en-US" altLang="zh-CN" sz="1100" b="0" i="1" smtClean="0">
                          <a:latin typeface="Cambria Math" panose="02040503050406030204" pitchFamily="18" charset="0"/>
                        </a:rPr>
                        <m:t>𝑝</m:t>
                      </m:r>
                      <m:r>
                        <a:rPr kumimoji="1" lang="en-US" altLang="zh-CN" sz="1100" b="0" i="1" smtClean="0">
                          <a:latin typeface="Cambria Math" panose="02040503050406030204" pitchFamily="18" charset="0"/>
                        </a:rPr>
                        <m:t>&lt;0.1; ∗∗</m:t>
                      </m:r>
                      <m:r>
                        <a:rPr kumimoji="1" lang="en-US" altLang="zh-CN" sz="1100" b="0" i="1" smtClean="0">
                          <a:latin typeface="Cambria Math" panose="02040503050406030204" pitchFamily="18" charset="0"/>
                        </a:rPr>
                        <m:t>𝑝</m:t>
                      </m:r>
                      <m:r>
                        <a:rPr kumimoji="1" lang="en-US" altLang="zh-CN" sz="1100" b="0" i="1" smtClean="0">
                          <a:latin typeface="Cambria Math" panose="02040503050406030204" pitchFamily="18" charset="0"/>
                        </a:rPr>
                        <m:t>&lt;0.05; ∗∗∗</m:t>
                      </m:r>
                      <m:r>
                        <a:rPr kumimoji="1" lang="en-US" altLang="zh-CN" sz="1100" b="0" i="1" smtClean="0">
                          <a:latin typeface="Cambria Math" panose="02040503050406030204" pitchFamily="18" charset="0"/>
                        </a:rPr>
                        <m:t>𝑝</m:t>
                      </m:r>
                      <m:r>
                        <a:rPr kumimoji="1" lang="en-US" altLang="zh-CN" sz="1100" b="0" i="1" smtClean="0">
                          <a:latin typeface="Cambria Math" panose="02040503050406030204" pitchFamily="18" charset="0"/>
                        </a:rPr>
                        <m:t>&lt;0.01</m:t>
                      </m:r>
                    </m:oMath>
                  </m:oMathPara>
                </a14:m>
                <a:endParaRPr kumimoji="1" lang="zh-CN" altLang="en-US" sz="1100" dirty="0"/>
              </a:p>
            </p:txBody>
          </p:sp>
        </mc:Choice>
        <mc:Fallback xmlns="">
          <p:sp>
            <p:nvSpPr>
              <p:cNvPr id="4" name="文本框 3">
                <a:extLst>
                  <a:ext uri="{FF2B5EF4-FFF2-40B4-BE49-F238E27FC236}">
                    <a16:creationId xmlns:a16="http://schemas.microsoft.com/office/drawing/2014/main" id="{C2EAAB15-0CEC-DC96-86CF-B621A6AE4B57}"/>
                  </a:ext>
                </a:extLst>
              </p:cNvPr>
              <p:cNvSpPr txBox="1">
                <a:spLocks noRot="1" noChangeAspect="1" noMove="1" noResize="1" noEditPoints="1" noAdjustHandles="1" noChangeArrowheads="1" noChangeShapeType="1" noTextEdit="1"/>
              </p:cNvSpPr>
              <p:nvPr/>
            </p:nvSpPr>
            <p:spPr>
              <a:xfrm>
                <a:off x="1468777" y="6357268"/>
                <a:ext cx="2357633" cy="261610"/>
              </a:xfrm>
              <a:prstGeom prst="rect">
                <a:avLst/>
              </a:prstGeom>
              <a:blipFill>
                <a:blip r:embed="rId3"/>
                <a:stretch>
                  <a:fillRect b="-454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007D0EE-FB74-0AE6-B1B9-E56CC359824F}"/>
              </a:ext>
            </a:extLst>
          </p:cNvPr>
          <p:cNvSpPr txBox="1"/>
          <p:nvPr/>
        </p:nvSpPr>
        <p:spPr>
          <a:xfrm>
            <a:off x="1468777" y="1230966"/>
            <a:ext cx="6200076" cy="835485"/>
          </a:xfrm>
          <a:prstGeom prst="rect">
            <a:avLst/>
          </a:prstGeom>
          <a:noFill/>
        </p:spPr>
        <p:txBody>
          <a:bodyPr wrap="square" rtlCol="0">
            <a:spAutoFit/>
          </a:bodyPr>
          <a:lstStyle/>
          <a:p>
            <a:pPr>
              <a:lnSpc>
                <a:spcPct val="150000"/>
              </a:lnSpc>
            </a:pPr>
            <a:r>
              <a:rPr lang="zh-CN" altLang="en-US" dirty="0">
                <a:latin typeface="SimHei" panose="02010609060101010101" pitchFamily="49" charset="-122"/>
                <a:ea typeface="SimHei" panose="02010609060101010101" pitchFamily="49" charset="-122"/>
              </a:rPr>
              <a:t>表 </a:t>
            </a:r>
            <a:r>
              <a:rPr lang="en-US" altLang="zh-CN" dirty="0">
                <a:latin typeface="Arial" panose="020B0604020202020204" pitchFamily="34" charset="0"/>
                <a:ea typeface="SimHei" panose="02010609060101010101" pitchFamily="49" charset="-122"/>
                <a:cs typeface="Arial" panose="020B0604020202020204" pitchFamily="34" charset="0"/>
              </a:rPr>
              <a:t>Extended Weibull Survival Model</a:t>
            </a:r>
            <a:r>
              <a:rPr lang="zh-CN" altLang="en-US" dirty="0">
                <a:latin typeface="SimHei" panose="02010609060101010101" pitchFamily="49" charset="-122"/>
                <a:ea typeface="SimHei" panose="02010609060101010101" pitchFamily="49" charset="-122"/>
              </a:rPr>
              <a:t>模型分析结果</a:t>
            </a:r>
            <a:endParaRPr lang="en-US" altLang="zh-CN" dirty="0">
              <a:latin typeface="SimHei" panose="02010609060101010101" pitchFamily="49" charset="-122"/>
              <a:ea typeface="SimHei" panose="02010609060101010101" pitchFamily="49" charset="-122"/>
            </a:endParaRPr>
          </a:p>
          <a:p>
            <a:pPr>
              <a:lnSpc>
                <a:spcPct val="150000"/>
              </a:lnSpc>
            </a:pPr>
            <a:r>
              <a:rPr lang="zh-CN" altLang="en-US" sz="1600" dirty="0">
                <a:latin typeface="SimHei" panose="02010609060101010101" pitchFamily="49" charset="-122"/>
                <a:ea typeface="SimHei" panose="02010609060101010101" pitchFamily="49" charset="-122"/>
              </a:rPr>
              <a:t>被解释变量：</a:t>
            </a:r>
            <a:r>
              <a:rPr lang="zh-CN" altLang="en-US" sz="1600" dirty="0"/>
              <a:t>收获至售出间隔（周）</a:t>
            </a:r>
            <a:endParaRPr lang="en-US" altLang="zh-CN" sz="1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96684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4F3F-592A-C3E1-D82B-EC8EDDF3ABF6}"/>
              </a:ext>
            </a:extLst>
          </p:cNvPr>
          <p:cNvSpPr>
            <a:spLocks noGrp="1"/>
          </p:cNvSpPr>
          <p:nvPr>
            <p:ph type="title"/>
          </p:nvPr>
        </p:nvSpPr>
        <p:spPr/>
        <p:txBody>
          <a:bodyPr vert="horz" lIns="91440" tIns="45720" rIns="91440" bIns="45720" rtlCol="0" anchor="b">
            <a:normAutofit/>
          </a:bodyPr>
          <a:lstStyle/>
          <a:p>
            <a:r>
              <a:rPr lang="en-US" altLang="zh-CN" sz="6600" kern="1200" dirty="0">
                <a:solidFill>
                  <a:schemeClr val="tx1"/>
                </a:solidFill>
              </a:rPr>
              <a:t>2. </a:t>
            </a:r>
            <a:r>
              <a:rPr lang="en-US" sz="6600" kern="1200" dirty="0" err="1">
                <a:solidFill>
                  <a:schemeClr val="tx1"/>
                </a:solidFill>
              </a:rPr>
              <a:t>研究动机</a:t>
            </a:r>
            <a:endParaRPr lang="en-US" sz="6600" kern="1200" dirty="0">
              <a:solidFill>
                <a:schemeClr val="tx1"/>
              </a:solidFill>
            </a:endParaRPr>
          </a:p>
        </p:txBody>
      </p:sp>
      <p:sp>
        <p:nvSpPr>
          <p:cNvPr id="4" name="灯片编号占位符 3">
            <a:extLst>
              <a:ext uri="{FF2B5EF4-FFF2-40B4-BE49-F238E27FC236}">
                <a16:creationId xmlns:a16="http://schemas.microsoft.com/office/drawing/2014/main" id="{D8D0F50D-2375-5677-B105-FC26C3EEACF2}"/>
              </a:ext>
            </a:extLst>
          </p:cNvPr>
          <p:cNvSpPr>
            <a:spLocks noGrp="1"/>
          </p:cNvSpPr>
          <p:nvPr>
            <p:ph type="sldNum" sz="quarter" idx="12"/>
          </p:nvPr>
        </p:nvSpPr>
        <p:spPr/>
        <p:txBody>
          <a:bodyPr/>
          <a:lstStyle/>
          <a:p>
            <a:fld id="{67EFCEC7-9889-994E-A950-47BD7D58E7BD}" type="slidenum">
              <a:rPr lang="en-CN" smtClean="0"/>
              <a:pPr/>
              <a:t>5</a:t>
            </a:fld>
            <a:r>
              <a:rPr lang="en-US" altLang="zh-CN"/>
              <a:t>/56</a:t>
            </a:r>
            <a:endParaRPr lang="zh-CN" altLang="en-US" dirty="0"/>
          </a:p>
        </p:txBody>
      </p:sp>
    </p:spTree>
    <p:extLst>
      <p:ext uri="{BB962C8B-B14F-4D97-AF65-F5344CB8AC3E}">
        <p14:creationId xmlns:p14="http://schemas.microsoft.com/office/powerpoint/2010/main" val="2665940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9290B-BEF5-1CBC-6E80-46E425050E6C}"/>
              </a:ext>
            </a:extLst>
          </p:cNvPr>
          <p:cNvSpPr>
            <a:spLocks noGrp="1"/>
          </p:cNvSpPr>
          <p:nvPr>
            <p:ph type="title"/>
          </p:nvPr>
        </p:nvSpPr>
        <p:spPr/>
        <p:txBody>
          <a:bodyPr vert="horz" lIns="91440" tIns="45720" rIns="91440" bIns="45720" rtlCol="0" anchor="b">
            <a:normAutofit/>
          </a:bodyPr>
          <a:lstStyle/>
          <a:p>
            <a:r>
              <a:rPr lang="en-US" altLang="zh-CN" sz="6600" dirty="0"/>
              <a:t>8</a:t>
            </a:r>
            <a:r>
              <a:rPr lang="en-US" altLang="zh-CN" sz="6600" kern="1200" dirty="0">
                <a:solidFill>
                  <a:schemeClr val="tx1"/>
                </a:solidFill>
              </a:rPr>
              <a:t>. </a:t>
            </a:r>
            <a:r>
              <a:rPr lang="zh-CN" altLang="en-US" sz="6600" kern="1200" dirty="0">
                <a:solidFill>
                  <a:schemeClr val="tx1"/>
                </a:solidFill>
              </a:rPr>
              <a:t>未来研究的拓展与方向</a:t>
            </a:r>
            <a:endParaRPr lang="en-US" sz="6600" kern="1200" dirty="0">
              <a:solidFill>
                <a:schemeClr val="tx1"/>
              </a:solidFill>
            </a:endParaRPr>
          </a:p>
        </p:txBody>
      </p:sp>
      <p:sp>
        <p:nvSpPr>
          <p:cNvPr id="4" name="灯片编号占位符 3">
            <a:extLst>
              <a:ext uri="{FF2B5EF4-FFF2-40B4-BE49-F238E27FC236}">
                <a16:creationId xmlns:a16="http://schemas.microsoft.com/office/drawing/2014/main" id="{E28752C6-52AE-3817-39CC-23734169CA82}"/>
              </a:ext>
            </a:extLst>
          </p:cNvPr>
          <p:cNvSpPr>
            <a:spLocks noGrp="1"/>
          </p:cNvSpPr>
          <p:nvPr>
            <p:ph type="sldNum" sz="quarter" idx="12"/>
          </p:nvPr>
        </p:nvSpPr>
        <p:spPr/>
        <p:txBody>
          <a:bodyPr/>
          <a:lstStyle/>
          <a:p>
            <a:fld id="{67EFCEC7-9889-994E-A950-47BD7D58E7BD}" type="slidenum">
              <a:rPr lang="en-CN" smtClean="0"/>
              <a:pPr/>
              <a:t>50</a:t>
            </a:fld>
            <a:r>
              <a:rPr lang="en-US" altLang="zh-CN"/>
              <a:t>/56</a:t>
            </a:r>
            <a:endParaRPr lang="zh-CN" altLang="en-US" dirty="0"/>
          </a:p>
        </p:txBody>
      </p:sp>
    </p:spTree>
    <p:extLst>
      <p:ext uri="{BB962C8B-B14F-4D97-AF65-F5344CB8AC3E}">
        <p14:creationId xmlns:p14="http://schemas.microsoft.com/office/powerpoint/2010/main" val="1332912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647AC-C6BB-1896-4311-BA0395E56AE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6B794C6-972F-016D-CEED-19F15C1F03C0}"/>
              </a:ext>
            </a:extLst>
          </p:cNvPr>
          <p:cNvSpPr>
            <a:spLocks noGrp="1"/>
          </p:cNvSpPr>
          <p:nvPr>
            <p:ph type="title"/>
          </p:nvPr>
        </p:nvSpPr>
        <p:spPr/>
        <p:txBody>
          <a:bodyPr>
            <a:normAutofit/>
          </a:bodyPr>
          <a:lstStyle/>
          <a:p>
            <a:r>
              <a:rPr lang="en-US" altLang="zh-CN" sz="3600" dirty="0"/>
              <a:t>8.1.</a:t>
            </a:r>
            <a:r>
              <a:rPr lang="en-CN" altLang="zh-CN" sz="3600"/>
              <a:t>一些有意思的</a:t>
            </a:r>
            <a:r>
              <a:rPr lang="zh-CN" altLang="en-US" sz="3600" dirty="0"/>
              <a:t>田野</a:t>
            </a:r>
            <a:r>
              <a:rPr lang="en-CN" altLang="zh-CN" sz="3600"/>
              <a:t>观察</a:t>
            </a:r>
            <a:endParaRPr kumimoji="1" lang="zh-CN" altLang="en-US" sz="3600" dirty="0"/>
          </a:p>
        </p:txBody>
      </p:sp>
      <p:sp>
        <p:nvSpPr>
          <p:cNvPr id="11" name="内容占位符 10">
            <a:extLst>
              <a:ext uri="{FF2B5EF4-FFF2-40B4-BE49-F238E27FC236}">
                <a16:creationId xmlns:a16="http://schemas.microsoft.com/office/drawing/2014/main" id="{2A8A7437-3850-A681-62CB-F58E746F058D}"/>
              </a:ext>
            </a:extLst>
          </p:cNvPr>
          <p:cNvSpPr>
            <a:spLocks noGrp="1"/>
          </p:cNvSpPr>
          <p:nvPr>
            <p:ph idx="1"/>
          </p:nvPr>
        </p:nvSpPr>
        <p:spPr/>
        <p:txBody>
          <a:bodyPr>
            <a:noAutofit/>
          </a:bodyPr>
          <a:lstStyle/>
          <a:p>
            <a:pPr>
              <a:lnSpc>
                <a:spcPct val="150000"/>
              </a:lnSpc>
            </a:pPr>
            <a:r>
              <a:rPr lang="zh-CN" altLang="en-US" b="1" dirty="0"/>
              <a:t>集体储藏设施使用率极低、规模不经济</a:t>
            </a:r>
            <a:r>
              <a:rPr lang="zh-CN" altLang="en-US" dirty="0"/>
              <a:t>：农户个体的“收获量与集体冷库容量比”低，导致单位储藏成本较高，使得大多数集体所有的冷库设施处于闲置状态。是一种集体资产成员使用权责不清晰造成的浪费。</a:t>
            </a:r>
            <a:r>
              <a:rPr lang="zh-CN" altLang="en-US" dirty="0">
                <a:solidFill>
                  <a:schemeClr val="bg1">
                    <a:lumMod val="50000"/>
                  </a:schemeClr>
                </a:solidFill>
              </a:rPr>
              <a:t>（孔祥智和高强，</a:t>
            </a:r>
            <a:r>
              <a:rPr lang="en-US" altLang="zh-CN" dirty="0">
                <a:solidFill>
                  <a:schemeClr val="bg1">
                    <a:lumMod val="50000"/>
                  </a:schemeClr>
                </a:solidFill>
              </a:rPr>
              <a:t>2017</a:t>
            </a:r>
            <a:r>
              <a:rPr lang="zh-CN" altLang="en-US" dirty="0">
                <a:solidFill>
                  <a:schemeClr val="bg1">
                    <a:lumMod val="50000"/>
                  </a:schemeClr>
                </a:solidFill>
              </a:rPr>
              <a:t>）</a:t>
            </a:r>
            <a:endParaRPr lang="en-US" altLang="zh-CN" dirty="0">
              <a:solidFill>
                <a:schemeClr val="bg1">
                  <a:lumMod val="50000"/>
                </a:schemeClr>
              </a:solidFill>
            </a:endParaRPr>
          </a:p>
          <a:p>
            <a:pPr>
              <a:lnSpc>
                <a:spcPct val="150000"/>
              </a:lnSpc>
            </a:pPr>
            <a:r>
              <a:rPr lang="zh-CN" altLang="en-US" b="1" dirty="0"/>
              <a:t>威慑而非实用</a:t>
            </a:r>
            <a:r>
              <a:rPr lang="zh-CN" altLang="en-US" dirty="0"/>
              <a:t>：在多数情况下，储藏并非真正用于延长保鲜期或等待更高价格，而更多被视为一种“威慑性工具”</a:t>
            </a:r>
            <a:r>
              <a:rPr lang="en-US" altLang="zh-CN" dirty="0"/>
              <a:t>——</a:t>
            </a:r>
            <a:r>
              <a:rPr lang="zh-CN" altLang="en-US" dirty="0"/>
              <a:t>通过展示储藏能力，向收购商传递潜在拒售信号，以促使其报出更具竞争力的价格</a:t>
            </a:r>
            <a:endParaRPr lang="en-US" altLang="zh-CN" dirty="0"/>
          </a:p>
          <a:p>
            <a:pPr>
              <a:lnSpc>
                <a:spcPct val="150000"/>
              </a:lnSpc>
            </a:pPr>
            <a:r>
              <a:rPr lang="zh-CN" altLang="en-US" b="1" dirty="0"/>
              <a:t>建设成本高昂</a:t>
            </a:r>
            <a:r>
              <a:rPr lang="zh-CN" altLang="en-US" dirty="0"/>
              <a:t>：建设一座容量约</a:t>
            </a:r>
            <a:r>
              <a:rPr lang="en-US" altLang="zh-CN" dirty="0"/>
              <a:t>20</a:t>
            </a:r>
            <a:r>
              <a:rPr lang="zh-CN" altLang="en-US" dirty="0"/>
              <a:t>吨的私用冷库需投入约</a:t>
            </a:r>
            <a:r>
              <a:rPr lang="en-US" altLang="zh-CN" dirty="0"/>
              <a:t>10</a:t>
            </a:r>
            <a:r>
              <a:rPr lang="zh-CN" altLang="en-US" dirty="0"/>
              <a:t>万元人民币，相当于普通果农年均农业收入的近五倍，形成较强的资金门槛</a:t>
            </a:r>
            <a:endParaRPr lang="en-US" altLang="zh-CN" dirty="0"/>
          </a:p>
          <a:p>
            <a:pPr>
              <a:lnSpc>
                <a:spcPct val="150000"/>
              </a:lnSpc>
            </a:pPr>
            <a:r>
              <a:rPr lang="zh-CN" altLang="en-US" b="1" dirty="0"/>
              <a:t>储藏设施供给不足</a:t>
            </a:r>
            <a:r>
              <a:rPr lang="zh-CN" altLang="en-US" dirty="0"/>
              <a:t>：每年十月进入收获旺季后，冷库存储空间迅速被占满，租赁价格逐年上涨，进一步限制了农户的可及性</a:t>
            </a:r>
            <a:endParaRPr lang="en-US" altLang="zh-CN" dirty="0"/>
          </a:p>
        </p:txBody>
      </p:sp>
    </p:spTree>
    <p:extLst>
      <p:ext uri="{BB962C8B-B14F-4D97-AF65-F5344CB8AC3E}">
        <p14:creationId xmlns:p14="http://schemas.microsoft.com/office/powerpoint/2010/main" val="1931815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6070D-A07F-5AD4-D720-FC4457B66CB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ED0CD84-86AA-A079-455B-1F3EF56ACCC4}"/>
              </a:ext>
            </a:extLst>
          </p:cNvPr>
          <p:cNvSpPr>
            <a:spLocks noGrp="1"/>
          </p:cNvSpPr>
          <p:nvPr>
            <p:ph type="title"/>
          </p:nvPr>
        </p:nvSpPr>
        <p:spPr/>
        <p:txBody>
          <a:bodyPr>
            <a:normAutofit/>
          </a:bodyPr>
          <a:lstStyle/>
          <a:p>
            <a:r>
              <a:rPr lang="en-US" altLang="zh-CN" sz="3600" dirty="0"/>
              <a:t>8.2.</a:t>
            </a:r>
            <a:r>
              <a:rPr lang="en-CN" altLang="zh-CN" sz="3600"/>
              <a:t>有效加强中间商间竞争</a:t>
            </a:r>
            <a:r>
              <a:rPr lang="zh-CN" altLang="en-US" sz="3600" dirty="0"/>
              <a:t>：不是越多越好</a:t>
            </a:r>
            <a:endParaRPr kumimoji="1" lang="zh-CN" altLang="en-US" sz="3600" dirty="0"/>
          </a:p>
        </p:txBody>
      </p:sp>
      <p:pic>
        <p:nvPicPr>
          <p:cNvPr id="4" name="Content Placeholder 4" descr="A comparison of a diagram&#10;&#10;AI-generated content may be incorrect.">
            <a:extLst>
              <a:ext uri="{FF2B5EF4-FFF2-40B4-BE49-F238E27FC236}">
                <a16:creationId xmlns:a16="http://schemas.microsoft.com/office/drawing/2014/main" id="{EDD37D7D-30F2-9DC3-4FE6-4A410025976C}"/>
              </a:ext>
            </a:extLst>
          </p:cNvPr>
          <p:cNvPicPr>
            <a:picLocks noGrp="1" noChangeAspect="1"/>
          </p:cNvPicPr>
          <p:nvPr>
            <p:ph idx="1"/>
          </p:nvPr>
        </p:nvPicPr>
        <p:blipFill>
          <a:blip r:embed="rId3"/>
          <a:stretch>
            <a:fillRect/>
          </a:stretch>
        </p:blipFill>
        <p:spPr>
          <a:xfrm>
            <a:off x="5830064" y="1977799"/>
            <a:ext cx="6361936" cy="3704544"/>
          </a:xfrm>
        </p:spPr>
      </p:pic>
      <p:sp>
        <p:nvSpPr>
          <p:cNvPr id="8" name="文本框 7">
            <a:extLst>
              <a:ext uri="{FF2B5EF4-FFF2-40B4-BE49-F238E27FC236}">
                <a16:creationId xmlns:a16="http://schemas.microsoft.com/office/drawing/2014/main" id="{92058867-3ABE-5296-4AC0-3D2729F346D5}"/>
              </a:ext>
            </a:extLst>
          </p:cNvPr>
          <p:cNvSpPr txBox="1"/>
          <p:nvPr/>
        </p:nvSpPr>
        <p:spPr>
          <a:xfrm>
            <a:off x="595537" y="1396501"/>
            <a:ext cx="5234527" cy="499175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400" dirty="0">
                <a:latin typeface="Arial" panose="020B0604020202020204" pitchFamily="34" charset="0"/>
                <a:ea typeface="SimHei" panose="02010609060101010101" pitchFamily="49" charset="-122"/>
                <a:cs typeface="Arial" panose="020B0604020202020204" pitchFamily="34" charset="0"/>
              </a:rPr>
              <a:t>Bertrand</a:t>
            </a:r>
            <a:r>
              <a:rPr lang="zh-CN" altLang="en-US" sz="2400" dirty="0">
                <a:latin typeface="SimHei" panose="02010609060101010101" pitchFamily="49" charset="-122"/>
                <a:ea typeface="SimHei" panose="02010609060101010101" pitchFamily="49" charset="-122"/>
              </a:rPr>
              <a:t>悖论：两个买方也能形成完全竞争格局</a:t>
            </a:r>
            <a:endParaRPr lang="en-US" altLang="zh-CN" sz="2400" dirty="0">
              <a:latin typeface="SimHei" panose="02010609060101010101" pitchFamily="49" charset="-122"/>
              <a:ea typeface="SimHei" panose="02010609060101010101" pitchFamily="49" charset="-122"/>
            </a:endParaRPr>
          </a:p>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合作社悖论：被少数人掌控，政策红利未能真正惠及普通小农</a:t>
            </a:r>
            <a:r>
              <a:rPr lang="zh-CN" altLang="en-US" sz="2400" dirty="0">
                <a:solidFill>
                  <a:schemeClr val="bg1">
                    <a:lumMod val="50000"/>
                  </a:schemeClr>
                </a:solidFill>
                <a:latin typeface="SimHei" panose="02010609060101010101" pitchFamily="49" charset="-122"/>
                <a:ea typeface="SimHei" panose="02010609060101010101" pitchFamily="49" charset="-122"/>
              </a:rPr>
              <a:t>（钟真，</a:t>
            </a:r>
            <a:r>
              <a:rPr lang="en-US" altLang="zh-CN" sz="2400" dirty="0">
                <a:solidFill>
                  <a:schemeClr val="bg1">
                    <a:lumMod val="50000"/>
                  </a:schemeClr>
                </a:solidFill>
                <a:latin typeface="SimHei" panose="02010609060101010101" pitchFamily="49" charset="-122"/>
                <a:ea typeface="SimHei" panose="02010609060101010101" pitchFamily="49" charset="-122"/>
              </a:rPr>
              <a:t>2018</a:t>
            </a:r>
            <a:r>
              <a:rPr lang="zh-CN" altLang="en-US" sz="2400" dirty="0">
                <a:solidFill>
                  <a:schemeClr val="bg1">
                    <a:lumMod val="50000"/>
                  </a:schemeClr>
                </a:solidFill>
                <a:latin typeface="SimHei" panose="02010609060101010101" pitchFamily="49" charset="-122"/>
                <a:ea typeface="SimHei" panose="02010609060101010101" pitchFamily="49" charset="-122"/>
              </a:rPr>
              <a:t>）</a:t>
            </a:r>
            <a:endParaRPr lang="en-US" altLang="zh-CN" sz="2400" dirty="0">
              <a:solidFill>
                <a:schemeClr val="bg1">
                  <a:lumMod val="50000"/>
                </a:schemeClr>
              </a:solidFill>
              <a:latin typeface="SimHei" panose="02010609060101010101" pitchFamily="49" charset="-122"/>
              <a:ea typeface="SimHei" panose="02010609060101010101" pitchFamily="49" charset="-122"/>
            </a:endParaRPr>
          </a:p>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专业大户、家庭农场：政策福利分配公平性</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核心问题：</a:t>
            </a:r>
            <a:endParaRPr lang="en-US" altLang="zh-CN" sz="2400" dirty="0">
              <a:latin typeface="SimHei" panose="02010609060101010101" pitchFamily="49" charset="-122"/>
              <a:ea typeface="SimHei" panose="02010609060101010101" pitchFamily="49" charset="-122"/>
            </a:endParaRPr>
          </a:p>
          <a:p>
            <a:pPr marL="342900" indent="-342900">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谁来代表多数农民的利益议价？</a:t>
            </a:r>
            <a:endParaRPr lang="en-US" altLang="zh-CN" sz="2400" b="1"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170528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96B1-40B9-8206-02DD-FE4AAD23BD6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DBD8AD5-C179-1C85-9085-A5581E41A62E}"/>
              </a:ext>
            </a:extLst>
          </p:cNvPr>
          <p:cNvSpPr>
            <a:spLocks noGrp="1"/>
          </p:cNvSpPr>
          <p:nvPr>
            <p:ph type="title"/>
          </p:nvPr>
        </p:nvSpPr>
        <p:spPr/>
        <p:txBody>
          <a:bodyPr>
            <a:normAutofit/>
          </a:bodyPr>
          <a:lstStyle/>
          <a:p>
            <a:r>
              <a:rPr lang="en-US" altLang="zh-CN" sz="3600" dirty="0"/>
              <a:t>8.3.</a:t>
            </a:r>
            <a:r>
              <a:rPr lang="en-CN" altLang="zh-CN" sz="3600"/>
              <a:t>模型拓展方向</a:t>
            </a:r>
            <a:r>
              <a:rPr lang="zh-CN" altLang="en-US" sz="3600" dirty="0"/>
              <a:t>（</a:t>
            </a:r>
            <a:r>
              <a:rPr lang="en-CN" altLang="zh-CN" sz="3600">
                <a:latin typeface="Arial" panose="020B0604020202020204" pitchFamily="34" charset="0"/>
                <a:cs typeface="Arial" panose="020B0604020202020204" pitchFamily="34" charset="0"/>
              </a:rPr>
              <a:t>Extensions</a:t>
            </a:r>
            <a:r>
              <a:rPr lang="zh-CN" altLang="en-US" sz="3600" dirty="0">
                <a:latin typeface="Arial" panose="020B0604020202020204" pitchFamily="34" charset="0"/>
                <a:cs typeface="Arial" panose="020B0604020202020204" pitchFamily="34" charset="0"/>
              </a:rPr>
              <a:t>）</a:t>
            </a:r>
            <a:endParaRPr kumimoji="1" lang="zh-CN" altLang="en-US" sz="3600" dirty="0">
              <a:latin typeface="Arial" panose="020B0604020202020204" pitchFamily="34" charset="0"/>
              <a:cs typeface="Arial" panose="020B0604020202020204" pitchFamily="34" charset="0"/>
            </a:endParaRPr>
          </a:p>
        </p:txBody>
      </p:sp>
      <p:sp>
        <p:nvSpPr>
          <p:cNvPr id="7" name="Freeform 3">
            <a:extLst>
              <a:ext uri="{FF2B5EF4-FFF2-40B4-BE49-F238E27FC236}">
                <a16:creationId xmlns:a16="http://schemas.microsoft.com/office/drawing/2014/main" id="{B46E7117-D017-E229-16DA-9EA2CED0EE79}"/>
              </a:ext>
            </a:extLst>
          </p:cNvPr>
          <p:cNvSpPr/>
          <p:nvPr/>
        </p:nvSpPr>
        <p:spPr>
          <a:xfrm>
            <a:off x="1176813" y="2517721"/>
            <a:ext cx="3037597" cy="1822558"/>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18110" tIns="118110" rIns="118110" bIns="118110" numCol="1" spcCol="1270" anchor="ctr" anchorCtr="0">
            <a:noAutofit/>
          </a:bodyPr>
          <a:lstStyle/>
          <a:p>
            <a:pPr algn="ctr" defTabSz="1267714">
              <a:lnSpc>
                <a:spcPct val="90000"/>
              </a:lnSpc>
              <a:spcBef>
                <a:spcPct val="0"/>
              </a:spcBef>
              <a:spcAft>
                <a:spcPct val="35000"/>
              </a:spcAft>
            </a:pPr>
            <a:r>
              <a:rPr lang="en-US" sz="2852" kern="1200" dirty="0">
                <a:solidFill>
                  <a:srgbClr val="555555"/>
                </a:solidFill>
                <a:latin typeface="Times New Roman" panose="02020603050405020304" pitchFamily="18" charset="0"/>
                <a:ea typeface="+mn-ea"/>
                <a:cs typeface="Times New Roman" panose="02020603050405020304" pitchFamily="18" charset="0"/>
              </a:rPr>
              <a:t>Risk Aversion: Loss Aversion</a:t>
            </a:r>
            <a:endParaRPr lang="en-US" sz="3100" kern="1200" dirty="0">
              <a:latin typeface="Times New Roman" panose="02020603050405020304" pitchFamily="18" charset="0"/>
              <a:cs typeface="Times New Roman" panose="02020603050405020304" pitchFamily="18" charset="0"/>
            </a:endParaRPr>
          </a:p>
        </p:txBody>
      </p:sp>
      <p:sp>
        <p:nvSpPr>
          <p:cNvPr id="9" name="Freeform 7">
            <a:extLst>
              <a:ext uri="{FF2B5EF4-FFF2-40B4-BE49-F238E27FC236}">
                <a16:creationId xmlns:a16="http://schemas.microsoft.com/office/drawing/2014/main" id="{4511A677-CC58-AE70-BB76-1E334D8ECDD9}"/>
              </a:ext>
            </a:extLst>
          </p:cNvPr>
          <p:cNvSpPr/>
          <p:nvPr/>
        </p:nvSpPr>
        <p:spPr>
          <a:xfrm>
            <a:off x="4626187" y="2517721"/>
            <a:ext cx="3037597" cy="1822558"/>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18110" tIns="118110" rIns="118110" bIns="118110" numCol="1" spcCol="1270" anchor="ctr" anchorCtr="0">
            <a:noAutofit/>
          </a:bodyPr>
          <a:lstStyle/>
          <a:p>
            <a:pPr algn="ctr" defTabSz="1267714">
              <a:lnSpc>
                <a:spcPct val="90000"/>
              </a:lnSpc>
              <a:spcBef>
                <a:spcPct val="0"/>
              </a:spcBef>
              <a:spcAft>
                <a:spcPct val="35000"/>
              </a:spcAft>
            </a:pPr>
            <a:r>
              <a:rPr lang="en-US" sz="2852" kern="1200" dirty="0">
                <a:solidFill>
                  <a:srgbClr val="555555"/>
                </a:solidFill>
                <a:latin typeface="Times New Roman" panose="02020603050405020304" pitchFamily="18" charset="0"/>
                <a:ea typeface="+mn-ea"/>
                <a:cs typeface="Times New Roman" panose="02020603050405020304" pitchFamily="18" charset="0"/>
              </a:rPr>
              <a:t>Trader’s Response:</a:t>
            </a:r>
          </a:p>
          <a:p>
            <a:pPr algn="ctr" defTabSz="1267714">
              <a:lnSpc>
                <a:spcPct val="90000"/>
              </a:lnSpc>
              <a:spcBef>
                <a:spcPct val="0"/>
              </a:spcBef>
              <a:spcAft>
                <a:spcPct val="35000"/>
              </a:spcAft>
            </a:pPr>
            <a:r>
              <a:rPr lang="en-US" sz="2852" kern="1200" dirty="0">
                <a:solidFill>
                  <a:srgbClr val="555555"/>
                </a:solidFill>
                <a:latin typeface="Times New Roman" panose="02020603050405020304" pitchFamily="18" charset="0"/>
                <a:ea typeface="+mn-ea"/>
                <a:cs typeface="Times New Roman" panose="02020603050405020304" pitchFamily="18" charset="0"/>
              </a:rPr>
              <a:t>Collective-Action Dilemma</a:t>
            </a:r>
            <a:endParaRPr lang="en-US" sz="3100" kern="1200" dirty="0">
              <a:latin typeface="Times New Roman" panose="02020603050405020304" pitchFamily="18" charset="0"/>
              <a:cs typeface="Times New Roman" panose="02020603050405020304" pitchFamily="18" charset="0"/>
            </a:endParaRPr>
          </a:p>
        </p:txBody>
      </p:sp>
      <p:sp>
        <p:nvSpPr>
          <p:cNvPr id="10" name="Freeform 9">
            <a:extLst>
              <a:ext uri="{FF2B5EF4-FFF2-40B4-BE49-F238E27FC236}">
                <a16:creationId xmlns:a16="http://schemas.microsoft.com/office/drawing/2014/main" id="{F064E33D-8B5C-D2B2-255F-0DC64EA48233}"/>
              </a:ext>
            </a:extLst>
          </p:cNvPr>
          <p:cNvSpPr/>
          <p:nvPr/>
        </p:nvSpPr>
        <p:spPr>
          <a:xfrm>
            <a:off x="8075562" y="2517721"/>
            <a:ext cx="3037597" cy="1822558"/>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18110" tIns="118110" rIns="118110" bIns="118110" numCol="1" spcCol="1270" anchor="ctr" anchorCtr="0">
            <a:noAutofit/>
          </a:bodyPr>
          <a:lstStyle/>
          <a:p>
            <a:pPr algn="ctr" defTabSz="1267714">
              <a:lnSpc>
                <a:spcPct val="90000"/>
              </a:lnSpc>
              <a:spcBef>
                <a:spcPct val="0"/>
              </a:spcBef>
              <a:spcAft>
                <a:spcPct val="35000"/>
              </a:spcAft>
            </a:pPr>
            <a:r>
              <a:rPr lang="en-US" sz="2852" kern="1200" dirty="0">
                <a:solidFill>
                  <a:srgbClr val="555555"/>
                </a:solidFill>
                <a:latin typeface="Times New Roman" panose="02020603050405020304" pitchFamily="18" charset="0"/>
                <a:ea typeface="+mn-ea"/>
                <a:cs typeface="Times New Roman" panose="02020603050405020304" pitchFamily="18" charset="0"/>
              </a:rPr>
              <a:t>Non-linear Storage Cost</a:t>
            </a:r>
            <a:endParaRPr lang="en-US" sz="3100" kern="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977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372A82-62D6-6B7B-17E2-FE5D09DB7731}"/>
              </a:ext>
            </a:extLst>
          </p:cNvPr>
          <p:cNvSpPr>
            <a:spLocks noGrp="1"/>
          </p:cNvSpPr>
          <p:nvPr>
            <p:ph type="title"/>
          </p:nvPr>
        </p:nvSpPr>
        <p:spPr/>
        <p:txBody>
          <a:bodyPr>
            <a:normAutofit/>
          </a:bodyPr>
          <a:lstStyle/>
          <a:p>
            <a:r>
              <a:rPr kumimoji="1" lang="en-US" altLang="zh-CN" sz="3600" dirty="0"/>
              <a:t>8.4.</a:t>
            </a:r>
            <a:r>
              <a:rPr kumimoji="1" lang="zh-CN" altLang="en-US" sz="3600" dirty="0"/>
              <a:t>苹果期货：</a:t>
            </a:r>
            <a:r>
              <a:rPr lang="zh-CN" altLang="en-US" sz="3600" dirty="0"/>
              <a:t>全球唯一的鲜果期货品种</a:t>
            </a:r>
            <a:endParaRPr kumimoji="1" lang="zh-CN" altLang="en-US" sz="3600" dirty="0"/>
          </a:p>
        </p:txBody>
      </p:sp>
      <p:sp>
        <p:nvSpPr>
          <p:cNvPr id="4" name="内容占位符 3">
            <a:extLst>
              <a:ext uri="{FF2B5EF4-FFF2-40B4-BE49-F238E27FC236}">
                <a16:creationId xmlns:a16="http://schemas.microsoft.com/office/drawing/2014/main" id="{A7FF54B4-74C2-BE60-D937-61204FCC62F2}"/>
              </a:ext>
            </a:extLst>
          </p:cNvPr>
          <p:cNvSpPr>
            <a:spLocks noGrp="1"/>
          </p:cNvSpPr>
          <p:nvPr>
            <p:ph idx="1"/>
          </p:nvPr>
        </p:nvSpPr>
        <p:spPr/>
        <p:txBody>
          <a:bodyPr>
            <a:noAutofit/>
          </a:bodyPr>
          <a:lstStyle/>
          <a:p>
            <a:pPr marL="0" indent="0">
              <a:lnSpc>
                <a:spcPct val="100000"/>
              </a:lnSpc>
              <a:buNone/>
            </a:pPr>
            <a:r>
              <a:rPr lang="zh-CN" altLang="en-US" b="1" dirty="0"/>
              <a:t>市场背景</a:t>
            </a:r>
          </a:p>
          <a:p>
            <a:pPr lvl="1">
              <a:lnSpc>
                <a:spcPct val="100000"/>
              </a:lnSpc>
            </a:pPr>
            <a:r>
              <a:rPr lang="zh-CN" altLang="en-US" dirty="0"/>
              <a:t>自 </a:t>
            </a:r>
            <a:r>
              <a:rPr lang="en-US" altLang="zh-CN" dirty="0"/>
              <a:t>2017 </a:t>
            </a:r>
            <a:r>
              <a:rPr lang="zh-CN" altLang="en-US" dirty="0"/>
              <a:t>年在郑州商品交易所上市，中国苹果期货成为全球唯一面向鲜果（非加工品）的期货品种</a:t>
            </a:r>
            <a:endParaRPr lang="en-US" altLang="zh-CN" dirty="0"/>
          </a:p>
          <a:p>
            <a:pPr marL="0" indent="0">
              <a:lnSpc>
                <a:spcPct val="100000"/>
              </a:lnSpc>
              <a:buNone/>
            </a:pPr>
            <a:r>
              <a:rPr lang="zh-CN" altLang="en-US" b="1" dirty="0"/>
              <a:t>市场特点</a:t>
            </a:r>
          </a:p>
          <a:p>
            <a:pPr lvl="1">
              <a:lnSpc>
                <a:spcPct val="100000"/>
              </a:lnSpc>
            </a:pPr>
            <a:r>
              <a:rPr lang="zh-CN" altLang="en-US" dirty="0"/>
              <a:t>鲜果属性： 与玉米、小麦等耐储农产品不同，苹果期货聚焦保鲜期短、损耗高的鲜果市场</a:t>
            </a:r>
          </a:p>
          <a:p>
            <a:pPr marL="0" indent="0">
              <a:lnSpc>
                <a:spcPct val="100000"/>
              </a:lnSpc>
              <a:buNone/>
            </a:pPr>
            <a:r>
              <a:rPr lang="zh-CN" altLang="en-US" b="1" dirty="0"/>
              <a:t>政策初衷</a:t>
            </a:r>
          </a:p>
          <a:p>
            <a:pPr lvl="1">
              <a:lnSpc>
                <a:spcPct val="100000"/>
              </a:lnSpc>
            </a:pPr>
            <a:r>
              <a:rPr lang="zh-CN" altLang="en-US" sz="2200" dirty="0"/>
              <a:t>为农户、经销商、加工商与出口商提供透明的价格发现与风险管理平台；</a:t>
            </a:r>
          </a:p>
          <a:p>
            <a:pPr lvl="1">
              <a:lnSpc>
                <a:spcPct val="100000"/>
              </a:lnSpc>
            </a:pPr>
            <a:r>
              <a:rPr lang="zh-CN" altLang="en-US" sz="2200" dirty="0"/>
              <a:t>使参与者可通过合约提前锁定价格、平抑波动、稳定收益</a:t>
            </a:r>
          </a:p>
          <a:p>
            <a:pPr marL="0" indent="0">
              <a:lnSpc>
                <a:spcPct val="100000"/>
              </a:lnSpc>
              <a:buNone/>
            </a:pPr>
            <a:r>
              <a:rPr lang="zh-CN" altLang="en-US" b="1" dirty="0"/>
              <a:t>现实挑战</a:t>
            </a:r>
          </a:p>
          <a:p>
            <a:pPr lvl="1">
              <a:lnSpc>
                <a:spcPct val="100000"/>
              </a:lnSpc>
            </a:pPr>
            <a:r>
              <a:rPr lang="zh-CN" altLang="en-US" dirty="0"/>
              <a:t>农户参与受限：资金门槛高、交易知识不足，中小农户直接参与比例不足千分之一</a:t>
            </a:r>
          </a:p>
          <a:p>
            <a:pPr>
              <a:lnSpc>
                <a:spcPct val="100000"/>
              </a:lnSpc>
            </a:pPr>
            <a:endParaRPr lang="zh-CN" altLang="en-US" dirty="0"/>
          </a:p>
        </p:txBody>
      </p:sp>
    </p:spTree>
    <p:extLst>
      <p:ext uri="{BB962C8B-B14F-4D97-AF65-F5344CB8AC3E}">
        <p14:creationId xmlns:p14="http://schemas.microsoft.com/office/powerpoint/2010/main" val="899745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301D69-AC07-33BC-3B8E-DB5B6259C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C724BD-FB98-C145-F908-3A38D99C445A}"/>
              </a:ext>
            </a:extLst>
          </p:cNvPr>
          <p:cNvSpPr>
            <a:spLocks noGrp="1"/>
          </p:cNvSpPr>
          <p:nvPr>
            <p:ph type="title"/>
          </p:nvPr>
        </p:nvSpPr>
        <p:spPr/>
        <p:txBody>
          <a:bodyPr vert="horz" lIns="91440" tIns="45720" rIns="91440" bIns="45720" rtlCol="0" anchor="b">
            <a:normAutofit/>
          </a:bodyPr>
          <a:lstStyle/>
          <a:p>
            <a:r>
              <a:rPr lang="en-US" altLang="zh-CN" sz="6600" dirty="0"/>
              <a:t>9</a:t>
            </a:r>
            <a:r>
              <a:rPr lang="en-US" altLang="zh-CN" sz="6600" kern="1200" dirty="0">
                <a:solidFill>
                  <a:schemeClr val="tx1"/>
                </a:solidFill>
              </a:rPr>
              <a:t>. </a:t>
            </a:r>
            <a:r>
              <a:rPr lang="zh-CN" altLang="en-US" sz="6600" kern="1200" dirty="0">
                <a:solidFill>
                  <a:schemeClr val="tx1"/>
                </a:solidFill>
              </a:rPr>
              <a:t>总结</a:t>
            </a:r>
            <a:endParaRPr lang="en-US" sz="6600" kern="1200" dirty="0">
              <a:solidFill>
                <a:schemeClr val="tx1"/>
              </a:solidFill>
            </a:endParaRPr>
          </a:p>
        </p:txBody>
      </p:sp>
      <p:sp>
        <p:nvSpPr>
          <p:cNvPr id="4" name="灯片编号占位符 3">
            <a:extLst>
              <a:ext uri="{FF2B5EF4-FFF2-40B4-BE49-F238E27FC236}">
                <a16:creationId xmlns:a16="http://schemas.microsoft.com/office/drawing/2014/main" id="{81DC2739-20BA-AC52-9183-1303E6F542B3}"/>
              </a:ext>
            </a:extLst>
          </p:cNvPr>
          <p:cNvSpPr>
            <a:spLocks noGrp="1"/>
          </p:cNvSpPr>
          <p:nvPr>
            <p:ph type="sldNum" sz="quarter" idx="12"/>
          </p:nvPr>
        </p:nvSpPr>
        <p:spPr/>
        <p:txBody>
          <a:bodyPr/>
          <a:lstStyle/>
          <a:p>
            <a:fld id="{67EFCEC7-9889-994E-A950-47BD7D58E7BD}" type="slidenum">
              <a:rPr lang="en-CN" smtClean="0"/>
              <a:pPr/>
              <a:t>55</a:t>
            </a:fld>
            <a:r>
              <a:rPr lang="en-US" altLang="zh-CN"/>
              <a:t>/56</a:t>
            </a:r>
            <a:endParaRPr lang="zh-CN" altLang="en-US" dirty="0"/>
          </a:p>
        </p:txBody>
      </p:sp>
    </p:spTree>
    <p:extLst>
      <p:ext uri="{BB962C8B-B14F-4D97-AF65-F5344CB8AC3E}">
        <p14:creationId xmlns:p14="http://schemas.microsoft.com/office/powerpoint/2010/main" val="1699390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732B-DDFB-EF55-CB58-F3DA76CEA47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40AEC64-445B-3353-B832-B76C63B322AA}"/>
              </a:ext>
            </a:extLst>
          </p:cNvPr>
          <p:cNvSpPr>
            <a:spLocks noGrp="1"/>
          </p:cNvSpPr>
          <p:nvPr>
            <p:ph type="title"/>
          </p:nvPr>
        </p:nvSpPr>
        <p:spPr/>
        <p:txBody>
          <a:bodyPr>
            <a:normAutofit/>
          </a:bodyPr>
          <a:lstStyle/>
          <a:p>
            <a:r>
              <a:rPr lang="en-US" altLang="zh-CN" sz="3600" dirty="0"/>
              <a:t>9.</a:t>
            </a:r>
            <a:r>
              <a:rPr lang="en-CN" altLang="zh-CN" sz="3600"/>
              <a:t>总结</a:t>
            </a:r>
            <a:endParaRPr kumimoji="1" lang="zh-CN" altLang="en-US" sz="3600" dirty="0"/>
          </a:p>
        </p:txBody>
      </p:sp>
      <p:sp>
        <p:nvSpPr>
          <p:cNvPr id="11" name="内容占位符 10">
            <a:extLst>
              <a:ext uri="{FF2B5EF4-FFF2-40B4-BE49-F238E27FC236}">
                <a16:creationId xmlns:a16="http://schemas.microsoft.com/office/drawing/2014/main" id="{D8F2B74D-6E85-F223-E321-C79E37D95899}"/>
              </a:ext>
            </a:extLst>
          </p:cNvPr>
          <p:cNvSpPr>
            <a:spLocks noGrp="1"/>
          </p:cNvSpPr>
          <p:nvPr>
            <p:ph idx="1"/>
          </p:nvPr>
        </p:nvSpPr>
        <p:spPr>
          <a:xfrm>
            <a:off x="838200" y="1098047"/>
            <a:ext cx="10515600" cy="5167312"/>
          </a:xfrm>
        </p:spPr>
        <p:txBody>
          <a:bodyPr>
            <a:noAutofit/>
          </a:bodyPr>
          <a:lstStyle/>
          <a:p>
            <a:pPr marL="0" indent="0">
              <a:lnSpc>
                <a:spcPct val="150000"/>
              </a:lnSpc>
              <a:buNone/>
            </a:pPr>
            <a:r>
              <a:rPr lang="zh-CN" altLang="en-US" sz="2400" dirty="0"/>
              <a:t>储藏的经济作用</a:t>
            </a:r>
            <a:endParaRPr lang="en-US" altLang="zh-CN" sz="2400" dirty="0"/>
          </a:p>
          <a:p>
            <a:pPr lvl="1">
              <a:lnSpc>
                <a:spcPct val="150000"/>
              </a:lnSpc>
            </a:pPr>
            <a:r>
              <a:rPr lang="zh-CN" altLang="en-US" sz="2000" dirty="0"/>
              <a:t>突破“收获即售”的限制，</a:t>
            </a:r>
            <a:r>
              <a:rPr lang="zh-CN" altLang="en-US" sz="2000" b="1" dirty="0"/>
              <a:t>从买方竞争强度的时间变化中获益</a:t>
            </a:r>
            <a:r>
              <a:rPr lang="zh-CN" altLang="en-US" sz="2000" dirty="0"/>
              <a:t>。</a:t>
            </a:r>
            <a:endParaRPr lang="en-US" altLang="zh-CN" sz="2000" dirty="0"/>
          </a:p>
          <a:p>
            <a:pPr lvl="1">
              <a:lnSpc>
                <a:spcPct val="150000"/>
              </a:lnSpc>
            </a:pPr>
            <a:r>
              <a:rPr lang="zh-CN" altLang="en-US" sz="2000" dirty="0"/>
              <a:t>储藏不仅是风险管理或价格套利工具，更是</a:t>
            </a:r>
            <a:r>
              <a:rPr lang="zh-CN" altLang="en-US" sz="2000" b="1" dirty="0"/>
              <a:t>提升议价能力</a:t>
            </a:r>
            <a:r>
              <a:rPr lang="zh-CN" altLang="en-US" sz="2000" dirty="0"/>
              <a:t>的重要手段</a:t>
            </a:r>
            <a:endParaRPr lang="en-US" altLang="zh-CN" sz="2000" dirty="0"/>
          </a:p>
          <a:p>
            <a:pPr marL="0" indent="0">
              <a:lnSpc>
                <a:spcPct val="150000"/>
              </a:lnSpc>
              <a:buNone/>
            </a:pPr>
            <a:r>
              <a:rPr lang="zh-CN" altLang="en-US" sz="2400" dirty="0"/>
              <a:t>研究创新与贡献</a:t>
            </a:r>
            <a:endParaRPr lang="en-US" altLang="zh-CN" sz="2400" dirty="0"/>
          </a:p>
          <a:p>
            <a:pPr lvl="1">
              <a:lnSpc>
                <a:spcPct val="150000"/>
              </a:lnSpc>
            </a:pPr>
            <a:r>
              <a:rPr lang="zh-CN" altLang="en-US" sz="2000" b="1" dirty="0"/>
              <a:t>从市场竞争视角</a:t>
            </a:r>
            <a:r>
              <a:rPr lang="zh-CN" altLang="en-US" sz="2000" dirty="0"/>
              <a:t>重新审视储藏问题，揭示其在应对买方势力与改善市场均衡中的作用</a:t>
            </a:r>
            <a:endParaRPr lang="en-US" altLang="zh-CN" sz="2000" dirty="0"/>
          </a:p>
          <a:p>
            <a:pPr marL="0" indent="0">
              <a:lnSpc>
                <a:spcPct val="150000"/>
              </a:lnSpc>
              <a:buNone/>
            </a:pPr>
            <a:r>
              <a:rPr lang="zh-CN" altLang="en-US" sz="2400" dirty="0"/>
              <a:t>更广泛的政策与理论启示</a:t>
            </a:r>
            <a:endParaRPr lang="en-US" altLang="zh-CN" sz="2400" dirty="0"/>
          </a:p>
          <a:p>
            <a:pPr lvl="1">
              <a:lnSpc>
                <a:spcPct val="150000"/>
              </a:lnSpc>
            </a:pPr>
            <a:r>
              <a:rPr lang="zh-CN" altLang="en-US" sz="2000" dirty="0"/>
              <a:t>本研究的分析框架同样适用于其他类似的农产品情境：如</a:t>
            </a:r>
            <a:r>
              <a:rPr lang="zh-CN" altLang="en-US" sz="2000" b="1" dirty="0"/>
              <a:t>上游投入供应市场竞争充分、但下游贸易环节买方有限</a:t>
            </a:r>
            <a:r>
              <a:rPr lang="zh-CN" altLang="en-US" sz="2000" dirty="0"/>
              <a:t>、存在市场垄断或价格操控的情形</a:t>
            </a:r>
            <a:endParaRPr lang="en-US" altLang="zh-CN" sz="2000" dirty="0"/>
          </a:p>
          <a:p>
            <a:pPr lvl="1">
              <a:lnSpc>
                <a:spcPct val="150000"/>
              </a:lnSpc>
            </a:pPr>
            <a:r>
              <a:rPr lang="zh-CN" altLang="en-US" sz="2000" dirty="0"/>
              <a:t>在此类中间商不完全竞争结构中，推广储藏设施和提高贮藏效率有助于改善生产者福利，对发展中国家“</a:t>
            </a:r>
            <a:r>
              <a:rPr lang="zh-CN" altLang="en-US" sz="2000" b="1" dirty="0"/>
              <a:t>如何通过市场化治理协助小农发展</a:t>
            </a:r>
            <a:r>
              <a:rPr lang="zh-CN" altLang="en-US" sz="2000" dirty="0"/>
              <a:t>”具有参考意义</a:t>
            </a:r>
            <a:endParaRPr lang="en-C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617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CF0D6F3-3F75-2093-3673-71F57BA64002}"/>
              </a:ext>
            </a:extLst>
          </p:cNvPr>
          <p:cNvSpPr>
            <a:spLocks noGrp="1"/>
          </p:cNvSpPr>
          <p:nvPr>
            <p:ph type="title"/>
          </p:nvPr>
        </p:nvSpPr>
        <p:spPr/>
        <p:txBody>
          <a:bodyPr anchor="ctr">
            <a:normAutofit/>
          </a:bodyPr>
          <a:lstStyle/>
          <a:p>
            <a:r>
              <a:rPr lang="zh-CN" altLang="en-US" sz="3600" dirty="0"/>
              <a:t>感谢人大农发院各位老师与同学，请大家批评指正！</a:t>
            </a:r>
            <a:endParaRPr kumimoji="1" lang="zh-CN" altLang="en-US" sz="3600" dirty="0"/>
          </a:p>
        </p:txBody>
      </p:sp>
      <p:graphicFrame>
        <p:nvGraphicFramePr>
          <p:cNvPr id="6" name="内容占位符 3">
            <a:extLst>
              <a:ext uri="{FF2B5EF4-FFF2-40B4-BE49-F238E27FC236}">
                <a16:creationId xmlns:a16="http://schemas.microsoft.com/office/drawing/2014/main" id="{21D0F2C0-05B1-B815-4609-1974631FA580}"/>
              </a:ext>
            </a:extLst>
          </p:cNvPr>
          <p:cNvGraphicFramePr>
            <a:graphicFrameLocks noGrp="1"/>
          </p:cNvGraphicFramePr>
          <p:nvPr>
            <p:ph idx="1"/>
            <p:extLst>
              <p:ext uri="{D42A27DB-BD31-4B8C-83A1-F6EECF244321}">
                <p14:modId xmlns:p14="http://schemas.microsoft.com/office/powerpoint/2010/main" val="3108808960"/>
              </p:ext>
            </p:extLst>
          </p:nvPr>
        </p:nvGraphicFramePr>
        <p:xfrm>
          <a:off x="841375" y="1325563"/>
          <a:ext cx="10515600" cy="5167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descr="QR 代码&#10;&#10;AI 生成的内容可能不正确。">
            <a:extLst>
              <a:ext uri="{FF2B5EF4-FFF2-40B4-BE49-F238E27FC236}">
                <a16:creationId xmlns:a16="http://schemas.microsoft.com/office/drawing/2014/main" id="{A78D80BF-5CF1-C959-C116-35FB3D7056C1}"/>
              </a:ext>
            </a:extLst>
          </p:cNvPr>
          <p:cNvPicPr>
            <a:picLocks noChangeAspect="1"/>
          </p:cNvPicPr>
          <p:nvPr/>
        </p:nvPicPr>
        <p:blipFill>
          <a:blip r:embed="rId7"/>
          <a:srcRect l="12946" t="26639" r="13534" b="1769"/>
          <a:stretch>
            <a:fillRect/>
          </a:stretch>
        </p:blipFill>
        <p:spPr>
          <a:xfrm>
            <a:off x="9090962" y="4313238"/>
            <a:ext cx="1370852" cy="1334890"/>
          </a:xfrm>
          <a:prstGeom prst="rect">
            <a:avLst/>
          </a:prstGeom>
        </p:spPr>
      </p:pic>
    </p:spTree>
    <p:extLst>
      <p:ext uri="{BB962C8B-B14F-4D97-AF65-F5344CB8AC3E}">
        <p14:creationId xmlns:p14="http://schemas.microsoft.com/office/powerpoint/2010/main" val="1459865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71EB7-AE14-D498-293C-5C847C98EF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A3CCB5-C734-4AC3-EA63-FD141231693E}"/>
              </a:ext>
            </a:extLst>
          </p:cNvPr>
          <p:cNvSpPr>
            <a:spLocks noGrp="1"/>
          </p:cNvSpPr>
          <p:nvPr>
            <p:ph type="title"/>
          </p:nvPr>
        </p:nvSpPr>
        <p:spPr/>
        <p:txBody>
          <a:bodyPr vert="horz" lIns="91440" tIns="45720" rIns="91440" bIns="45720" rtlCol="0" anchor="b">
            <a:normAutofit/>
          </a:bodyPr>
          <a:lstStyle/>
          <a:p>
            <a:r>
              <a:rPr lang="en-US" altLang="zh-CN" sz="6600" kern="1200" dirty="0">
                <a:solidFill>
                  <a:schemeClr val="tx1"/>
                </a:solidFill>
              </a:rPr>
              <a:t>10.</a:t>
            </a:r>
            <a:r>
              <a:rPr lang="zh-CN" altLang="en-US" sz="6600" dirty="0"/>
              <a:t>参考文献</a:t>
            </a:r>
            <a:endParaRPr lang="en-US" sz="6600" kern="1200" dirty="0">
              <a:solidFill>
                <a:schemeClr val="tx1"/>
              </a:solidFill>
            </a:endParaRPr>
          </a:p>
        </p:txBody>
      </p:sp>
      <p:sp>
        <p:nvSpPr>
          <p:cNvPr id="4" name="灯片编号占位符 3">
            <a:extLst>
              <a:ext uri="{FF2B5EF4-FFF2-40B4-BE49-F238E27FC236}">
                <a16:creationId xmlns:a16="http://schemas.microsoft.com/office/drawing/2014/main" id="{B444ABE2-6D48-F5EE-D54B-B4E2CBBF9111}"/>
              </a:ext>
            </a:extLst>
          </p:cNvPr>
          <p:cNvSpPr>
            <a:spLocks noGrp="1"/>
          </p:cNvSpPr>
          <p:nvPr>
            <p:ph type="sldNum" sz="quarter" idx="12"/>
          </p:nvPr>
        </p:nvSpPr>
        <p:spPr/>
        <p:txBody>
          <a:bodyPr/>
          <a:lstStyle/>
          <a:p>
            <a:fld id="{67EFCEC7-9889-994E-A950-47BD7D58E7BD}" type="slidenum">
              <a:rPr lang="en-CN" smtClean="0"/>
              <a:pPr/>
              <a:t>58</a:t>
            </a:fld>
            <a:r>
              <a:rPr lang="en-US" altLang="zh-CN"/>
              <a:t>/56</a:t>
            </a:r>
            <a:endParaRPr lang="zh-CN" altLang="en-US" dirty="0"/>
          </a:p>
        </p:txBody>
      </p:sp>
    </p:spTree>
    <p:extLst>
      <p:ext uri="{BB962C8B-B14F-4D97-AF65-F5344CB8AC3E}">
        <p14:creationId xmlns:p14="http://schemas.microsoft.com/office/powerpoint/2010/main" val="4104207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87CC2E-A62F-60B0-D0A8-329F0324A088}"/>
              </a:ext>
            </a:extLst>
          </p:cNvPr>
          <p:cNvSpPr>
            <a:spLocks noGrp="1"/>
          </p:cNvSpPr>
          <p:nvPr>
            <p:ph type="sldNum" sz="quarter" idx="12"/>
          </p:nvPr>
        </p:nvSpPr>
        <p:spPr/>
        <p:txBody>
          <a:bodyPr/>
          <a:lstStyle/>
          <a:p>
            <a:fld id="{67EFCEC7-9889-994E-A950-47BD7D58E7BD}" type="slidenum">
              <a:rPr lang="en-CN" smtClean="0"/>
              <a:pPr/>
              <a:t>59</a:t>
            </a:fld>
            <a:r>
              <a:rPr lang="en-US" altLang="zh-CN"/>
              <a:t>/60</a:t>
            </a:r>
            <a:endParaRPr lang="zh-CN" altLang="en-US" dirty="0"/>
          </a:p>
        </p:txBody>
      </p:sp>
      <p:sp>
        <p:nvSpPr>
          <p:cNvPr id="3" name="标题 2">
            <a:extLst>
              <a:ext uri="{FF2B5EF4-FFF2-40B4-BE49-F238E27FC236}">
                <a16:creationId xmlns:a16="http://schemas.microsoft.com/office/drawing/2014/main" id="{6B4BE823-903C-5E70-71B6-2AA66D58078C}"/>
              </a:ext>
            </a:extLst>
          </p:cNvPr>
          <p:cNvSpPr>
            <a:spLocks noGrp="1"/>
          </p:cNvSpPr>
          <p:nvPr>
            <p:ph type="title"/>
          </p:nvPr>
        </p:nvSpPr>
        <p:spPr/>
        <p:txBody>
          <a:bodyPr/>
          <a:lstStyle/>
          <a:p>
            <a:r>
              <a:rPr kumimoji="1" lang="zh-CN" altLang="en-US" dirty="0"/>
              <a:t>参考文献</a:t>
            </a:r>
          </a:p>
        </p:txBody>
      </p:sp>
      <p:sp>
        <p:nvSpPr>
          <p:cNvPr id="4" name="内容占位符 3">
            <a:extLst>
              <a:ext uri="{FF2B5EF4-FFF2-40B4-BE49-F238E27FC236}">
                <a16:creationId xmlns:a16="http://schemas.microsoft.com/office/drawing/2014/main" id="{B92DB288-D96B-0F40-83B3-039BFF1BC974}"/>
              </a:ext>
            </a:extLst>
          </p:cNvPr>
          <p:cNvSpPr>
            <a:spLocks noGrp="1"/>
          </p:cNvSpPr>
          <p:nvPr>
            <p:ph idx="1"/>
          </p:nvPr>
        </p:nvSpPr>
        <p:spPr/>
        <p:txBody>
          <a:bodyPr>
            <a:noAutofit/>
          </a:bodyPr>
          <a:lstStyle/>
          <a:p>
            <a:pPr marL="342900" indent="-342900">
              <a:buFont typeface="+mj-lt"/>
              <a:buAutoNum type="arabicPeriod"/>
            </a:pPr>
            <a:r>
              <a:rPr lang="en-US" altLang="zh-CN" sz="1400" dirty="0">
                <a:latin typeface="Arial" panose="020B0604020202020204" pitchFamily="34" charset="0"/>
                <a:cs typeface="Arial" panose="020B0604020202020204" pitchFamily="34" charset="0"/>
              </a:rPr>
              <a:t>Aggarwal, S., Francis, E., &amp; Robinson, J. (2018). Grain today, gain tomorrow: Evidence from a storage experiment with savings clubs in Kenya. </a:t>
            </a:r>
            <a:r>
              <a:rPr lang="en-US" altLang="zh-CN" sz="1400" i="1" dirty="0">
                <a:latin typeface="Arial" panose="020B0604020202020204" pitchFamily="34" charset="0"/>
                <a:cs typeface="Arial" panose="020B0604020202020204" pitchFamily="34" charset="0"/>
              </a:rPr>
              <a:t>Journal of Development Economics</a:t>
            </a:r>
            <a:r>
              <a:rPr lang="en-US" altLang="zh-CN" sz="1400" dirty="0">
                <a:latin typeface="Arial" panose="020B0604020202020204" pitchFamily="34" charset="0"/>
                <a:cs typeface="Arial" panose="020B0604020202020204" pitchFamily="34" charset="0"/>
              </a:rPr>
              <a:t>, 134, 1–15.</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Ai, J., Pei, J., &amp; Yang, A. (2024). Spatial competition and market power in China’s agricultural markets. </a:t>
            </a:r>
            <a:r>
              <a:rPr lang="en-US" altLang="zh-CN" sz="1400" i="1" dirty="0">
                <a:latin typeface="Arial" panose="020B0604020202020204" pitchFamily="34" charset="0"/>
                <a:cs typeface="Arial" panose="020B0604020202020204" pitchFamily="34" charset="0"/>
              </a:rPr>
              <a:t>Working Paper</a:t>
            </a:r>
            <a:r>
              <a:rPr lang="en-US" altLang="zh-CN"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https://www.gtap.agecon.purdue.edu/resources/res_display.asp?RecordID=7268</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Anand, K., </a:t>
            </a:r>
            <a:r>
              <a:rPr lang="en-US" altLang="zh-CN" sz="1400" dirty="0" err="1">
                <a:latin typeface="Arial" panose="020B0604020202020204" pitchFamily="34" charset="0"/>
                <a:cs typeface="Arial" panose="020B0604020202020204" pitchFamily="34" charset="0"/>
              </a:rPr>
              <a:t>Anupindi</a:t>
            </a:r>
            <a:r>
              <a:rPr lang="en-US" altLang="zh-CN" sz="1400" dirty="0">
                <a:latin typeface="Arial" panose="020B0604020202020204" pitchFamily="34" charset="0"/>
                <a:cs typeface="Arial" panose="020B0604020202020204" pitchFamily="34" charset="0"/>
              </a:rPr>
              <a:t>, R., &amp; </a:t>
            </a:r>
            <a:r>
              <a:rPr lang="en-US" altLang="zh-CN" sz="1400" dirty="0" err="1">
                <a:latin typeface="Arial" panose="020B0604020202020204" pitchFamily="34" charset="0"/>
                <a:cs typeface="Arial" panose="020B0604020202020204" pitchFamily="34" charset="0"/>
              </a:rPr>
              <a:t>Bassok</a:t>
            </a:r>
            <a:r>
              <a:rPr lang="en-US" altLang="zh-CN" sz="1400" dirty="0">
                <a:latin typeface="Arial" panose="020B0604020202020204" pitchFamily="34" charset="0"/>
                <a:cs typeface="Arial" panose="020B0604020202020204" pitchFamily="34" charset="0"/>
              </a:rPr>
              <a:t>, Y. (2008). Strategic inventories in vertical contracts. </a:t>
            </a:r>
            <a:r>
              <a:rPr lang="en-US" altLang="zh-CN" sz="1400" i="1" dirty="0">
                <a:latin typeface="Arial" panose="020B0604020202020204" pitchFamily="34" charset="0"/>
                <a:cs typeface="Arial" panose="020B0604020202020204" pitchFamily="34" charset="0"/>
              </a:rPr>
              <a:t>Management Science</a:t>
            </a:r>
            <a:r>
              <a:rPr lang="en-US" altLang="zh-CN" sz="1400" dirty="0">
                <a:latin typeface="Arial" panose="020B0604020202020204" pitchFamily="34" charset="0"/>
                <a:cs typeface="Arial" panose="020B0604020202020204" pitchFamily="34" charset="0"/>
              </a:rPr>
              <a:t>, 54(10), 1792–1804.</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Barrett, C. B., &amp; </a:t>
            </a:r>
            <a:r>
              <a:rPr lang="en-US" altLang="zh-CN" sz="1400" dirty="0" err="1">
                <a:latin typeface="Arial" panose="020B0604020202020204" pitchFamily="34" charset="0"/>
                <a:cs typeface="Arial" panose="020B0604020202020204" pitchFamily="34" charset="0"/>
              </a:rPr>
              <a:t>Mutambatsere</a:t>
            </a:r>
            <a:r>
              <a:rPr lang="en-US" altLang="zh-CN" sz="1400" dirty="0">
                <a:latin typeface="Arial" panose="020B0604020202020204" pitchFamily="34" charset="0"/>
                <a:cs typeface="Arial" panose="020B0604020202020204" pitchFamily="34" charset="0"/>
              </a:rPr>
              <a:t>, E. (2008). Agricultural markets in developing countries. In S. </a:t>
            </a:r>
            <a:r>
              <a:rPr lang="en-US" altLang="zh-CN" sz="1400" dirty="0" err="1">
                <a:latin typeface="Arial" panose="020B0604020202020204" pitchFamily="34" charset="0"/>
                <a:cs typeface="Arial" panose="020B0604020202020204" pitchFamily="34" charset="0"/>
              </a:rPr>
              <a:t>Durlauf</a:t>
            </a:r>
            <a:r>
              <a:rPr lang="en-US" altLang="zh-CN" sz="1400" dirty="0">
                <a:latin typeface="Arial" panose="020B0604020202020204" pitchFamily="34" charset="0"/>
                <a:cs typeface="Arial" panose="020B0604020202020204" pitchFamily="34" charset="0"/>
              </a:rPr>
              <a:t> &amp; L. Blume (Eds.), </a:t>
            </a:r>
            <a:r>
              <a:rPr lang="en-US" altLang="zh-CN" sz="1400" i="1" dirty="0">
                <a:latin typeface="Arial" panose="020B0604020202020204" pitchFamily="34" charset="0"/>
                <a:cs typeface="Arial" panose="020B0604020202020204" pitchFamily="34" charset="0"/>
              </a:rPr>
              <a:t>The New Palgrave Dictionary of Economics</a:t>
            </a:r>
            <a:r>
              <a:rPr lang="en-US" altLang="zh-CN" sz="1400" dirty="0">
                <a:latin typeface="Arial" panose="020B0604020202020204" pitchFamily="34" charset="0"/>
                <a:cs typeface="Arial" panose="020B0604020202020204" pitchFamily="34" charset="0"/>
              </a:rPr>
              <a:t>, Springer.</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Bellemare, M. F. (2022). Agricultural value chains: Towards a marriage of development economics and industrial </a:t>
            </a:r>
            <a:r>
              <a:rPr lang="en-US" altLang="zh-CN" sz="1400" dirty="0" err="1">
                <a:latin typeface="Arial" panose="020B0604020202020204" pitchFamily="34" charset="0"/>
                <a:cs typeface="Arial" panose="020B0604020202020204" pitchFamily="34" charset="0"/>
              </a:rPr>
              <a:t>organisation</a:t>
            </a:r>
            <a:r>
              <a:rPr lang="en-US" altLang="zh-CN" sz="1400"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Australian Journal of Agricultural and Resource Economics</a:t>
            </a:r>
            <a:r>
              <a:rPr lang="en-US" altLang="zh-CN" sz="1400" dirty="0">
                <a:latin typeface="Arial" panose="020B0604020202020204" pitchFamily="34" charset="0"/>
                <a:cs typeface="Arial" panose="020B0604020202020204" pitchFamily="34" charset="0"/>
              </a:rPr>
              <a:t>, 66(2), 241–255.</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Bergquist, L.F. &amp; Dinerstein, M. (2020). Competition and entry in agricultural markets: Experimental evidence from Kenya. American Economic Review 110(12): 3705–3747.</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Burke, M., Bergquist, L.F. &amp; Miguel, E. (2019). Sell low and buy high: Arbitrage and local price effects in Kenya. QJE 134(2): 785–842.</a:t>
            </a: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Cardell, L. &amp; Michelson, H. (2023). Price risk and small farmer maize storage in Sub-Saharan Africa. AJAE 105(3): 737–759.</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Chatterjee, S. (2023). Market power and spatial competition in rural India. QJE 138(3): 1649–1711.</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Deaton, A. &amp; Laroque, G. (1992). On the </a:t>
            </a:r>
            <a:r>
              <a:rPr lang="en-US" altLang="zh-CN" sz="1400" dirty="0" err="1">
                <a:latin typeface="Arial" panose="020B0604020202020204" pitchFamily="34" charset="0"/>
                <a:cs typeface="Arial" panose="020B0604020202020204" pitchFamily="34" charset="0"/>
              </a:rPr>
              <a:t>behaviour</a:t>
            </a:r>
            <a:r>
              <a:rPr lang="en-US" altLang="zh-CN" sz="1400" dirty="0">
                <a:latin typeface="Arial" panose="020B0604020202020204" pitchFamily="34" charset="0"/>
                <a:cs typeface="Arial" panose="020B0604020202020204" pitchFamily="34" charset="0"/>
              </a:rPr>
              <a:t> of commodity prices. Review of Economic Studies 59(1): 1–23.</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Fafchamps, M. &amp; Hill, R.V. (2005). Selling at the farmgate or traveling to market. AJAE 87(3): 717–734.</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Grau, A., &amp; </a:t>
            </a:r>
            <a:r>
              <a:rPr lang="en-US" altLang="zh-CN" sz="1400" dirty="0" err="1">
                <a:latin typeface="Arial" panose="020B0604020202020204" pitchFamily="34" charset="0"/>
                <a:cs typeface="Arial" panose="020B0604020202020204" pitchFamily="34" charset="0"/>
              </a:rPr>
              <a:t>Hockmann</a:t>
            </a:r>
            <a:r>
              <a:rPr lang="en-US" altLang="zh-CN" sz="1400" dirty="0">
                <a:latin typeface="Arial" panose="020B0604020202020204" pitchFamily="34" charset="0"/>
                <a:cs typeface="Arial" panose="020B0604020202020204" pitchFamily="34" charset="0"/>
              </a:rPr>
              <a:t>, H. (2018). Market power in the German dairy value chain. </a:t>
            </a:r>
            <a:r>
              <a:rPr lang="en-US" altLang="zh-CN" sz="1400" i="1" dirty="0">
                <a:latin typeface="Arial" panose="020B0604020202020204" pitchFamily="34" charset="0"/>
                <a:cs typeface="Arial" panose="020B0604020202020204" pitchFamily="34" charset="0"/>
              </a:rPr>
              <a:t>Agribusiness</a:t>
            </a:r>
            <a:r>
              <a:rPr lang="en-US" altLang="zh-CN" sz="1400" dirty="0">
                <a:latin typeface="Arial" panose="020B0604020202020204" pitchFamily="34" charset="0"/>
                <a:cs typeface="Arial" panose="020B0604020202020204" pitchFamily="34" charset="0"/>
              </a:rPr>
              <a:t>, 34(1), 93–111.</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endParaRPr kumimoji="1"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1476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01F943-EC28-9899-0328-F0904A001328}"/>
              </a:ext>
            </a:extLst>
          </p:cNvPr>
          <p:cNvSpPr>
            <a:spLocks noGrp="1"/>
          </p:cNvSpPr>
          <p:nvPr>
            <p:ph type="title"/>
          </p:nvPr>
        </p:nvSpPr>
        <p:spPr/>
        <p:txBody>
          <a:bodyPr>
            <a:normAutofit/>
          </a:bodyPr>
          <a:lstStyle/>
          <a:p>
            <a:r>
              <a:rPr lang="en-US" altLang="zh-CN" sz="3600" dirty="0"/>
              <a:t>2.</a:t>
            </a:r>
            <a:r>
              <a:rPr lang="zh-CN" altLang="en-US" sz="3600" dirty="0"/>
              <a:t>研究动机</a:t>
            </a:r>
            <a:endParaRPr kumimoji="1" lang="zh-CN" altLang="en-US" sz="3600" dirty="0"/>
          </a:p>
        </p:txBody>
      </p:sp>
      <p:sp>
        <p:nvSpPr>
          <p:cNvPr id="4" name="内容占位符 3">
            <a:extLst>
              <a:ext uri="{FF2B5EF4-FFF2-40B4-BE49-F238E27FC236}">
                <a16:creationId xmlns:a16="http://schemas.microsoft.com/office/drawing/2014/main" id="{EE9024BF-B827-C1B5-E07C-1EEA534F8584}"/>
              </a:ext>
            </a:extLst>
          </p:cNvPr>
          <p:cNvSpPr>
            <a:spLocks noGrp="1"/>
          </p:cNvSpPr>
          <p:nvPr>
            <p:ph idx="1"/>
          </p:nvPr>
        </p:nvSpPr>
        <p:spPr/>
        <p:txBody>
          <a:bodyPr>
            <a:normAutofit/>
          </a:bodyPr>
          <a:lstStyle/>
          <a:p>
            <a:pPr>
              <a:lnSpc>
                <a:spcPct val="150000"/>
              </a:lnSpc>
            </a:pPr>
            <a:r>
              <a:rPr lang="zh-CN" altLang="en-US" sz="2200" dirty="0"/>
              <a:t>灵感基于实地观察：延安</a:t>
            </a:r>
            <a:r>
              <a:rPr lang="en-US" altLang="zh-CN" sz="2200" dirty="0"/>
              <a:t>·</a:t>
            </a:r>
            <a:r>
              <a:rPr lang="zh-CN" altLang="en-US" sz="2200" dirty="0"/>
              <a:t>红富士苹果产业链上游（农户</a:t>
            </a:r>
            <a:r>
              <a:rPr lang="en-US" altLang="zh-CN" sz="2200" dirty="0"/>
              <a:t>—</a:t>
            </a:r>
            <a:r>
              <a:rPr lang="zh-CN" altLang="en-US" sz="2200" dirty="0"/>
              <a:t>中间商）</a:t>
            </a:r>
            <a:endParaRPr lang="en-US" altLang="zh-CN" sz="2200" b="1" dirty="0"/>
          </a:p>
          <a:p>
            <a:pPr>
              <a:lnSpc>
                <a:spcPct val="150000"/>
              </a:lnSpc>
            </a:pPr>
            <a:r>
              <a:rPr lang="zh-CN" altLang="en-US" sz="2200" b="1" dirty="0"/>
              <a:t>价格剪刀差显著</a:t>
            </a:r>
            <a:r>
              <a:rPr lang="zh-CN" altLang="en-US" sz="2200" dirty="0"/>
              <a:t>：零售终端（家乐福、物美等）价格约</a:t>
            </a:r>
            <a:r>
              <a:rPr lang="en-US" altLang="zh-CN" sz="2200" b="1" dirty="0"/>
              <a:t>12</a:t>
            </a:r>
            <a:r>
              <a:rPr lang="zh-CN" altLang="en-US" sz="2200" b="1" dirty="0"/>
              <a:t>～</a:t>
            </a:r>
            <a:r>
              <a:rPr lang="en-US" altLang="zh-CN" sz="2200" b="1" dirty="0"/>
              <a:t>15</a:t>
            </a:r>
            <a:r>
              <a:rPr lang="zh-CN" altLang="en-US" sz="2200" b="1" dirty="0"/>
              <a:t>元</a:t>
            </a:r>
            <a:r>
              <a:rPr lang="en-US" altLang="zh-CN" sz="2200" b="1" dirty="0"/>
              <a:t>/</a:t>
            </a:r>
            <a:r>
              <a:rPr lang="zh-CN" altLang="en-US" sz="2200" b="1" dirty="0"/>
              <a:t>斤</a:t>
            </a:r>
            <a:br>
              <a:rPr lang="zh-CN" altLang="en-US" sz="2200" dirty="0"/>
            </a:br>
            <a:r>
              <a:rPr lang="zh-CN" altLang="en-US" sz="2200" dirty="0"/>
              <a:t>农户地头价长期在</a:t>
            </a:r>
            <a:r>
              <a:rPr lang="en-US" altLang="zh-CN" b="1" dirty="0"/>
              <a:t>2</a:t>
            </a:r>
            <a:r>
              <a:rPr lang="en-US" altLang="zh-CN" sz="2200" b="1" dirty="0"/>
              <a:t>–6</a:t>
            </a:r>
            <a:r>
              <a:rPr lang="zh-CN" altLang="en-US" sz="2200" b="1" dirty="0"/>
              <a:t>元</a:t>
            </a:r>
            <a:r>
              <a:rPr lang="en-US" altLang="zh-CN" sz="2200" b="1" dirty="0"/>
              <a:t>/</a:t>
            </a:r>
            <a:r>
              <a:rPr lang="zh-CN" altLang="en-US" sz="2200" b="1" dirty="0"/>
              <a:t>斤</a:t>
            </a:r>
            <a:r>
              <a:rPr lang="zh-CN" altLang="en-US" sz="2200" dirty="0"/>
              <a:t>徘徊</a:t>
            </a:r>
            <a:endParaRPr lang="en-US" altLang="zh-CN" sz="2200" dirty="0"/>
          </a:p>
          <a:p>
            <a:pPr>
              <a:lnSpc>
                <a:spcPct val="150000"/>
              </a:lnSpc>
            </a:pPr>
            <a:r>
              <a:rPr lang="zh-CN" altLang="en-US" sz="2200" b="1" dirty="0"/>
              <a:t>同一农季内不同时期</a:t>
            </a:r>
            <a:r>
              <a:rPr lang="zh-CN" altLang="en-US" dirty="0"/>
              <a:t>且波动幅度更大</a:t>
            </a:r>
            <a:r>
              <a:rPr lang="zh-CN" altLang="en-US" sz="2200" dirty="0"/>
              <a:t>：在中间商对下游销售价格基本稳定的情况下，</a:t>
            </a:r>
            <a:br>
              <a:rPr lang="zh-CN" altLang="en-US" sz="2200" dirty="0"/>
            </a:br>
            <a:r>
              <a:rPr lang="zh-CN" altLang="en-US" sz="2200" dirty="0"/>
              <a:t>农户的销售价格仍随交易时点大幅波动（圣诞节、春节、五一、国庆）</a:t>
            </a:r>
          </a:p>
          <a:p>
            <a:pPr>
              <a:lnSpc>
                <a:spcPct val="150000"/>
              </a:lnSpc>
            </a:pPr>
            <a:r>
              <a:rPr lang="zh-CN" altLang="en-US" sz="2200" dirty="0"/>
              <a:t>微观市场结构：买方势力异质性显著</a:t>
            </a:r>
          </a:p>
          <a:p>
            <a:pPr lvl="1">
              <a:lnSpc>
                <a:spcPct val="150000"/>
              </a:lnSpc>
            </a:pPr>
            <a:r>
              <a:rPr lang="zh-CN" altLang="en-US" sz="2200" i="1" dirty="0"/>
              <a:t>空间异质性</a:t>
            </a:r>
            <a:r>
              <a:rPr lang="zh-CN" altLang="en-US" sz="2200" dirty="0"/>
              <a:t>：不同村（如 </a:t>
            </a:r>
            <a:r>
              <a:rPr lang="en-US" altLang="zh-CN" sz="2200" dirty="0"/>
              <a:t>A </a:t>
            </a:r>
            <a:r>
              <a:rPr lang="zh-CN" altLang="en-US" sz="2200" dirty="0"/>
              <a:t>村 </a:t>
            </a:r>
            <a:r>
              <a:rPr lang="en-US" altLang="zh-CN" sz="2200" dirty="0"/>
              <a:t>vs.</a:t>
            </a:r>
            <a:r>
              <a:rPr lang="zh-CN" altLang="en-US" sz="2200" dirty="0"/>
              <a:t> </a:t>
            </a:r>
            <a:r>
              <a:rPr lang="en-US" altLang="zh-CN" sz="2200" dirty="0"/>
              <a:t>B </a:t>
            </a:r>
            <a:r>
              <a:rPr lang="zh-CN" altLang="en-US" sz="2200" dirty="0"/>
              <a:t>村）面临的买方竞争程度不同；</a:t>
            </a:r>
          </a:p>
          <a:p>
            <a:pPr lvl="1">
              <a:lnSpc>
                <a:spcPct val="150000"/>
              </a:lnSpc>
            </a:pPr>
            <a:r>
              <a:rPr lang="zh-CN" altLang="en-US" sz="2200" b="1" i="1" u="sng" dirty="0"/>
              <a:t>时间异质性</a:t>
            </a:r>
            <a:r>
              <a:rPr lang="zh-CN" altLang="en-US" sz="2200" b="1" u="sng" dirty="0"/>
              <a:t>：同一村在不同时间节点的买方势力也在变化</a:t>
            </a:r>
          </a:p>
        </p:txBody>
      </p:sp>
    </p:spTree>
    <p:extLst>
      <p:ext uri="{BB962C8B-B14F-4D97-AF65-F5344CB8AC3E}">
        <p14:creationId xmlns:p14="http://schemas.microsoft.com/office/powerpoint/2010/main" val="168166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DA18A3-63BF-FB4B-A8AF-0B3ABCD447EB}"/>
              </a:ext>
            </a:extLst>
          </p:cNvPr>
          <p:cNvSpPr>
            <a:spLocks noGrp="1"/>
          </p:cNvSpPr>
          <p:nvPr>
            <p:ph type="sldNum" sz="quarter" idx="12"/>
          </p:nvPr>
        </p:nvSpPr>
        <p:spPr/>
        <p:txBody>
          <a:bodyPr/>
          <a:lstStyle/>
          <a:p>
            <a:fld id="{67EFCEC7-9889-994E-A950-47BD7D58E7BD}" type="slidenum">
              <a:rPr lang="en-CN" smtClean="0"/>
              <a:pPr/>
              <a:t>60</a:t>
            </a:fld>
            <a:r>
              <a:rPr lang="en-US" altLang="zh-CN"/>
              <a:t>/60</a:t>
            </a:r>
            <a:endParaRPr lang="zh-CN" altLang="en-US" dirty="0"/>
          </a:p>
        </p:txBody>
      </p:sp>
      <p:sp>
        <p:nvSpPr>
          <p:cNvPr id="3" name="标题 2">
            <a:extLst>
              <a:ext uri="{FF2B5EF4-FFF2-40B4-BE49-F238E27FC236}">
                <a16:creationId xmlns:a16="http://schemas.microsoft.com/office/drawing/2014/main" id="{19C623D3-A0B5-5938-3357-FF7B1CFCFDA5}"/>
              </a:ext>
            </a:extLst>
          </p:cNvPr>
          <p:cNvSpPr>
            <a:spLocks noGrp="1"/>
          </p:cNvSpPr>
          <p:nvPr>
            <p:ph type="title"/>
          </p:nvPr>
        </p:nvSpPr>
        <p:spPr/>
        <p:txBody>
          <a:bodyPr/>
          <a:lstStyle/>
          <a:p>
            <a:r>
              <a:rPr kumimoji="1" lang="zh-CN" altLang="en-US" dirty="0"/>
              <a:t>参考文献</a:t>
            </a:r>
          </a:p>
        </p:txBody>
      </p:sp>
      <p:sp>
        <p:nvSpPr>
          <p:cNvPr id="4" name="内容占位符 3">
            <a:extLst>
              <a:ext uri="{FF2B5EF4-FFF2-40B4-BE49-F238E27FC236}">
                <a16:creationId xmlns:a16="http://schemas.microsoft.com/office/drawing/2014/main" id="{FE626E00-3711-B597-B98C-BAF15F58786A}"/>
              </a:ext>
            </a:extLst>
          </p:cNvPr>
          <p:cNvSpPr>
            <a:spLocks noGrp="1"/>
          </p:cNvSpPr>
          <p:nvPr>
            <p:ph idx="1"/>
          </p:nvPr>
        </p:nvSpPr>
        <p:spPr/>
        <p:txBody>
          <a:bodyPr>
            <a:normAutofit/>
          </a:bodyPr>
          <a:lstStyle/>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Huang, J., Su, L., Huang, Q. &amp; Liu, X. (2022). Facilitating inclusive ICT application and e-commerce development in rural China. Agricultural Economics 53(6): 938–952.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Janzen, J.P., Paulson, N.D. &amp; Tsay, J.-H. (2024). Commodity storage and the cost of capital: Evidence from Illinois grain farms. AJAE 106(2): 526–546.</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Ji, I., Chung, C., &amp; Lee, J. (2017). Measuring oligopsony power in the U.S. cattle procurement market: Packer concentration, cattle cycle, and seasonality. </a:t>
            </a:r>
            <a:r>
              <a:rPr lang="en-US" altLang="zh-CN" sz="1400" i="1" dirty="0">
                <a:latin typeface="Arial" panose="020B0604020202020204" pitchFamily="34" charset="0"/>
                <a:cs typeface="Arial" panose="020B0604020202020204" pitchFamily="34" charset="0"/>
              </a:rPr>
              <a:t>Agribusiness</a:t>
            </a:r>
            <a:r>
              <a:rPr lang="en-US" altLang="zh-CN" sz="1400" dirty="0">
                <a:latin typeface="Arial" panose="020B0604020202020204" pitchFamily="34" charset="0"/>
                <a:cs typeface="Arial" panose="020B0604020202020204" pitchFamily="34" charset="0"/>
              </a:rPr>
              <a:t>, 33(1), 16–29.</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Kahneman, D. &amp; Tversky, A. (1979). Prospect theory: An analysis of decision under risk. Econometrica 47(2): 263–292.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Kopp, T. &amp; Sexton, R.J. (2021). Buyer market power and double marginalization in Indonesia. AJAE 103(2): 543–568.</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Li, L. (1992). The role of inventory in delivery-time competition. </a:t>
            </a:r>
            <a:r>
              <a:rPr lang="en-US" altLang="zh-CN" sz="1400" i="1" dirty="0">
                <a:latin typeface="Arial" panose="020B0604020202020204" pitchFamily="34" charset="0"/>
                <a:cs typeface="Arial" panose="020B0604020202020204" pitchFamily="34" charset="0"/>
              </a:rPr>
              <a:t>Management Science</a:t>
            </a:r>
            <a:r>
              <a:rPr lang="en-US" altLang="zh-CN" sz="1400" dirty="0">
                <a:latin typeface="Arial" panose="020B0604020202020204" pitchFamily="34" charset="0"/>
                <a:cs typeface="Arial" panose="020B0604020202020204" pitchFamily="34" charset="0"/>
              </a:rPr>
              <a:t>, 38(2), 182–197.</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err="1">
                <a:latin typeface="Arial" panose="020B0604020202020204" pitchFamily="34" charset="0"/>
                <a:cs typeface="Arial" panose="020B0604020202020204" pitchFamily="34" charset="0"/>
              </a:rPr>
              <a:t>Mérel</a:t>
            </a:r>
            <a:r>
              <a:rPr lang="en-US" altLang="zh-CN" sz="1400" dirty="0">
                <a:latin typeface="Arial" panose="020B0604020202020204" pitchFamily="34" charset="0"/>
                <a:cs typeface="Arial" panose="020B0604020202020204" pitchFamily="34" charset="0"/>
              </a:rPr>
              <a:t>, P., &amp; Sexton, R. J. (2017). Buyer power with atomistic upstream entry: Can downstream consolidation increase production and welfare? </a:t>
            </a:r>
            <a:r>
              <a:rPr lang="en-US" altLang="zh-CN" sz="1400" i="1" dirty="0">
                <a:latin typeface="Arial" panose="020B0604020202020204" pitchFamily="34" charset="0"/>
                <a:cs typeface="Arial" panose="020B0604020202020204" pitchFamily="34" charset="0"/>
              </a:rPr>
              <a:t>International Journal of Industrial Organization</a:t>
            </a:r>
            <a:r>
              <a:rPr lang="en-US" altLang="zh-CN" sz="1400" dirty="0">
                <a:latin typeface="Arial" panose="020B0604020202020204" pitchFamily="34" charset="0"/>
                <a:cs typeface="Arial" panose="020B0604020202020204" pitchFamily="34" charset="0"/>
              </a:rPr>
              <a:t>, 50, 259–293.</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err="1">
                <a:latin typeface="Arial" panose="020B0604020202020204" pitchFamily="34" charset="0"/>
                <a:cs typeface="Arial" panose="020B0604020202020204" pitchFamily="34" charset="0"/>
              </a:rPr>
              <a:t>Mérel</a:t>
            </a:r>
            <a:r>
              <a:rPr lang="en-US" altLang="zh-CN" sz="1400" dirty="0">
                <a:latin typeface="Arial" panose="020B0604020202020204" pitchFamily="34" charset="0"/>
                <a:cs typeface="Arial" panose="020B0604020202020204" pitchFamily="34" charset="0"/>
              </a:rPr>
              <a:t>, P.R., Sexton, R.J. &amp; Suzuki, A. (2009). Transportation infrastructure when middlemen have power. AJAE 91(2): 462–476.</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Mitra, S., </a:t>
            </a:r>
            <a:r>
              <a:rPr lang="en-US" altLang="zh-CN" sz="1400" dirty="0" err="1">
                <a:latin typeface="Arial" panose="020B0604020202020204" pitchFamily="34" charset="0"/>
                <a:cs typeface="Arial" panose="020B0604020202020204" pitchFamily="34" charset="0"/>
              </a:rPr>
              <a:t>Mookherjee</a:t>
            </a:r>
            <a:r>
              <a:rPr lang="en-US" altLang="zh-CN" sz="1400" dirty="0">
                <a:latin typeface="Arial" panose="020B0604020202020204" pitchFamily="34" charset="0"/>
                <a:cs typeface="Arial" panose="020B0604020202020204" pitchFamily="34" charset="0"/>
              </a:rPr>
              <a:t>, D., Torero, M., &amp; </a:t>
            </a:r>
            <a:r>
              <a:rPr lang="en-US" altLang="zh-CN" sz="1400" dirty="0" err="1">
                <a:latin typeface="Arial" panose="020B0604020202020204" pitchFamily="34" charset="0"/>
                <a:cs typeface="Arial" panose="020B0604020202020204" pitchFamily="34" charset="0"/>
              </a:rPr>
              <a:t>Visaria</a:t>
            </a:r>
            <a:r>
              <a:rPr lang="en-US" altLang="zh-CN" sz="1400" dirty="0">
                <a:latin typeface="Arial" panose="020B0604020202020204" pitchFamily="34" charset="0"/>
                <a:cs typeface="Arial" panose="020B0604020202020204" pitchFamily="34" charset="0"/>
              </a:rPr>
              <a:t>, S. (2018). Asymmetric information and middleman margins: An experiment with Indian potato farmers. </a:t>
            </a:r>
            <a:r>
              <a:rPr lang="en-US" altLang="zh-CN" sz="1400" i="1" dirty="0">
                <a:latin typeface="Arial" panose="020B0604020202020204" pitchFamily="34" charset="0"/>
                <a:cs typeface="Arial" panose="020B0604020202020204" pitchFamily="34" charset="0"/>
              </a:rPr>
              <a:t>Review of Economics and Statistics</a:t>
            </a:r>
            <a:r>
              <a:rPr lang="en-US" altLang="zh-CN" sz="1400" dirty="0">
                <a:latin typeface="Arial" panose="020B0604020202020204" pitchFamily="34" charset="0"/>
                <a:cs typeface="Arial" panose="020B0604020202020204" pitchFamily="34" charset="0"/>
              </a:rPr>
              <a:t>, 100(1), 1–13.</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Park, A. (2006). Risk and household grain management in developing countries. </a:t>
            </a:r>
            <a:r>
              <a:rPr lang="en-US" altLang="zh-CN" sz="1400" i="1" dirty="0">
                <a:latin typeface="Arial" panose="020B0604020202020204" pitchFamily="34" charset="0"/>
                <a:cs typeface="Arial" panose="020B0604020202020204" pitchFamily="34" charset="0"/>
              </a:rPr>
              <a:t>The Economic Journal</a:t>
            </a:r>
            <a:r>
              <a:rPr lang="en-US" altLang="zh-CN" sz="1400" dirty="0">
                <a:latin typeface="Arial" panose="020B0604020202020204" pitchFamily="34" charset="0"/>
                <a:cs typeface="Arial" panose="020B0604020202020204" pitchFamily="34" charset="0"/>
              </a:rPr>
              <a:t>, 116(514), 1088–1115.</a:t>
            </a:r>
            <a:endParaRPr lang="zh-CN" altLang="zh-CN" sz="1400" dirty="0">
              <a:latin typeface="Arial" panose="020B0604020202020204" pitchFamily="34" charset="0"/>
              <a:cs typeface="Arial" panose="020B0604020202020204" pitchFamily="34" charset="0"/>
            </a:endParaRPr>
          </a:p>
          <a:p>
            <a:pPr marL="342900" indent="-342900">
              <a:lnSpc>
                <a:spcPct val="100000"/>
              </a:lnSpc>
              <a:buFont typeface="+mj-lt"/>
              <a:buAutoNum type="arabicPeriod" startAt="13"/>
            </a:pPr>
            <a:r>
              <a:rPr lang="en-US" altLang="zh-CN" sz="1400" dirty="0">
                <a:latin typeface="Arial" panose="020B0604020202020204" pitchFamily="34" charset="0"/>
                <a:cs typeface="Arial" panose="020B0604020202020204" pitchFamily="34" charset="0"/>
              </a:rPr>
              <a:t>Richards, T. J., Patterson, P. M., &amp; Acharya, R. N. (2001). Price behavior in a dynamic oligopsony: Washington processing potatoes. </a:t>
            </a:r>
            <a:r>
              <a:rPr lang="en-US" altLang="zh-CN" sz="1400" i="1" dirty="0">
                <a:latin typeface="Arial" panose="020B0604020202020204" pitchFamily="34" charset="0"/>
                <a:cs typeface="Arial" panose="020B0604020202020204" pitchFamily="34" charset="0"/>
              </a:rPr>
              <a:t>American Journal of Agricultural Economics</a:t>
            </a:r>
            <a:r>
              <a:rPr lang="en-US" altLang="zh-CN" sz="1400" dirty="0">
                <a:latin typeface="Arial" panose="020B0604020202020204" pitchFamily="34" charset="0"/>
                <a:cs typeface="Arial" panose="020B0604020202020204" pitchFamily="34" charset="0"/>
              </a:rPr>
              <a:t>, 83(2), 259–271.</a:t>
            </a:r>
          </a:p>
          <a:p>
            <a:pPr marL="342900" indent="-342900">
              <a:lnSpc>
                <a:spcPct val="100000"/>
              </a:lnSpc>
              <a:buFont typeface="+mj-lt"/>
              <a:buAutoNum type="arabicPeriod" startAt="13"/>
            </a:pPr>
            <a:r>
              <a:rPr lang="en-US" altLang="zh-CN" sz="1400" dirty="0">
                <a:latin typeface="Arial" panose="020B0604020202020204" pitchFamily="34" charset="0"/>
                <a:cs typeface="Arial" panose="020B0604020202020204" pitchFamily="34" charset="0"/>
              </a:rPr>
              <a:t>Rubens, M. (2023). Market structure, oligopsony power, and productivity. American Economic Review 113(9): 2382–2410.</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endParaRPr lang="en-US" altLang="zh-CN" sz="1400" dirty="0">
              <a:latin typeface="Arial" panose="020B0604020202020204" pitchFamily="34" charset="0"/>
              <a:cs typeface="Arial" panose="020B0604020202020204" pitchFamily="34" charset="0"/>
            </a:endParaRPr>
          </a:p>
          <a:p>
            <a:pPr marL="342900" indent="-342900">
              <a:buFont typeface="+mj-lt"/>
              <a:buAutoNum type="arabicPeriod" startAt="13"/>
            </a:pPr>
            <a:endParaRPr kumimoji="1"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1849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1CBAB-634F-E7E2-9470-3C72B0F150B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23550E-D440-9E3A-8A08-21D393B0287E}"/>
              </a:ext>
            </a:extLst>
          </p:cNvPr>
          <p:cNvSpPr>
            <a:spLocks noGrp="1"/>
          </p:cNvSpPr>
          <p:nvPr>
            <p:ph type="sldNum" sz="quarter" idx="12"/>
          </p:nvPr>
        </p:nvSpPr>
        <p:spPr/>
        <p:txBody>
          <a:bodyPr/>
          <a:lstStyle/>
          <a:p>
            <a:fld id="{67EFCEC7-9889-994E-A950-47BD7D58E7BD}" type="slidenum">
              <a:rPr lang="en-CN" smtClean="0"/>
              <a:pPr/>
              <a:t>61</a:t>
            </a:fld>
            <a:r>
              <a:rPr lang="en-US" altLang="zh-CN"/>
              <a:t>/60</a:t>
            </a:r>
            <a:endParaRPr lang="zh-CN" altLang="en-US" dirty="0"/>
          </a:p>
        </p:txBody>
      </p:sp>
      <p:sp>
        <p:nvSpPr>
          <p:cNvPr id="3" name="标题 2">
            <a:extLst>
              <a:ext uri="{FF2B5EF4-FFF2-40B4-BE49-F238E27FC236}">
                <a16:creationId xmlns:a16="http://schemas.microsoft.com/office/drawing/2014/main" id="{A3CAAB89-898E-8B98-CCDA-956FF571B6CF}"/>
              </a:ext>
            </a:extLst>
          </p:cNvPr>
          <p:cNvSpPr>
            <a:spLocks noGrp="1"/>
          </p:cNvSpPr>
          <p:nvPr>
            <p:ph type="title"/>
          </p:nvPr>
        </p:nvSpPr>
        <p:spPr/>
        <p:txBody>
          <a:bodyPr/>
          <a:lstStyle/>
          <a:p>
            <a:r>
              <a:rPr kumimoji="1" lang="zh-CN" altLang="en-US" dirty="0"/>
              <a:t>参考文献</a:t>
            </a:r>
          </a:p>
        </p:txBody>
      </p:sp>
      <p:sp>
        <p:nvSpPr>
          <p:cNvPr id="4" name="内容占位符 3">
            <a:extLst>
              <a:ext uri="{FF2B5EF4-FFF2-40B4-BE49-F238E27FC236}">
                <a16:creationId xmlns:a16="http://schemas.microsoft.com/office/drawing/2014/main" id="{EB1B068F-32E0-C291-A4FC-1DB306776664}"/>
              </a:ext>
            </a:extLst>
          </p:cNvPr>
          <p:cNvSpPr>
            <a:spLocks noGrp="1"/>
          </p:cNvSpPr>
          <p:nvPr>
            <p:ph idx="1"/>
          </p:nvPr>
        </p:nvSpPr>
        <p:spPr/>
        <p:txBody>
          <a:bodyPr>
            <a:noAutofit/>
          </a:bodyPr>
          <a:lstStyle/>
          <a:p>
            <a:pPr marL="342900" indent="-342900">
              <a:buFont typeface="+mj-lt"/>
              <a:buAutoNum type="arabicPeriod" startAt="25"/>
            </a:pPr>
            <a:r>
              <a:rPr lang="en-US" altLang="zh-CN" sz="1400" dirty="0" err="1">
                <a:latin typeface="Arial" panose="020B0604020202020204" pitchFamily="34" charset="0"/>
                <a:cs typeface="Arial" panose="020B0604020202020204" pitchFamily="34" charset="0"/>
              </a:rPr>
              <a:t>Ruhinduka</a:t>
            </a:r>
            <a:r>
              <a:rPr lang="en-US" altLang="zh-CN" sz="1400" dirty="0">
                <a:latin typeface="Arial" panose="020B0604020202020204" pitchFamily="34" charset="0"/>
                <a:cs typeface="Arial" panose="020B0604020202020204" pitchFamily="34" charset="0"/>
              </a:rPr>
              <a:t>, R. D., Alem, Y., Eggert, H., &amp; Lybbert, T. (2020). Smallholder rice farmers’ post-harvest decisions: Preferences and structural factors. </a:t>
            </a:r>
            <a:r>
              <a:rPr lang="en-US" altLang="zh-CN" sz="1400" i="1" dirty="0">
                <a:latin typeface="Arial" panose="020B0604020202020204" pitchFamily="34" charset="0"/>
                <a:cs typeface="Arial" panose="020B0604020202020204" pitchFamily="34" charset="0"/>
              </a:rPr>
              <a:t>European Review of Agricultural Economics</a:t>
            </a:r>
            <a:r>
              <a:rPr lang="en-US" altLang="zh-CN" sz="1400" dirty="0">
                <a:latin typeface="Arial" panose="020B0604020202020204" pitchFamily="34" charset="0"/>
                <a:cs typeface="Arial" panose="020B0604020202020204" pitchFamily="34" charset="0"/>
              </a:rPr>
              <a:t>, 47(4), 1587–1620.</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Saha, A. &amp; Stroud, J. (1994). A household model of on-farm storage under price risk. AJAE 76(3): 522–534.</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err="1">
                <a:latin typeface="Arial" panose="020B0604020202020204" pitchFamily="34" charset="0"/>
                <a:cs typeface="Arial" panose="020B0604020202020204" pitchFamily="34" charset="0"/>
              </a:rPr>
              <a:t>Saitone</a:t>
            </a:r>
            <a:r>
              <a:rPr lang="en-US" altLang="zh-CN" sz="1400" dirty="0">
                <a:latin typeface="Arial" panose="020B0604020202020204" pitchFamily="34" charset="0"/>
                <a:cs typeface="Arial" panose="020B0604020202020204" pitchFamily="34" charset="0"/>
              </a:rPr>
              <a:t>, T.L., Sexton, R.J. &amp; Malan, B. (2018). Price premiums, payment delays, and default risk: Why farmers choose cooperatives vs. private traders. Agricultural Economics 49(3): 363–380.</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Sexton, R.J. &amp; Zhang, M. (2001). An assessment of the impact of food industry market power on U.S. consumers. Agribusiness 17(1): 59–79.</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Sexton, R.J. (2000). Industrialization and consolidation in the U.S. food sector. AJAE 82(5): 1087–1104.</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Sexton, R.J. (2013). Market power, misconceptions, and modern agricultural markets. AJAE 95(2): 209–219.</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Sitko, N. J., &amp; Jayne, T. S. (2014). Exploitative briefcase businessmen, parasites, and other myths and legends: Assembly traders and the performance of maize markets in Eastern and Southern Africa. </a:t>
            </a:r>
            <a:r>
              <a:rPr lang="en-US" altLang="zh-CN" sz="1400" i="1" dirty="0">
                <a:latin typeface="Arial" panose="020B0604020202020204" pitchFamily="34" charset="0"/>
                <a:cs typeface="Arial" panose="020B0604020202020204" pitchFamily="34" charset="0"/>
              </a:rPr>
              <a:t>World Development</a:t>
            </a:r>
            <a:r>
              <a:rPr lang="en-US" altLang="zh-CN" sz="1400" dirty="0">
                <a:latin typeface="Arial" panose="020B0604020202020204" pitchFamily="34" charset="0"/>
                <a:cs typeface="Arial" panose="020B0604020202020204" pitchFamily="34" charset="0"/>
              </a:rPr>
              <a:t>, 54, 56–67.</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Sudhir, K., </a:t>
            </a:r>
            <a:r>
              <a:rPr lang="en-US" altLang="zh-CN" sz="1400" dirty="0" err="1">
                <a:latin typeface="Arial" panose="020B0604020202020204" pitchFamily="34" charset="0"/>
                <a:cs typeface="Arial" panose="020B0604020202020204" pitchFamily="34" charset="0"/>
              </a:rPr>
              <a:t>Chintagunta</a:t>
            </a:r>
            <a:r>
              <a:rPr lang="en-US" altLang="zh-CN" sz="1400" dirty="0">
                <a:latin typeface="Arial" panose="020B0604020202020204" pitchFamily="34" charset="0"/>
                <a:cs typeface="Arial" panose="020B0604020202020204" pitchFamily="34" charset="0"/>
              </a:rPr>
              <a:t>, P. K., &amp; </a:t>
            </a:r>
            <a:r>
              <a:rPr lang="en-US" altLang="zh-CN" sz="1400" dirty="0" err="1">
                <a:latin typeface="Arial" panose="020B0604020202020204" pitchFamily="34" charset="0"/>
                <a:cs typeface="Arial" panose="020B0604020202020204" pitchFamily="34" charset="0"/>
              </a:rPr>
              <a:t>Kadiyali</a:t>
            </a:r>
            <a:r>
              <a:rPr lang="en-US" altLang="zh-CN" sz="1400" dirty="0">
                <a:latin typeface="Arial" panose="020B0604020202020204" pitchFamily="34" charset="0"/>
                <a:cs typeface="Arial" panose="020B0604020202020204" pitchFamily="34" charset="0"/>
              </a:rPr>
              <a:t>, V. (2005). Time-varying competition. </a:t>
            </a:r>
            <a:r>
              <a:rPr lang="en-US" altLang="zh-CN" sz="1400" i="1" dirty="0">
                <a:latin typeface="Arial" panose="020B0604020202020204" pitchFamily="34" charset="0"/>
                <a:cs typeface="Arial" panose="020B0604020202020204" pitchFamily="34" charset="0"/>
              </a:rPr>
              <a:t>Marketing Science</a:t>
            </a:r>
            <a:r>
              <a:rPr lang="en-US" altLang="zh-CN" sz="1400" dirty="0">
                <a:latin typeface="Arial" panose="020B0604020202020204" pitchFamily="34" charset="0"/>
                <a:cs typeface="Arial" panose="020B0604020202020204" pitchFamily="34" charset="0"/>
              </a:rPr>
              <a:t>, 24(1), 96–109.</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Working, H. (1949). The theory of price of storage. American Economic Review 39(6): 1254–1262.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Wright, B.D. &amp; Williams, J.C. (1984). The welfare effects of the introduction of storage. Quarterly Journal of Economics 99(1): 169–192.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zh-CN" altLang="zh-CN" sz="1400" dirty="0">
                <a:latin typeface="Arial" panose="020B0604020202020204" pitchFamily="34" charset="0"/>
                <a:cs typeface="Arial" panose="020B0604020202020204" pitchFamily="34" charset="0"/>
              </a:rPr>
              <a:t>孔祥智</a:t>
            </a:r>
            <a:r>
              <a:rPr lang="en-US" altLang="zh-CN" sz="1400" dirty="0">
                <a:latin typeface="Arial" panose="020B0604020202020204" pitchFamily="34" charset="0"/>
                <a:cs typeface="Arial" panose="020B0604020202020204" pitchFamily="34" charset="0"/>
              </a:rPr>
              <a:t>, &amp; </a:t>
            </a:r>
            <a:r>
              <a:rPr lang="zh-CN" altLang="zh-CN" sz="1400" dirty="0">
                <a:latin typeface="Arial" panose="020B0604020202020204" pitchFamily="34" charset="0"/>
                <a:cs typeface="Arial" panose="020B0604020202020204" pitchFamily="34" charset="0"/>
              </a:rPr>
              <a:t>高强</a:t>
            </a:r>
            <a:r>
              <a:rPr lang="en-US" altLang="zh-CN" sz="1400" dirty="0">
                <a:latin typeface="Arial" panose="020B0604020202020204" pitchFamily="34" charset="0"/>
                <a:cs typeface="Arial" panose="020B0604020202020204" pitchFamily="34" charset="0"/>
              </a:rPr>
              <a:t>. (2017). </a:t>
            </a:r>
            <a:r>
              <a:rPr lang="zh-CN" altLang="zh-CN" sz="1400" dirty="0">
                <a:latin typeface="Arial" panose="020B0604020202020204" pitchFamily="34" charset="0"/>
                <a:cs typeface="Arial" panose="020B0604020202020204" pitchFamily="34" charset="0"/>
              </a:rPr>
              <a:t>改革开放以来我国农村集体经济的变迁与当前亟需解决的问题</a:t>
            </a:r>
            <a:r>
              <a:rPr lang="en-US" altLang="zh-CN" sz="1400" dirty="0">
                <a:latin typeface="Arial" panose="020B0604020202020204" pitchFamily="34" charset="0"/>
                <a:cs typeface="Arial" panose="020B0604020202020204" pitchFamily="34" charset="0"/>
              </a:rPr>
              <a:t>. </a:t>
            </a:r>
            <a:r>
              <a:rPr lang="zh-CN" altLang="zh-CN" sz="1400" i="1" dirty="0">
                <a:latin typeface="Arial" panose="020B0604020202020204" pitchFamily="34" charset="0"/>
                <a:cs typeface="Arial" panose="020B0604020202020204" pitchFamily="34" charset="0"/>
              </a:rPr>
              <a:t>经济研究：理论探索</a:t>
            </a:r>
            <a:r>
              <a:rPr lang="en-US" altLang="zh-CN" sz="1400" dirty="0">
                <a:latin typeface="Arial" panose="020B0604020202020204" pitchFamily="34" charset="0"/>
                <a:cs typeface="Arial" panose="020B0604020202020204" pitchFamily="34" charset="0"/>
              </a:rPr>
              <a:t>, (1), 116–122.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zh-CN" altLang="zh-CN" sz="1400" dirty="0">
                <a:latin typeface="Arial" panose="020B0604020202020204" pitchFamily="34" charset="0"/>
                <a:cs typeface="Arial" panose="020B0604020202020204" pitchFamily="34" charset="0"/>
              </a:rPr>
              <a:t>温铁军 等</a:t>
            </a:r>
            <a:r>
              <a:rPr lang="en-US" altLang="zh-CN" sz="1400" dirty="0">
                <a:latin typeface="Arial" panose="020B0604020202020204" pitchFamily="34" charset="0"/>
                <a:cs typeface="Arial" panose="020B0604020202020204" pitchFamily="34" charset="0"/>
              </a:rPr>
              <a:t>. (2009). </a:t>
            </a:r>
            <a:r>
              <a:rPr lang="zh-CN" altLang="zh-CN" sz="1400" dirty="0">
                <a:latin typeface="Arial" panose="020B0604020202020204" pitchFamily="34" charset="0"/>
                <a:cs typeface="Arial" panose="020B0604020202020204" pitchFamily="34" charset="0"/>
              </a:rPr>
              <a:t>部门和资本</a:t>
            </a:r>
            <a:r>
              <a:rPr lang="en-US" altLang="zh-CN" sz="1400" dirty="0">
                <a:latin typeface="Arial" panose="020B0604020202020204" pitchFamily="34" charset="0"/>
                <a:cs typeface="Arial" panose="020B0604020202020204" pitchFamily="34" charset="0"/>
              </a:rPr>
              <a:t>“</a:t>
            </a:r>
            <a:r>
              <a:rPr lang="zh-CN" altLang="zh-CN" sz="1400" dirty="0">
                <a:latin typeface="Arial" panose="020B0604020202020204" pitchFamily="34" charset="0"/>
                <a:cs typeface="Arial" panose="020B0604020202020204" pitchFamily="34" charset="0"/>
              </a:rPr>
              <a:t>下乡</a:t>
            </a:r>
            <a:r>
              <a:rPr lang="en-US" altLang="zh-CN" sz="1400" dirty="0">
                <a:latin typeface="Arial" panose="020B0604020202020204" pitchFamily="34" charset="0"/>
                <a:cs typeface="Arial" panose="020B0604020202020204" pitchFamily="34" charset="0"/>
              </a:rPr>
              <a:t>”</a:t>
            </a:r>
            <a:r>
              <a:rPr lang="zh-CN" altLang="zh-CN" sz="1400" dirty="0">
                <a:latin typeface="Arial" panose="020B0604020202020204" pitchFamily="34" charset="0"/>
                <a:cs typeface="Arial" panose="020B0604020202020204" pitchFamily="34" charset="0"/>
              </a:rPr>
              <a:t>与农民专业合作经济组织的发展</a:t>
            </a:r>
            <a:r>
              <a:rPr lang="en-US" altLang="zh-CN" sz="1400" dirty="0">
                <a:latin typeface="Arial" panose="020B0604020202020204" pitchFamily="34" charset="0"/>
                <a:cs typeface="Arial" panose="020B0604020202020204" pitchFamily="34" charset="0"/>
              </a:rPr>
              <a:t>. </a:t>
            </a:r>
            <a:r>
              <a:rPr lang="zh-CN" altLang="zh-CN" sz="1400" i="1" dirty="0">
                <a:latin typeface="Arial" panose="020B0604020202020204" pitchFamily="34" charset="0"/>
                <a:cs typeface="Arial" panose="020B0604020202020204" pitchFamily="34" charset="0"/>
              </a:rPr>
              <a:t>经济理论与经济管理</a:t>
            </a:r>
            <a:r>
              <a:rPr lang="en-US" altLang="zh-CN" sz="1400" dirty="0">
                <a:latin typeface="Arial" panose="020B0604020202020204" pitchFamily="34" charset="0"/>
                <a:cs typeface="Arial" panose="020B0604020202020204" pitchFamily="34" charset="0"/>
              </a:rPr>
              <a:t>, (7), 5–12.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zh-CN" altLang="zh-CN" sz="1400" dirty="0">
                <a:latin typeface="Arial" panose="020B0604020202020204" pitchFamily="34" charset="0"/>
                <a:cs typeface="Arial" panose="020B0604020202020204" pitchFamily="34" charset="0"/>
              </a:rPr>
              <a:t>钟真</a:t>
            </a:r>
            <a:r>
              <a:rPr lang="en-US" altLang="zh-CN" sz="1400" dirty="0">
                <a:latin typeface="Arial" panose="020B0604020202020204" pitchFamily="34" charset="0"/>
                <a:cs typeface="Arial" panose="020B0604020202020204" pitchFamily="34" charset="0"/>
              </a:rPr>
              <a:t>. (2018). </a:t>
            </a:r>
            <a:r>
              <a:rPr lang="zh-CN" altLang="zh-CN" sz="1400" dirty="0">
                <a:latin typeface="Arial" panose="020B0604020202020204" pitchFamily="34" charset="0"/>
                <a:cs typeface="Arial" panose="020B0604020202020204" pitchFamily="34" charset="0"/>
              </a:rPr>
              <a:t>改革开放以来中国新型农业经营主体：成长、演化与走向</a:t>
            </a:r>
            <a:r>
              <a:rPr lang="en-US" altLang="zh-CN" sz="1400" dirty="0">
                <a:latin typeface="Arial" panose="020B0604020202020204" pitchFamily="34" charset="0"/>
                <a:cs typeface="Arial" panose="020B0604020202020204" pitchFamily="34" charset="0"/>
              </a:rPr>
              <a:t>. </a:t>
            </a:r>
            <a:r>
              <a:rPr lang="zh-CN" altLang="zh-CN" sz="1400" i="1" dirty="0">
                <a:latin typeface="Arial" panose="020B0604020202020204" pitchFamily="34" charset="0"/>
                <a:cs typeface="Arial" panose="020B0604020202020204" pitchFamily="34" charset="0"/>
              </a:rPr>
              <a:t>中国人民大学学报</a:t>
            </a:r>
            <a:r>
              <a:rPr lang="en-US" altLang="zh-CN" sz="1400" dirty="0">
                <a:latin typeface="Arial" panose="020B0604020202020204" pitchFamily="34" charset="0"/>
                <a:cs typeface="Arial" panose="020B0604020202020204" pitchFamily="34" charset="0"/>
              </a:rPr>
              <a:t>, 32(4), 43–55.</a:t>
            </a:r>
            <a:endParaRPr lang="zh-CN" altLang="zh-CN" sz="1400" dirty="0">
              <a:latin typeface="Arial" panose="020B0604020202020204" pitchFamily="34" charset="0"/>
              <a:cs typeface="Arial" panose="020B0604020202020204" pitchFamily="34" charset="0"/>
            </a:endParaRPr>
          </a:p>
          <a:p>
            <a:endParaRPr kumimoji="1" lang="zh-CN" altLang="en-US" sz="1400" dirty="0"/>
          </a:p>
          <a:p>
            <a:pPr marL="342900" indent="-342900">
              <a:buFont typeface="+mj-lt"/>
              <a:buAutoNum type="arabicPeriod" startAt="25"/>
            </a:pPr>
            <a:endParaRPr lang="zh-CN" altLang="zh-C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819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FD30-32F7-CF1D-04D8-10DBBCA0D9DD}"/>
              </a:ext>
            </a:extLst>
          </p:cNvPr>
          <p:cNvSpPr>
            <a:spLocks noGrp="1"/>
          </p:cNvSpPr>
          <p:nvPr>
            <p:ph type="title"/>
          </p:nvPr>
        </p:nvSpPr>
        <p:spPr/>
        <p:txBody>
          <a:bodyPr vert="horz" lIns="91440" tIns="45720" rIns="91440" bIns="45720" rtlCol="0" anchor="b">
            <a:normAutofit/>
          </a:bodyPr>
          <a:lstStyle/>
          <a:p>
            <a:r>
              <a:rPr lang="en-US" altLang="zh-CN" sz="6600" kern="1200" dirty="0">
                <a:solidFill>
                  <a:schemeClr val="tx1"/>
                </a:solidFill>
              </a:rPr>
              <a:t>11.</a:t>
            </a:r>
            <a:r>
              <a:rPr lang="en-US" sz="6600" kern="1200" dirty="0">
                <a:solidFill>
                  <a:schemeClr val="tx1"/>
                </a:solidFill>
              </a:rPr>
              <a:t>附录</a:t>
            </a:r>
          </a:p>
        </p:txBody>
      </p:sp>
      <p:sp>
        <p:nvSpPr>
          <p:cNvPr id="4" name="灯片编号占位符 3">
            <a:extLst>
              <a:ext uri="{FF2B5EF4-FFF2-40B4-BE49-F238E27FC236}">
                <a16:creationId xmlns:a16="http://schemas.microsoft.com/office/drawing/2014/main" id="{1667AE05-B4E7-9BD7-CECA-9330B088F6CE}"/>
              </a:ext>
            </a:extLst>
          </p:cNvPr>
          <p:cNvSpPr>
            <a:spLocks noGrp="1"/>
          </p:cNvSpPr>
          <p:nvPr>
            <p:ph type="sldNum" sz="quarter" idx="12"/>
          </p:nvPr>
        </p:nvSpPr>
        <p:spPr/>
        <p:txBody>
          <a:bodyPr/>
          <a:lstStyle/>
          <a:p>
            <a:fld id="{67EFCEC7-9889-994E-A950-47BD7D58E7BD}" type="slidenum">
              <a:rPr lang="en-CN" smtClean="0"/>
              <a:pPr/>
              <a:t>62</a:t>
            </a:fld>
            <a:r>
              <a:rPr lang="en-US" altLang="zh-CN"/>
              <a:t>/56</a:t>
            </a:r>
            <a:endParaRPr lang="zh-CN" altLang="en-US" dirty="0"/>
          </a:p>
        </p:txBody>
      </p:sp>
    </p:spTree>
    <p:extLst>
      <p:ext uri="{BB962C8B-B14F-4D97-AF65-F5344CB8AC3E}">
        <p14:creationId xmlns:p14="http://schemas.microsoft.com/office/powerpoint/2010/main" val="930192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CA934BF-0987-4914-72C5-D889EEEF51BC}"/>
              </a:ext>
            </a:extLst>
          </p:cNvPr>
          <p:cNvSpPr>
            <a:spLocks noGrp="1"/>
          </p:cNvSpPr>
          <p:nvPr>
            <p:ph type="sldNum" sz="quarter" idx="12"/>
          </p:nvPr>
        </p:nvSpPr>
        <p:spPr/>
        <p:txBody>
          <a:bodyPr/>
          <a:lstStyle/>
          <a:p>
            <a:fld id="{67EFCEC7-9889-994E-A950-47BD7D58E7BD}" type="slidenum">
              <a:rPr lang="en-CN" smtClean="0"/>
              <a:pPr/>
              <a:t>63</a:t>
            </a:fld>
            <a:r>
              <a:rPr lang="en-US" altLang="zh-CN"/>
              <a:t>/60</a:t>
            </a:r>
            <a:endParaRPr lang="zh-CN" altLang="en-US" dirty="0"/>
          </a:p>
        </p:txBody>
      </p:sp>
      <p:sp>
        <p:nvSpPr>
          <p:cNvPr id="3" name="标题 2">
            <a:extLst>
              <a:ext uri="{FF2B5EF4-FFF2-40B4-BE49-F238E27FC236}">
                <a16:creationId xmlns:a16="http://schemas.microsoft.com/office/drawing/2014/main" id="{A3137044-4236-9999-B970-F43DC1F78A84}"/>
              </a:ext>
            </a:extLst>
          </p:cNvPr>
          <p:cNvSpPr>
            <a:spLocks noGrp="1"/>
          </p:cNvSpPr>
          <p:nvPr>
            <p:ph type="title"/>
          </p:nvPr>
        </p:nvSpPr>
        <p:spPr/>
        <p:txBody>
          <a:bodyPr>
            <a:normAutofit/>
          </a:bodyPr>
          <a:lstStyle/>
          <a:p>
            <a:r>
              <a:rPr lang="en-US" altLang="zh-CN" sz="2800" dirty="0">
                <a:latin typeface="Arial" panose="020B0604020202020204" pitchFamily="34" charset="0"/>
                <a:cs typeface="Arial" panose="020B0604020202020204" pitchFamily="34" charset="0"/>
              </a:rPr>
              <a:t>Derivation of Farm Price under FOOM Framework (1)</a:t>
            </a:r>
            <a:endParaRPr kumimoji="1" lang="zh-CN"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65372AF4-D00B-E9B2-E6B4-8426FCD5A687}"/>
                  </a:ext>
                </a:extLst>
              </p:cNvPr>
              <p:cNvSpPr>
                <a:spLocks noGrp="1"/>
              </p:cNvSpPr>
              <p:nvPr>
                <p:ph idx="1"/>
              </p:nvPr>
            </p:nvSpPr>
            <p:spPr>
              <a:xfrm>
                <a:off x="524436" y="1325563"/>
                <a:ext cx="5254752" cy="5167312"/>
              </a:xfrm>
            </p:spPr>
            <p:txBody>
              <a:bodyPr>
                <a:normAutofit lnSpcReduction="10000"/>
              </a:bodyPr>
              <a:lstStyle/>
              <a:p>
                <a:pPr marL="0" indent="0">
                  <a:buNone/>
                </a:pPr>
                <a:r>
                  <a:rPr lang="en-US" altLang="zh-CN" sz="2000" b="1" dirty="0">
                    <a:latin typeface="Arial" panose="020B0604020202020204" pitchFamily="34" charset="0"/>
                    <a:cs typeface="Arial" panose="020B0604020202020204" pitchFamily="34" charset="0"/>
                  </a:rPr>
                  <a:t>1. Setup and Notation</a:t>
                </a:r>
              </a:p>
              <a:p>
                <a:pPr lvl="1"/>
                <a:r>
                  <a:rPr lang="en-US" altLang="zh-CN" sz="2000" dirty="0">
                    <a:latin typeface="Arial" panose="020B0604020202020204" pitchFamily="34" charset="0"/>
                    <a:cs typeface="Arial" panose="020B0604020202020204" pitchFamily="34" charset="0"/>
                  </a:rPr>
                  <a:t>Market: Buyers procure farm output, sell downstream under perfect competition.</a:t>
                </a:r>
              </a:p>
              <a:p>
                <a:pPr lvl="1"/>
                <a14:m>
                  <m:oMath xmlns:m="http://schemas.openxmlformats.org/officeDocument/2006/math">
                    <m:sSub>
                      <m:sSubPr>
                        <m:ctrlPr>
                          <a:rPr lang="ar-AE" altLang="zh-CN" sz="2000" i="1" smtClean="0">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oMath>
                </a14:m>
                <a:r>
                  <a:rPr lang="ar-AE" altLang="zh-CN"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farmgate price;    </a:t>
                </a:r>
                <a:endParaRPr lang="en-US" altLang="zh-CN" sz="2000" dirty="0"/>
              </a:p>
              <a:p>
                <a:pPr lvl="1"/>
                <a14:m>
                  <m:oMath xmlns:m="http://schemas.openxmlformats.org/officeDocument/2006/math">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oMath>
                </a14:m>
                <a:r>
                  <a:rPr lang="ar-AE" altLang="zh-CN"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retail price;   </a:t>
                </a:r>
              </a:p>
              <a:p>
                <a:pPr lvl="1"/>
                <a14:m>
                  <m:oMath xmlns:m="http://schemas.openxmlformats.org/officeDocument/2006/math">
                    <m:r>
                      <a:rPr lang="en-US" altLang="zh-CN" sz="2000" i="1">
                        <a:latin typeface="Cambria Math" panose="02040503050406030204" pitchFamily="18" charset="0"/>
                      </a:rPr>
                      <m:t>𝑐</m:t>
                    </m:r>
                  </m:oMath>
                </a14:m>
                <a:r>
                  <a:rPr lang="en-US" altLang="zh-CN" sz="2000" dirty="0">
                    <a:latin typeface="Arial" panose="020B0604020202020204" pitchFamily="34" charset="0"/>
                    <a:cs typeface="Arial" panose="020B0604020202020204" pitchFamily="34" charset="0"/>
                  </a:rPr>
                  <a:t>: marginal marketing cost.</a:t>
                </a:r>
              </a:p>
              <a:p>
                <a:pPr lvl="1"/>
                <a14:m>
                  <m:oMath xmlns:m="http://schemas.openxmlformats.org/officeDocument/2006/math">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𝑄</m:t>
                        </m:r>
                      </m:e>
                      <m:sub>
                        <m:r>
                          <a:rPr lang="ar-AE" altLang="zh-CN" sz="2000">
                            <a:latin typeface="Cambria Math" panose="02040503050406030204" pitchFamily="18" charset="0"/>
                            <a:cs typeface="Arial" panose="020B0604020202020204" pitchFamily="34" charset="0"/>
                          </a:rPr>
                          <m:t>𝑓</m:t>
                        </m:r>
                      </m:sub>
                    </m:sSub>
                    <m:d>
                      <m:dPr>
                        <m:ctrlPr>
                          <a:rPr lang="ar-AE" altLang="zh-CN" sz="2000" i="1">
                            <a:latin typeface="Cambria Math" panose="02040503050406030204" pitchFamily="18" charset="0"/>
                            <a:cs typeface="Arial" panose="020B0604020202020204" pitchFamily="34" charset="0"/>
                          </a:rPr>
                        </m:ctrlPr>
                      </m:dPr>
                      <m:e>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𝑝</m:t>
                            </m:r>
                          </m:e>
                          <m:sub>
                            <m:r>
                              <a:rPr lang="ar-AE" altLang="zh-CN" sz="2000">
                                <a:latin typeface="Cambria Math" panose="02040503050406030204" pitchFamily="18" charset="0"/>
                                <a:cs typeface="Arial" panose="020B0604020202020204" pitchFamily="34" charset="0"/>
                              </a:rPr>
                              <m:t>𝑓</m:t>
                            </m:r>
                          </m:sub>
                        </m:sSub>
                      </m:e>
                    </m:d>
                    <m:r>
                      <a:rPr lang="en-US" altLang="zh-CN" sz="200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quantity that the buyer sector can procure</a:t>
                </a:r>
              </a:p>
              <a:p>
                <a:pPr lvl="1"/>
                <a:r>
                  <a:rPr lang="en-US" altLang="zh-CN" sz="2000" dirty="0">
                    <a:latin typeface="Arial" panose="020B0604020202020204" pitchFamily="34" charset="0"/>
                    <a:cs typeface="Arial" panose="020B0604020202020204" pitchFamily="34" charset="0"/>
                  </a:rPr>
                  <a:t>Residual Elasticity </a:t>
                </a:r>
                <a14:m>
                  <m:oMath xmlns:m="http://schemas.openxmlformats.org/officeDocument/2006/math">
                    <m:r>
                      <a:rPr lang="en-US" altLang="zh-CN" sz="2000">
                        <a:latin typeface="Cambria Math" panose="02040503050406030204" pitchFamily="18" charset="0"/>
                        <a:cs typeface="Arial" panose="020B0604020202020204" pitchFamily="34" charset="0"/>
                      </a:rPr>
                      <m:t>𝜀</m:t>
                    </m:r>
                    <m:r>
                      <a:rPr lang="en-US" altLang="zh-CN" sz="2000">
                        <a:latin typeface="Cambria Math" panose="02040503050406030204" pitchFamily="18" charset="0"/>
                        <a:cs typeface="Arial" panose="020B0604020202020204" pitchFamily="34" charset="0"/>
                      </a:rPr>
                      <m:t>=</m:t>
                    </m:r>
                    <m:f>
                      <m:fPr>
                        <m:ctrlPr>
                          <a:rPr lang="ar-AE" altLang="zh-CN" sz="2000" i="1">
                            <a:latin typeface="Cambria Math" panose="02040503050406030204" pitchFamily="18" charset="0"/>
                            <a:cs typeface="Arial" panose="020B0604020202020204" pitchFamily="34" charset="0"/>
                          </a:rPr>
                        </m:ctrlPr>
                      </m:fPr>
                      <m:num>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𝑝</m:t>
                            </m:r>
                          </m:e>
                          <m:sub>
                            <m:r>
                              <a:rPr lang="ar-AE" altLang="zh-CN" sz="2000">
                                <a:latin typeface="Cambria Math" panose="02040503050406030204" pitchFamily="18" charset="0"/>
                                <a:cs typeface="Arial" panose="020B0604020202020204" pitchFamily="34" charset="0"/>
                              </a:rPr>
                              <m:t>𝑓</m:t>
                            </m:r>
                          </m:sub>
                        </m:sSub>
                      </m:num>
                      <m:den>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𝑄</m:t>
                            </m:r>
                          </m:e>
                          <m:sub>
                            <m:r>
                              <a:rPr lang="ar-AE" altLang="zh-CN" sz="2000">
                                <a:latin typeface="Cambria Math" panose="02040503050406030204" pitchFamily="18" charset="0"/>
                                <a:cs typeface="Arial" panose="020B0604020202020204" pitchFamily="34" charset="0"/>
                              </a:rPr>
                              <m:t>𝑓</m:t>
                            </m:r>
                          </m:sub>
                        </m:sSub>
                      </m:den>
                    </m:f>
                    <m:f>
                      <m:fPr>
                        <m:ctrlPr>
                          <a:rPr lang="ar-AE" altLang="zh-CN" sz="2000" i="1">
                            <a:latin typeface="Cambria Math" panose="02040503050406030204" pitchFamily="18" charset="0"/>
                            <a:cs typeface="Arial" panose="020B0604020202020204" pitchFamily="34" charset="0"/>
                          </a:rPr>
                        </m:ctrlPr>
                      </m:fPr>
                      <m:num>
                        <m:r>
                          <a:rPr lang="ar-AE" altLang="zh-CN" sz="2000">
                            <a:latin typeface="Cambria Math" panose="02040503050406030204" pitchFamily="18" charset="0"/>
                            <a:cs typeface="Arial" panose="020B0604020202020204" pitchFamily="34" charset="0"/>
                          </a:rPr>
                          <m:t>𝑑</m:t>
                        </m:r>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𝑄</m:t>
                            </m:r>
                          </m:e>
                          <m:sub>
                            <m:r>
                              <a:rPr lang="ar-AE" altLang="zh-CN" sz="2000">
                                <a:latin typeface="Cambria Math" panose="02040503050406030204" pitchFamily="18" charset="0"/>
                                <a:cs typeface="Arial" panose="020B0604020202020204" pitchFamily="34" charset="0"/>
                              </a:rPr>
                              <m:t>𝑓</m:t>
                            </m:r>
                          </m:sub>
                        </m:sSub>
                      </m:num>
                      <m:den>
                        <m:r>
                          <a:rPr lang="ar-AE" altLang="zh-CN" sz="2000">
                            <a:latin typeface="Cambria Math" panose="02040503050406030204" pitchFamily="18" charset="0"/>
                            <a:cs typeface="Arial" panose="020B0604020202020204" pitchFamily="34" charset="0"/>
                          </a:rPr>
                          <m:t>𝑑</m:t>
                        </m:r>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𝑝</m:t>
                            </m:r>
                          </m:e>
                          <m:sub>
                            <m:r>
                              <a:rPr lang="ar-AE" altLang="zh-CN" sz="2000">
                                <a:latin typeface="Cambria Math" panose="02040503050406030204" pitchFamily="18" charset="0"/>
                                <a:cs typeface="Arial" panose="020B0604020202020204" pitchFamily="34" charset="0"/>
                              </a:rPr>
                              <m:t>𝑓</m:t>
                            </m:r>
                          </m:sub>
                        </m:sSub>
                      </m:den>
                    </m:f>
                  </m:oMath>
                </a14:m>
                <a:r>
                  <a:rPr lang="ar-AE" altLang="zh-CN" sz="2000" dirty="0">
                    <a:latin typeface="Arial" panose="020B0604020202020204" pitchFamily="34" charset="0"/>
                    <a:cs typeface="Arial" panose="020B0604020202020204" pitchFamily="34" charset="0"/>
                  </a:rPr>
                  <a:t>.</a:t>
                </a:r>
                <a:endParaRPr lang="en-US" altLang="zh-CN" sz="2000" dirty="0">
                  <a:latin typeface="Arial" panose="020B0604020202020204" pitchFamily="34" charset="0"/>
                  <a:cs typeface="Arial" panose="020B0604020202020204" pitchFamily="34" charset="0"/>
                </a:endParaRPr>
              </a:p>
              <a:p>
                <a:pPr lvl="1"/>
                <a:r>
                  <a:rPr lang="en-US" altLang="zh-CN" sz="2000" dirty="0">
                    <a:latin typeface="Arial" panose="020B0604020202020204" pitchFamily="34" charset="0"/>
                    <a:cs typeface="Arial" panose="020B0604020202020204" pitchFamily="34" charset="0"/>
                  </a:rPr>
                  <a:t>Buyer conduct parameter </a:t>
                </a:r>
                <a14:m>
                  <m:oMath xmlns:m="http://schemas.openxmlformats.org/officeDocument/2006/math">
                    <m:r>
                      <a:rPr lang="en-US" altLang="zh-CN" sz="2000" i="1">
                        <a:latin typeface="Cambria Math" panose="02040503050406030204" pitchFamily="18" charset="0"/>
                      </a:rPr>
                      <m:t>𝜃</m:t>
                    </m:r>
                    <m:r>
                      <a:rPr lang="en-US" altLang="zh-CN" sz="2000">
                        <a:latin typeface="Cambria Math" panose="02040503050406030204" pitchFamily="18" charset="0"/>
                      </a:rPr>
                      <m:t>∈</m:t>
                    </m:r>
                    <m:d>
                      <m:dPr>
                        <m:begChr m:val="["/>
                        <m:endChr m:val="]"/>
                        <m:sepChr m:val=","/>
                        <m:ctrlPr>
                          <a:rPr lang="ar-AE" altLang="zh-CN" sz="2000" i="1" smtClean="0">
                            <a:latin typeface="Cambria Math" panose="02040503050406030204" pitchFamily="18" charset="0"/>
                          </a:rPr>
                        </m:ctrlPr>
                      </m:dPr>
                      <m:e>
                        <m:r>
                          <a:rPr lang="ar-AE" altLang="zh-CN" sz="2000">
                            <a:latin typeface="Cambria Math" panose="02040503050406030204" pitchFamily="18" charset="0"/>
                          </a:rPr>
                          <m:t>0</m:t>
                        </m:r>
                      </m:e>
                      <m:e>
                        <m:r>
                          <a:rPr lang="ar-AE" altLang="zh-CN" sz="2000">
                            <a:latin typeface="Cambria Math" panose="02040503050406030204" pitchFamily="18" charset="0"/>
                          </a:rPr>
                          <m:t>1</m:t>
                        </m:r>
                      </m:e>
                    </m:d>
                  </m:oMath>
                </a14:m>
                <a:r>
                  <a:rPr lang="ar-AE" altLang="zh-CN"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degree of oligopsony power.</a:t>
                </a:r>
              </a:p>
              <a:p>
                <a:pPr marL="0" indent="0">
                  <a:buNone/>
                </a:pPr>
                <a:r>
                  <a:rPr lang="en-US" altLang="zh-CN" sz="2000" b="1" dirty="0">
                    <a:latin typeface="Arial" panose="020B0604020202020204" pitchFamily="34" charset="0"/>
                    <a:cs typeface="Arial" panose="020B0604020202020204" pitchFamily="34" charset="0"/>
                  </a:rPr>
                  <a:t>2. Buyer’s Profit Maximization</a:t>
                </a:r>
              </a:p>
              <a:p>
                <a:pPr marL="0" indent="0">
                  <a:lnSpc>
                    <a:spcPct val="160000"/>
                  </a:lnSpc>
                  <a:buNone/>
                </a:pPr>
                <a14:m>
                  <m:oMathPara xmlns:m="http://schemas.openxmlformats.org/officeDocument/2006/math">
                    <m:oMathParaPr>
                      <m:jc m:val="centerGroup"/>
                    </m:oMathParaPr>
                    <m:oMath xmlns:m="http://schemas.openxmlformats.org/officeDocument/2006/math">
                      <m:limLow>
                        <m:limLowPr>
                          <m:ctrlPr>
                            <a:rPr lang="ar-AE" altLang="zh-CN" sz="2000" i="1">
                              <a:latin typeface="Cambria Math" panose="02040503050406030204" pitchFamily="18" charset="0"/>
                            </a:rPr>
                          </m:ctrlPr>
                        </m:limLowPr>
                        <m:e>
                          <m:func>
                            <m:funcPr>
                              <m:ctrlPr>
                                <a:rPr lang="ar-AE" altLang="zh-CN" sz="2000" i="1" smtClean="0">
                                  <a:latin typeface="Cambria Math" panose="02040503050406030204" pitchFamily="18" charset="0"/>
                                </a:rPr>
                              </m:ctrlPr>
                            </m:funcPr>
                            <m:fName>
                              <m:r>
                                <m:rPr>
                                  <m:sty m:val="p"/>
                                </m:rPr>
                                <a:rPr lang="en-US" altLang="zh-CN" sz="2000">
                                  <a:latin typeface="Cambria Math" panose="02040503050406030204" pitchFamily="18" charset="0"/>
                                </a:rPr>
                                <m:t>max</m:t>
                              </m:r>
                            </m:fName>
                            <m:e>
                              <m:r>
                                <a:rPr lang="en-US" altLang="zh-CN" sz="2000" b="0" i="1" smtClean="0">
                                  <a:latin typeface="Cambria Math" panose="02040503050406030204" pitchFamily="18" charset="0"/>
                                </a:rPr>
                                <m:t>𝜋</m:t>
                              </m:r>
                            </m:e>
                          </m:func>
                        </m:e>
                        <m:lim>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lim>
                      </m:limLow>
                      <m:r>
                        <a:rPr lang="el-GR" altLang="zh-CN" sz="2000">
                          <a:latin typeface="Cambria Math" panose="02040503050406030204" pitchFamily="18" charset="0"/>
                        </a:rPr>
                        <m:t>=</m:t>
                      </m:r>
                      <m:d>
                        <m:dPr>
                          <m:ctrlPr>
                            <a:rPr lang="ar-AE" altLang="zh-CN" sz="2000" i="1">
                              <a:latin typeface="Cambria Math" panose="02040503050406030204" pitchFamily="18" charset="0"/>
                            </a:rPr>
                          </m:ctrlPr>
                        </m:d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e>
                      </m:d>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r>
                        <a:rPr lang="ar-AE" altLang="zh-CN" sz="200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d>
                        <m:dPr>
                          <m:ctrlPr>
                            <a:rPr lang="ar-AE" altLang="zh-CN" sz="2000" i="1">
                              <a:latin typeface="Cambria Math" panose="02040503050406030204" pitchFamily="18" charset="0"/>
                            </a:rPr>
                          </m:ctrlPr>
                        </m:d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e>
                      </m:d>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oMath>
                  </m:oMathPara>
                </a14:m>
                <a:endParaRPr lang="ar-AE" altLang="zh-CN" sz="2000" dirty="0">
                  <a:latin typeface="Arial" panose="020B0604020202020204" pitchFamily="34" charset="0"/>
                  <a:cs typeface="Arial" panose="020B0604020202020204" pitchFamily="34" charset="0"/>
                </a:endParaRPr>
              </a:p>
            </p:txBody>
          </p:sp>
        </mc:Choice>
        <mc:Fallback xmlns="">
          <p:sp>
            <p:nvSpPr>
              <p:cNvPr id="4" name="内容占位符 3">
                <a:extLst>
                  <a:ext uri="{FF2B5EF4-FFF2-40B4-BE49-F238E27FC236}">
                    <a16:creationId xmlns:a16="http://schemas.microsoft.com/office/drawing/2014/main" id="{65372AF4-D00B-E9B2-E6B4-8426FCD5A687}"/>
                  </a:ext>
                </a:extLst>
              </p:cNvPr>
              <p:cNvSpPr>
                <a:spLocks noGrp="1" noRot="1" noChangeAspect="1" noMove="1" noResize="1" noEditPoints="1" noAdjustHandles="1" noChangeArrowheads="1" noChangeShapeType="1" noTextEdit="1"/>
              </p:cNvSpPr>
              <p:nvPr>
                <p:ph idx="1"/>
              </p:nvPr>
            </p:nvSpPr>
            <p:spPr>
              <a:xfrm>
                <a:off x="524436" y="1325563"/>
                <a:ext cx="5254752" cy="5167312"/>
              </a:xfrm>
              <a:blipFill>
                <a:blip r:embed="rId2"/>
                <a:stretch>
                  <a:fillRect l="-1205" t="-1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12B96599-7B7D-FAC8-B1B0-13E5E5C72CA8}"/>
                  </a:ext>
                </a:extLst>
              </p:cNvPr>
              <p:cNvSpPr txBox="1">
                <a:spLocks/>
              </p:cNvSpPr>
              <p:nvPr/>
            </p:nvSpPr>
            <p:spPr>
              <a:xfrm>
                <a:off x="6412812" y="1325563"/>
                <a:ext cx="5254752"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imHei" panose="02010609060101010101" pitchFamily="49" charset="-122"/>
                    <a:ea typeface="SimHei"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Hei" panose="02010609060101010101" pitchFamily="49" charset="-122"/>
                    <a:ea typeface="SimHei"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Hei" panose="02010609060101010101" pitchFamily="49" charset="-122"/>
                    <a:ea typeface="SimHei"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By FOC:</a:t>
                </a:r>
              </a:p>
              <a:p>
                <a:pPr marL="0" indent="0">
                  <a:buNone/>
                </a:pPr>
                <a:endParaRPr lang="en-US" altLang="zh-CN" sz="2000" dirty="0">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𝑑</m:t>
                          </m:r>
                          <m:r>
                            <a:rPr lang="en-US" altLang="zh-CN" sz="2000" i="1">
                              <a:latin typeface="Cambria Math" panose="02040503050406030204" pitchFamily="18" charset="0"/>
                            </a:rPr>
                            <m:t>𝜋</m:t>
                          </m:r>
                        </m:num>
                        <m:den>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r>
                        <a:rPr lang="ar-AE" altLang="zh-CN" sz="2000">
                          <a:latin typeface="Cambria Math" panose="02040503050406030204" pitchFamily="18" charset="0"/>
                        </a:rPr>
                        <m:t>=</m:t>
                      </m:r>
                      <m:d>
                        <m:dPr>
                          <m:ctrlPr>
                            <a:rPr lang="ar-AE" altLang="zh-CN" sz="2000" i="1">
                              <a:latin typeface="Cambria Math" panose="02040503050406030204" pitchFamily="18" charset="0"/>
                            </a:rPr>
                          </m:ctrlPr>
                        </m:d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e>
                      </m:d>
                      <m:r>
                        <a:rPr lang="ar-AE" altLang="zh-CN" sz="2000">
                          <a:latin typeface="Cambria Math" panose="02040503050406030204" pitchFamily="18" charset="0"/>
                        </a:rPr>
                        <m:t>−</m:t>
                      </m:r>
                      <m:d>
                        <m:dPr>
                          <m:begChr m:val="["/>
                          <m:endChr m:val="]"/>
                          <m:ctrlPr>
                            <a:rPr lang="ar-AE" altLang="zh-CN" sz="2000" i="1">
                              <a:latin typeface="Cambria Math" panose="02040503050406030204" pitchFamily="18" charset="0"/>
                            </a:rPr>
                          </m:ctrlPr>
                        </m:d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r>
                            <a:rPr lang="ar-AE" altLang="zh-CN" sz="200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num>
                            <m:den>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e>
                      </m:d>
                      <m:r>
                        <a:rPr lang="ar-AE" altLang="zh-CN" sz="2000">
                          <a:latin typeface="Cambria Math" panose="02040503050406030204" pitchFamily="18" charset="0"/>
                        </a:rPr>
                        <m:t>=0</m:t>
                      </m:r>
                    </m:oMath>
                  </m:oMathPara>
                </a14:m>
                <a:endParaRPr lang="ar-AE" altLang="zh-CN" sz="2000" dirty="0">
                  <a:latin typeface="Arial" panose="020B0604020202020204" pitchFamily="34" charset="0"/>
                  <a:cs typeface="Arial" panose="020B0604020202020204" pitchFamily="34" charset="0"/>
                </a:endParaRPr>
              </a:p>
              <a:p>
                <a:pPr marL="0" indent="0">
                  <a:buNone/>
                </a:pPr>
                <a:endParaRPr lang="en-US" altLang="zh-CN" sz="2000" dirty="0">
                  <a:latin typeface="Arial" panose="020B0604020202020204" pitchFamily="34" charset="0"/>
                  <a:cs typeface="Arial" panose="020B0604020202020204" pitchFamily="34" charset="0"/>
                </a:endParaRPr>
              </a:p>
              <a:p>
                <a:pPr marL="0" indent="0">
                  <a:buNone/>
                </a:pPr>
                <a:r>
                  <a:rPr lang="en-US" altLang="zh-CN" sz="2000" b="1" dirty="0">
                    <a:latin typeface="Arial" panose="020B0604020202020204" pitchFamily="34" charset="0"/>
                    <a:cs typeface="Arial" panose="020B0604020202020204" pitchFamily="34" charset="0"/>
                  </a:rPr>
                  <a:t>3. Introducing Market Power</a:t>
                </a:r>
              </a:p>
              <a:p>
                <a:pPr marL="0" indent="0">
                  <a:lnSpc>
                    <a:spcPct val="150000"/>
                  </a:lnSpc>
                  <a:buNone/>
                </a:pPr>
                <a14:m>
                  <m:oMathPara xmlns:m="http://schemas.openxmlformats.org/officeDocument/2006/math">
                    <m:oMathParaPr>
                      <m:jc m:val="centerGroup"/>
                    </m:oMathParaPr>
                    <m:oMath xmlns:m="http://schemas.openxmlformats.org/officeDocument/2006/math">
                      <m:d>
                        <m:dPr>
                          <m:ctrlPr>
                            <a:rPr lang="ar-AE" altLang="zh-CN" sz="2000" i="1">
                              <a:latin typeface="Cambria Math" panose="02040503050406030204" pitchFamily="18" charset="0"/>
                            </a:rPr>
                          </m:ctrlPr>
                        </m:d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e>
                      </m:d>
                      <m:r>
                        <a:rPr lang="ar-AE" altLang="zh-CN" sz="200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r>
                        <a:rPr lang="ar-AE" altLang="zh-CN" sz="2000">
                          <a:latin typeface="Cambria Math" panose="02040503050406030204" pitchFamily="18" charset="0"/>
                        </a:rPr>
                        <m:t>−</m:t>
                      </m:r>
                      <m:r>
                        <a:rPr lang="ar-AE" altLang="zh-CN" sz="2000" i="1">
                          <a:latin typeface="Cambria Math" panose="02040503050406030204" pitchFamily="18" charset="0"/>
                        </a:rPr>
                        <m:t>𝜃</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num>
                        <m:den>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r>
                        <a:rPr lang="ar-AE" altLang="zh-CN" sz="2000">
                          <a:latin typeface="Cambria Math" panose="02040503050406030204" pitchFamily="18" charset="0"/>
                        </a:rPr>
                        <m:t>=0</m:t>
                      </m:r>
                    </m:oMath>
                  </m:oMathPara>
                </a14:m>
                <a:endParaRPr lang="ar-AE" altLang="zh-CN" sz="20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ar-AE" altLang="zh-CN" sz="2000">
                          <a:latin typeface="Cambria Math" panose="02040503050406030204" pitchFamily="18" charset="0"/>
                        </a:rPr>
                        <m:t>⇒</m:t>
                      </m:r>
                      <m:r>
                        <m:rPr>
                          <m:nor/>
                        </m:rPr>
                        <a:rPr lang="ar-AE" altLang="zh-CN" sz="2000" i="1">
                          <a:latin typeface="Arial" panose="020B0604020202020204" pitchFamily="34" charset="0"/>
                          <a:cs typeface="Arial" panose="020B0604020202020204" pitchFamily="34" charset="0"/>
                        </a:rPr>
                        <m:t>  </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r>
                        <a:rPr lang="ar-AE" altLang="zh-CN" sz="200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r>
                        <a:rPr lang="ar-AE" altLang="zh-CN" sz="2000">
                          <a:latin typeface="Cambria Math" panose="02040503050406030204" pitchFamily="18" charset="0"/>
                        </a:rPr>
                        <m:t>+</m:t>
                      </m:r>
                      <m:r>
                        <a:rPr lang="ar-AE" altLang="zh-CN" sz="2000" i="1">
                          <a:latin typeface="Cambria Math" panose="02040503050406030204" pitchFamily="18" charset="0"/>
                        </a:rPr>
                        <m:t>𝜃</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num>
                        <m:den>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oMath>
                  </m:oMathPara>
                </a14:m>
                <a:endParaRPr lang="en-US" altLang="zh-CN" sz="2000" dirty="0">
                  <a:latin typeface="Arial" panose="020B0604020202020204" pitchFamily="34" charset="0"/>
                  <a:cs typeface="Arial" panose="020B0604020202020204" pitchFamily="34" charset="0"/>
                </a:endParaRPr>
              </a:p>
              <a:p>
                <a:pPr marL="0" indent="0">
                  <a:buNone/>
                </a:pPr>
                <a:r>
                  <a:rPr lang="en-US" altLang="zh-CN" sz="2000" dirty="0">
                    <a:latin typeface="Arial" panose="020B0604020202020204" pitchFamily="34" charset="0"/>
                    <a:cs typeface="Arial" panose="020B0604020202020204" pitchFamily="34" charset="0"/>
                  </a:rPr>
                  <a:t>Buyer equates marginal revenue (net of cost) to </a:t>
                </a:r>
                <a:r>
                  <a:rPr lang="en-US" altLang="zh-CN" sz="2000" b="1" dirty="0">
                    <a:latin typeface="Arial" panose="020B0604020202020204" pitchFamily="34" charset="0"/>
                    <a:cs typeface="Arial" panose="020B0604020202020204" pitchFamily="34" charset="0"/>
                  </a:rPr>
                  <a:t>perceived marginal procurement cost</a:t>
                </a:r>
                <a:r>
                  <a:rPr lang="en-US" altLang="zh-CN" sz="2000" dirty="0">
                    <a:latin typeface="Arial" panose="020B0604020202020204" pitchFamily="34" charset="0"/>
                    <a:cs typeface="Arial" panose="020B0604020202020204" pitchFamily="34" charset="0"/>
                  </a:rPr>
                  <a:t>.</a:t>
                </a:r>
                <a:endParaRPr lang="ar-AE" altLang="zh-CN" sz="2000" dirty="0">
                  <a:latin typeface="Arial" panose="020B0604020202020204" pitchFamily="34" charset="0"/>
                  <a:cs typeface="Arial" panose="020B0604020202020204" pitchFamily="34" charset="0"/>
                </a:endParaRPr>
              </a:p>
            </p:txBody>
          </p:sp>
        </mc:Choice>
        <mc:Fallback xmlns="">
          <p:sp>
            <p:nvSpPr>
              <p:cNvPr id="8" name="内容占位符 3">
                <a:extLst>
                  <a:ext uri="{FF2B5EF4-FFF2-40B4-BE49-F238E27FC236}">
                    <a16:creationId xmlns:a16="http://schemas.microsoft.com/office/drawing/2014/main" id="{12B96599-7B7D-FAC8-B1B0-13E5E5C72CA8}"/>
                  </a:ext>
                </a:extLst>
              </p:cNvPr>
              <p:cNvSpPr txBox="1">
                <a:spLocks noRot="1" noChangeAspect="1" noMove="1" noResize="1" noEditPoints="1" noAdjustHandles="1" noChangeArrowheads="1" noChangeShapeType="1" noTextEdit="1"/>
              </p:cNvSpPr>
              <p:nvPr/>
            </p:nvSpPr>
            <p:spPr>
              <a:xfrm>
                <a:off x="6412812" y="1325563"/>
                <a:ext cx="5254752" cy="5167312"/>
              </a:xfrm>
              <a:prstGeom prst="rect">
                <a:avLst/>
              </a:prstGeom>
              <a:blipFill>
                <a:blip r:embed="rId3"/>
                <a:stretch>
                  <a:fillRect l="-1205" t="-1225" r="-2651"/>
                </a:stretch>
              </a:blipFill>
            </p:spPr>
            <p:txBody>
              <a:bodyPr/>
              <a:lstStyle/>
              <a:p>
                <a:r>
                  <a:rPr lang="zh-CN" altLang="en-US">
                    <a:noFill/>
                  </a:rPr>
                  <a:t> </a:t>
                </a:r>
              </a:p>
            </p:txBody>
          </p:sp>
        </mc:Fallback>
      </mc:AlternateContent>
      <p:cxnSp>
        <p:nvCxnSpPr>
          <p:cNvPr id="10" name="直线连接符 9">
            <a:extLst>
              <a:ext uri="{FF2B5EF4-FFF2-40B4-BE49-F238E27FC236}">
                <a16:creationId xmlns:a16="http://schemas.microsoft.com/office/drawing/2014/main" id="{D6D1487A-83AE-DE12-FCC8-2E31F7B56D01}"/>
              </a:ext>
            </a:extLst>
          </p:cNvPr>
          <p:cNvCxnSpPr/>
          <p:nvPr/>
        </p:nvCxnSpPr>
        <p:spPr>
          <a:xfrm>
            <a:off x="5779188" y="1325563"/>
            <a:ext cx="0" cy="48006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1" name="圆角矩形 10">
            <a:hlinkClick r:id="rId4" action="ppaction://hlinksldjump"/>
            <a:extLst>
              <a:ext uri="{FF2B5EF4-FFF2-40B4-BE49-F238E27FC236}">
                <a16:creationId xmlns:a16="http://schemas.microsoft.com/office/drawing/2014/main" id="{4752B22E-A0C9-4A9A-80CD-C2B1C4D2CC4D}"/>
              </a:ext>
            </a:extLst>
          </p:cNvPr>
          <p:cNvSpPr/>
          <p:nvPr/>
        </p:nvSpPr>
        <p:spPr>
          <a:xfrm>
            <a:off x="10603536" y="6491283"/>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744713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76435-D05E-847B-5C01-B41E92DD8D5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F45237-CC54-26F1-FE4E-E32B11F712C1}"/>
              </a:ext>
            </a:extLst>
          </p:cNvPr>
          <p:cNvSpPr>
            <a:spLocks noGrp="1"/>
          </p:cNvSpPr>
          <p:nvPr>
            <p:ph type="sldNum" sz="quarter" idx="12"/>
          </p:nvPr>
        </p:nvSpPr>
        <p:spPr/>
        <p:txBody>
          <a:bodyPr/>
          <a:lstStyle/>
          <a:p>
            <a:fld id="{67EFCEC7-9889-994E-A950-47BD7D58E7BD}" type="slidenum">
              <a:rPr lang="en-CN" smtClean="0"/>
              <a:pPr/>
              <a:t>64</a:t>
            </a:fld>
            <a:r>
              <a:rPr lang="en-US" altLang="zh-CN"/>
              <a:t>/60</a:t>
            </a:r>
            <a:endParaRPr lang="zh-CN" altLang="en-US" dirty="0"/>
          </a:p>
        </p:txBody>
      </p:sp>
      <p:sp>
        <p:nvSpPr>
          <p:cNvPr id="3" name="标题 2">
            <a:extLst>
              <a:ext uri="{FF2B5EF4-FFF2-40B4-BE49-F238E27FC236}">
                <a16:creationId xmlns:a16="http://schemas.microsoft.com/office/drawing/2014/main" id="{B584CC25-7C5F-5A5C-9F8F-1BFE683E3B47}"/>
              </a:ext>
            </a:extLst>
          </p:cNvPr>
          <p:cNvSpPr>
            <a:spLocks noGrp="1"/>
          </p:cNvSpPr>
          <p:nvPr>
            <p:ph type="title"/>
          </p:nvPr>
        </p:nvSpPr>
        <p:spPr/>
        <p:txBody>
          <a:bodyPr>
            <a:normAutofit/>
          </a:bodyPr>
          <a:lstStyle/>
          <a:p>
            <a:r>
              <a:rPr lang="en-US" altLang="zh-CN" sz="2800" dirty="0">
                <a:latin typeface="Arial" panose="020B0604020202020204" pitchFamily="34" charset="0"/>
                <a:cs typeface="Arial" panose="020B0604020202020204" pitchFamily="34" charset="0"/>
              </a:rPr>
              <a:t>Derivation of Farm Price under FOOM Framework (2)</a:t>
            </a:r>
            <a:endParaRPr kumimoji="1" lang="zh-CN"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5433B00-C9F7-C67C-FD78-F6382AB7E22E}"/>
                  </a:ext>
                </a:extLst>
              </p:cNvPr>
              <p:cNvSpPr>
                <a:spLocks noGrp="1"/>
              </p:cNvSpPr>
              <p:nvPr>
                <p:ph idx="1"/>
              </p:nvPr>
            </p:nvSpPr>
            <p:spPr>
              <a:xfrm>
                <a:off x="524436" y="1325563"/>
                <a:ext cx="5254752" cy="5167312"/>
              </a:xfrm>
            </p:spPr>
            <p:txBody>
              <a:bodyPr>
                <a:normAutofit/>
              </a:bodyPr>
              <a:lstStyle/>
              <a:p>
                <a:pPr marL="0" indent="0">
                  <a:lnSpc>
                    <a:spcPct val="150000"/>
                  </a:lnSpc>
                  <a:buNone/>
                </a:pPr>
                <a:r>
                  <a:rPr lang="en-US" altLang="zh-CN" sz="2000" b="1" dirty="0">
                    <a:latin typeface="Arial" panose="020B0604020202020204" pitchFamily="34" charset="0"/>
                    <a:cs typeface="Arial" panose="020B0604020202020204" pitchFamily="34" charset="0"/>
                  </a:rPr>
                  <a:t>4. Express via (Residual) Supply Elasticity</a:t>
                </a:r>
              </a:p>
              <a:p>
                <a:pPr marL="0" indent="0">
                  <a:lnSpc>
                    <a:spcPct val="150000"/>
                  </a:lnSpc>
                  <a:buNone/>
                </a:pPr>
                <a14:m>
                  <m:oMathPara xmlns:m="http://schemas.openxmlformats.org/officeDocument/2006/math">
                    <m:oMathParaPr>
                      <m:jc m:val="centerGroup"/>
                    </m:oMathParaPr>
                    <m:oMath xmlns:m="http://schemas.openxmlformats.org/officeDocument/2006/math">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num>
                        <m:den>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r>
                        <a:rPr lang="ar-AE" altLang="zh-CN" sz="2000">
                          <a:latin typeface="Cambria Math" panose="02040503050406030204" pitchFamily="18" charset="0"/>
                        </a:rPr>
                        <m:t>=</m:t>
                      </m:r>
                      <m:f>
                        <m:fPr>
                          <m:ctrlPr>
                            <a:rPr lang="ar-AE" altLang="zh-CN" sz="2000" i="1">
                              <a:latin typeface="Cambria Math" panose="02040503050406030204" pitchFamily="18" charset="0"/>
                            </a:rPr>
                          </m:ctrlPr>
                        </m:fPr>
                        <m:num>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num>
                        <m:den>
                          <m:r>
                            <a:rPr lang="ar-AE" altLang="zh-CN" sz="2000" i="1">
                              <a:latin typeface="Cambria Math" panose="02040503050406030204" pitchFamily="18" charset="0"/>
                            </a:rPr>
                            <m:t>𝜀</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oMath>
                  </m:oMathPara>
                </a14:m>
                <a:endParaRPr lang="ar-AE"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Substitute:</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r>
                        <a:rPr lang="ar-AE" altLang="zh-CN" sz="200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d>
                        <m:dPr>
                          <m:ctrlPr>
                            <a:rPr lang="ar-AE" altLang="zh-CN" sz="2000" i="1">
                              <a:latin typeface="Cambria Math" panose="02040503050406030204" pitchFamily="18" charset="0"/>
                            </a:rPr>
                          </m:ctrlPr>
                        </m:dPr>
                        <m:e>
                          <m:r>
                            <a:rPr lang="ar-AE" altLang="zh-CN" sz="2000">
                              <a:latin typeface="Cambria Math" panose="02040503050406030204" pitchFamily="18" charset="0"/>
                            </a:rPr>
                            <m:t>1+</m:t>
                          </m:r>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𝜃</m:t>
                              </m:r>
                            </m:num>
                            <m:den>
                              <m:r>
                                <a:rPr lang="ar-AE" altLang="zh-CN" sz="2000" i="1">
                                  <a:latin typeface="Cambria Math" panose="02040503050406030204" pitchFamily="18" charset="0"/>
                                </a:rPr>
                                <m:t>𝜀</m:t>
                              </m:r>
                            </m:den>
                          </m:f>
                        </m:e>
                      </m:d>
                    </m:oMath>
                  </m:oMathPara>
                </a14:m>
                <a:endParaRPr lang="ar-AE" altLang="zh-CN" sz="20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ar-AE" altLang="zh-CN" sz="2000">
                          <a:latin typeface="Cambria Math" panose="02040503050406030204" pitchFamily="18" charset="0"/>
                        </a:rPr>
                        <m:t>⇒</m:t>
                      </m:r>
                      <m:borderBox>
                        <m:borderBoxPr>
                          <m:ctrlPr>
                            <a:rPr lang="ar-AE" altLang="zh-CN" sz="2000" i="1">
                              <a:latin typeface="Cambria Math" panose="02040503050406030204" pitchFamily="18" charset="0"/>
                            </a:rPr>
                          </m:ctrlPr>
                        </m:borderBox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r>
                            <a:rPr lang="ar-AE" altLang="zh-CN" sz="2000">
                              <a:latin typeface="Cambria Math" panose="02040503050406030204" pitchFamily="18" charset="0"/>
                            </a:rPr>
                            <m:t>=</m:t>
                          </m:r>
                          <m:f>
                            <m:fPr>
                              <m:ctrlPr>
                                <a:rPr lang="ar-AE" altLang="zh-CN" sz="2000" i="1">
                                  <a:latin typeface="Cambria Math" panose="02040503050406030204" pitchFamily="18" charset="0"/>
                                </a:rPr>
                              </m:ctrlPr>
                            </m:fPr>
                            <m:num>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num>
                            <m:den>
                              <m:r>
                                <a:rPr lang="ar-AE" altLang="zh-CN" sz="2000">
                                  <a:latin typeface="Cambria Math" panose="02040503050406030204" pitchFamily="18" charset="0"/>
                                </a:rPr>
                                <m:t>1+</m:t>
                              </m:r>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𝜃</m:t>
                                  </m:r>
                                </m:num>
                                <m:den>
                                  <m:r>
                                    <a:rPr lang="ar-AE" altLang="zh-CN" sz="2000" i="1">
                                      <a:latin typeface="Cambria Math" panose="02040503050406030204" pitchFamily="18" charset="0"/>
                                    </a:rPr>
                                    <m:t>𝜀</m:t>
                                  </m:r>
                                </m:den>
                              </m:f>
                            </m:den>
                          </m:f>
                        </m:e>
                      </m:borderBox>
                    </m:oMath>
                  </m:oMathPara>
                </a14:m>
                <a:endParaRPr lang="ar-AE" altLang="zh-CN" sz="2000" dirty="0">
                  <a:latin typeface="Arial" panose="020B0604020202020204" pitchFamily="34" charset="0"/>
                  <a:cs typeface="Arial" panose="020B0604020202020204" pitchFamily="34" charset="0"/>
                </a:endParaRPr>
              </a:p>
            </p:txBody>
          </p:sp>
        </mc:Choice>
        <mc:Fallback xmlns="">
          <p:sp>
            <p:nvSpPr>
              <p:cNvPr id="4" name="内容占位符 3">
                <a:extLst>
                  <a:ext uri="{FF2B5EF4-FFF2-40B4-BE49-F238E27FC236}">
                    <a16:creationId xmlns:a16="http://schemas.microsoft.com/office/drawing/2014/main" id="{85433B00-C9F7-C67C-FD78-F6382AB7E22E}"/>
                  </a:ext>
                </a:extLst>
              </p:cNvPr>
              <p:cNvSpPr>
                <a:spLocks noGrp="1" noRot="1" noChangeAspect="1" noMove="1" noResize="1" noEditPoints="1" noAdjustHandles="1" noChangeArrowheads="1" noChangeShapeType="1" noTextEdit="1"/>
              </p:cNvSpPr>
              <p:nvPr>
                <p:ph idx="1"/>
              </p:nvPr>
            </p:nvSpPr>
            <p:spPr>
              <a:xfrm>
                <a:off x="524436" y="1325563"/>
                <a:ext cx="5254752" cy="5167312"/>
              </a:xfrm>
              <a:blipFill>
                <a:blip r:embed="rId2"/>
                <a:stretch>
                  <a:fillRect l="-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D3475727-A44D-04DC-AE0F-C6DBD3627424}"/>
                  </a:ext>
                </a:extLst>
              </p:cNvPr>
              <p:cNvSpPr txBox="1">
                <a:spLocks/>
              </p:cNvSpPr>
              <p:nvPr/>
            </p:nvSpPr>
            <p:spPr>
              <a:xfrm>
                <a:off x="6412812" y="1325563"/>
                <a:ext cx="5254752" cy="51673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imHei" panose="02010609060101010101" pitchFamily="49" charset="-122"/>
                    <a:ea typeface="SimHei"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Hei" panose="02010609060101010101" pitchFamily="49" charset="-122"/>
                    <a:ea typeface="SimHei"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Hei" panose="02010609060101010101" pitchFamily="49" charset="-122"/>
                    <a:ea typeface="SimHei"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000" b="1" dirty="0">
                    <a:latin typeface="Arial" panose="020B0604020202020204" pitchFamily="34" charset="0"/>
                    <a:cs typeface="Arial" panose="020B0604020202020204" pitchFamily="34" charset="0"/>
                  </a:rPr>
                  <a:t>5. Normalized Form </a:t>
                </a:r>
                <a14:m>
                  <m:oMath xmlns:m="http://schemas.openxmlformats.org/officeDocument/2006/math">
                    <m:r>
                      <a:rPr lang="en-US" altLang="zh-CN" sz="2000" b="1" i="0" smtClean="0">
                        <a:latin typeface="Cambria Math" panose="02040503050406030204" pitchFamily="18" charset="0"/>
                      </a:rPr>
                      <m:t>( </m:t>
                    </m:r>
                    <m:sSub>
                      <m:sSubPr>
                        <m:ctrlPr>
                          <a:rPr lang="ar-AE" altLang="zh-CN" sz="2000" b="1" i="1">
                            <a:latin typeface="Cambria Math" panose="02040503050406030204" pitchFamily="18" charset="0"/>
                          </a:rPr>
                        </m:ctrlPr>
                      </m:sSubPr>
                      <m:e>
                        <m:r>
                          <a:rPr lang="ar-AE" altLang="zh-CN" sz="2000" b="1" i="1">
                            <a:latin typeface="Cambria Math" panose="02040503050406030204" pitchFamily="18" charset="0"/>
                          </a:rPr>
                          <m:t>𝒑</m:t>
                        </m:r>
                      </m:e>
                      <m:sub>
                        <m:r>
                          <a:rPr lang="ar-AE" altLang="zh-CN" sz="2000" b="1" i="1">
                            <a:latin typeface="Cambria Math" panose="02040503050406030204" pitchFamily="18" charset="0"/>
                          </a:rPr>
                          <m:t>𝒓</m:t>
                        </m:r>
                      </m:sub>
                    </m:sSub>
                    <m:r>
                      <a:rPr lang="ar-AE" altLang="zh-CN" sz="2000" b="1">
                        <a:latin typeface="Cambria Math" panose="02040503050406030204" pitchFamily="18" charset="0"/>
                      </a:rPr>
                      <m:t>−</m:t>
                    </m:r>
                    <m:r>
                      <a:rPr lang="ar-AE" altLang="zh-CN" sz="2000" b="1" i="1">
                        <a:latin typeface="Cambria Math" panose="02040503050406030204" pitchFamily="18" charset="0"/>
                      </a:rPr>
                      <m:t>𝒄</m:t>
                    </m:r>
                    <m:r>
                      <a:rPr lang="ar-AE" altLang="zh-CN" sz="2000" b="1">
                        <a:latin typeface="Cambria Math" panose="02040503050406030204" pitchFamily="18" charset="0"/>
                      </a:rPr>
                      <m:t>=</m:t>
                    </m:r>
                    <m:r>
                      <a:rPr lang="ar-AE" altLang="zh-CN" sz="2000" b="1" i="1">
                        <a:latin typeface="Cambria Math" panose="02040503050406030204" pitchFamily="18" charset="0"/>
                      </a:rPr>
                      <m:t>𝟏</m:t>
                    </m:r>
                    <m:r>
                      <a:rPr lang="en-US" altLang="zh-CN" sz="2000" b="1" i="0" smtClean="0">
                        <a:latin typeface="Cambria Math" panose="02040503050406030204" pitchFamily="18" charset="0"/>
                      </a:rPr>
                      <m:t>)</m:t>
                    </m:r>
                  </m:oMath>
                </a14:m>
                <a:endParaRPr lang="ar-AE" altLang="zh-CN" sz="2000" b="1"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borderBox>
                        <m:borderBoxPr>
                          <m:ctrlPr>
                            <a:rPr lang="ar-AE" altLang="zh-CN" sz="2000" i="1">
                              <a:latin typeface="Cambria Math" panose="02040503050406030204" pitchFamily="18" charset="0"/>
                            </a:rPr>
                          </m:ctrlPr>
                        </m:borderBoxPr>
                        <m:e>
                          <m:sSub>
                            <m:sSubPr>
                              <m:ctrlPr>
                                <a:rPr lang="ar-AE" altLang="zh-CN" sz="2000" i="1">
                                  <a:latin typeface="Cambria Math" panose="02040503050406030204" pitchFamily="18" charset="0"/>
                                </a:rPr>
                              </m:ctrlPr>
                            </m:sSubPr>
                            <m:e>
                              <m:r>
                                <a:rPr lang="ar-AE" altLang="zh-CN" sz="2000" b="0" i="1">
                                  <a:latin typeface="Cambria Math" panose="02040503050406030204" pitchFamily="18" charset="0"/>
                                </a:rPr>
                                <m:t>𝑝</m:t>
                              </m:r>
                            </m:e>
                            <m:sub>
                              <m:r>
                                <a:rPr lang="ar-AE" altLang="zh-CN" sz="2000" b="0" i="1">
                                  <a:latin typeface="Cambria Math" panose="02040503050406030204" pitchFamily="18" charset="0"/>
                                </a:rPr>
                                <m:t>𝑓</m:t>
                              </m:r>
                            </m:sub>
                          </m:sSub>
                          <m:r>
                            <a:rPr lang="ar-AE" altLang="zh-CN" sz="2000" b="0">
                              <a:latin typeface="Cambria Math" panose="02040503050406030204" pitchFamily="18" charset="0"/>
                            </a:rPr>
                            <m:t>=</m:t>
                          </m:r>
                          <m:f>
                            <m:fPr>
                              <m:ctrlPr>
                                <a:rPr lang="ar-AE" altLang="zh-CN" sz="2000" i="1">
                                  <a:latin typeface="Cambria Math" panose="02040503050406030204" pitchFamily="18" charset="0"/>
                                </a:rPr>
                              </m:ctrlPr>
                            </m:fPr>
                            <m:num>
                              <m:r>
                                <a:rPr lang="ar-AE" altLang="zh-CN" sz="2000" b="0" i="1">
                                  <a:latin typeface="Cambria Math" panose="02040503050406030204" pitchFamily="18" charset="0"/>
                                </a:rPr>
                                <m:t>𝜀</m:t>
                              </m:r>
                            </m:num>
                            <m:den>
                              <m:r>
                                <a:rPr lang="ar-AE" altLang="zh-CN" sz="2000" b="0" i="1">
                                  <a:latin typeface="Cambria Math" panose="02040503050406030204" pitchFamily="18" charset="0"/>
                                </a:rPr>
                                <m:t>𝜀</m:t>
                              </m:r>
                              <m:r>
                                <a:rPr lang="ar-AE" altLang="zh-CN" sz="2000" b="0">
                                  <a:latin typeface="Cambria Math" panose="02040503050406030204" pitchFamily="18" charset="0"/>
                                </a:rPr>
                                <m:t>+</m:t>
                              </m:r>
                              <m:r>
                                <a:rPr lang="ar-AE" altLang="zh-CN" sz="2000" b="0" i="1">
                                  <a:latin typeface="Cambria Math" panose="02040503050406030204" pitchFamily="18" charset="0"/>
                                </a:rPr>
                                <m:t>𝜃</m:t>
                              </m:r>
                            </m:den>
                          </m:f>
                        </m:e>
                      </m:borderBox>
                    </m:oMath>
                  </m:oMathPara>
                </a14:m>
                <a:endParaRPr lang="en-US" altLang="zh-CN" sz="2000" dirty="0">
                  <a:latin typeface="Arial" panose="020B0604020202020204" pitchFamily="34" charset="0"/>
                  <a:cs typeface="Arial" panose="020B0604020202020204" pitchFamily="34" charset="0"/>
                </a:endParaRPr>
              </a:p>
              <a:p>
                <a:pPr marL="0" indent="0">
                  <a:lnSpc>
                    <a:spcPct val="150000"/>
                  </a:lnSpc>
                  <a:buNone/>
                </a:pPr>
                <a:r>
                  <a:rPr lang="en-US" altLang="zh-CN" sz="2000" dirty="0">
                    <a:latin typeface="Arial" panose="020B0604020202020204" pitchFamily="34" charset="0"/>
                    <a:cs typeface="Arial" panose="020B0604020202020204" pitchFamily="34" charset="0"/>
                  </a:rPr>
                  <a:t>6. Economic Insights</a:t>
                </a:r>
              </a:p>
              <a:p>
                <a:pPr>
                  <a:lnSpc>
                    <a:spcPct val="150000"/>
                  </a:lnSpc>
                </a:pPr>
                <a:r>
                  <a:rPr lang="en-US" altLang="zh-CN" sz="2000" dirty="0">
                    <a:latin typeface="Arial" panose="020B0604020202020204" pitchFamily="34" charset="0"/>
                    <a:cs typeface="Arial" panose="020B0604020202020204" pitchFamily="34" charset="0"/>
                  </a:rPr>
                  <a:t>greater buyer power → lower farmgate price</a:t>
                </a:r>
              </a:p>
              <a:p>
                <a:pPr>
                  <a:lnSpc>
                    <a:spcPct val="150000"/>
                  </a:lnSpc>
                </a:pPr>
                <a:r>
                  <a:rPr lang="en-US" altLang="zh-CN" sz="2000" dirty="0">
                    <a:latin typeface="Arial" panose="020B0604020202020204" pitchFamily="34" charset="0"/>
                    <a:cs typeface="Arial" panose="020B0604020202020204" pitchFamily="34" charset="0"/>
                  </a:rPr>
                  <a:t>more elastic supply → weaker buyer power effect</a:t>
                </a:r>
              </a:p>
              <a:p>
                <a:pPr>
                  <a:lnSpc>
                    <a:spcPct val="150000"/>
                  </a:lnSpc>
                </a:pPr>
                <a:r>
                  <a:rPr lang="en-US" altLang="zh-CN" sz="2000" dirty="0">
                    <a:latin typeface="Arial" panose="020B0604020202020204" pitchFamily="34" charset="0"/>
                    <a:cs typeface="Arial" panose="020B0604020202020204" pitchFamily="34" charset="0"/>
                  </a:rPr>
                  <a:t>Perfect competition: </a:t>
                </a:r>
                <a14:m>
                  <m:oMath xmlns:m="http://schemas.openxmlformats.org/officeDocument/2006/math">
                    <m:r>
                      <a:rPr lang="en-US" altLang="zh-CN" sz="2000" b="0" i="1">
                        <a:latin typeface="Cambria Math" panose="02040503050406030204" pitchFamily="18" charset="0"/>
                      </a:rPr>
                      <m:t>𝜃</m:t>
                    </m:r>
                    <m:r>
                      <a:rPr lang="en-US" altLang="zh-CN" sz="2000" b="0">
                        <a:latin typeface="Cambria Math" panose="02040503050406030204" pitchFamily="18" charset="0"/>
                      </a:rPr>
                      <m:t>=</m:t>
                    </m:r>
                    <m:r>
                      <a:rPr lang="en-US" altLang="zh-CN" sz="2000" b="0" i="1">
                        <a:latin typeface="Cambria Math" panose="02040503050406030204" pitchFamily="18" charset="0"/>
                      </a:rPr>
                      <m:t>0</m:t>
                    </m:r>
                    <m:r>
                      <a:rPr lang="en-US" altLang="zh-CN" sz="2000" b="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b="0" i="1">
                            <a:latin typeface="Cambria Math" panose="02040503050406030204" pitchFamily="18" charset="0"/>
                          </a:rPr>
                          <m:t>𝑝</m:t>
                        </m:r>
                      </m:e>
                      <m:sub>
                        <m:r>
                          <a:rPr lang="ar-AE" altLang="zh-CN" sz="2000" b="0" i="1">
                            <a:latin typeface="Cambria Math" panose="02040503050406030204" pitchFamily="18" charset="0"/>
                          </a:rPr>
                          <m:t>𝑓</m:t>
                        </m:r>
                      </m:sub>
                    </m:sSub>
                    <m:r>
                      <a:rPr lang="ar-AE" altLang="zh-CN" sz="2000" b="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b="0" i="1">
                            <a:latin typeface="Cambria Math" panose="02040503050406030204" pitchFamily="18" charset="0"/>
                          </a:rPr>
                          <m:t>𝑝</m:t>
                        </m:r>
                      </m:e>
                      <m:sub>
                        <m:r>
                          <a:rPr lang="ar-AE" altLang="zh-CN" sz="2000" b="0" i="1">
                            <a:latin typeface="Cambria Math" panose="02040503050406030204" pitchFamily="18" charset="0"/>
                          </a:rPr>
                          <m:t>𝑟</m:t>
                        </m:r>
                      </m:sub>
                    </m:sSub>
                    <m:r>
                      <a:rPr lang="ar-AE" altLang="zh-CN" sz="2000" b="0">
                        <a:latin typeface="Cambria Math" panose="02040503050406030204" pitchFamily="18" charset="0"/>
                      </a:rPr>
                      <m:t>−</m:t>
                    </m:r>
                    <m:r>
                      <a:rPr lang="ar-AE" altLang="zh-CN" sz="2000" b="0" i="1">
                        <a:latin typeface="Cambria Math" panose="02040503050406030204" pitchFamily="18" charset="0"/>
                      </a:rPr>
                      <m:t>𝑐</m:t>
                    </m:r>
                  </m:oMath>
                </a14:m>
                <a:r>
                  <a:rPr lang="ar-AE" altLang="zh-CN" sz="2000" dirty="0">
                    <a:latin typeface="Arial" panose="020B0604020202020204" pitchFamily="34" charset="0"/>
                    <a:cs typeface="Arial" panose="020B0604020202020204" pitchFamily="34" charset="0"/>
                  </a:rPr>
                  <a:t>.</a:t>
                </a:r>
              </a:p>
              <a:p>
                <a:pPr>
                  <a:lnSpc>
                    <a:spcPct val="150000"/>
                  </a:lnSpc>
                </a:pPr>
                <a:r>
                  <a:rPr lang="en-US" altLang="zh-CN" sz="2000" dirty="0">
                    <a:latin typeface="Arial" panose="020B0604020202020204" pitchFamily="34" charset="0"/>
                    <a:cs typeface="Arial" panose="020B0604020202020204" pitchFamily="34" charset="0"/>
                  </a:rPr>
                  <a:t>Monopsony: </a:t>
                </a:r>
                <a14:m>
                  <m:oMath xmlns:m="http://schemas.openxmlformats.org/officeDocument/2006/math">
                    <m:r>
                      <a:rPr lang="en-US" altLang="zh-CN" sz="2000" b="0" i="1">
                        <a:latin typeface="Cambria Math" panose="02040503050406030204" pitchFamily="18" charset="0"/>
                      </a:rPr>
                      <m:t>𝜃</m:t>
                    </m:r>
                    <m:r>
                      <a:rPr lang="en-US" altLang="zh-CN" sz="2000" b="0">
                        <a:latin typeface="Cambria Math" panose="02040503050406030204" pitchFamily="18" charset="0"/>
                      </a:rPr>
                      <m:t>=</m:t>
                    </m:r>
                    <m:r>
                      <a:rPr lang="en-US" altLang="zh-CN" sz="2000" b="0" i="1">
                        <a:latin typeface="Cambria Math" panose="02040503050406030204" pitchFamily="18" charset="0"/>
                      </a:rPr>
                      <m:t>1</m:t>
                    </m:r>
                    <m:r>
                      <a:rPr lang="en-US" altLang="zh-CN" sz="2000" b="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b="0" i="1">
                            <a:latin typeface="Cambria Math" panose="02040503050406030204" pitchFamily="18" charset="0"/>
                          </a:rPr>
                          <m:t>𝑝</m:t>
                        </m:r>
                      </m:e>
                      <m:sub>
                        <m:r>
                          <a:rPr lang="ar-AE" altLang="zh-CN" sz="2000" b="0" i="1">
                            <a:latin typeface="Cambria Math" panose="02040503050406030204" pitchFamily="18" charset="0"/>
                          </a:rPr>
                          <m:t>𝑓</m:t>
                        </m:r>
                      </m:sub>
                    </m:sSub>
                    <m:r>
                      <a:rPr lang="ar-AE" altLang="zh-CN" sz="2000" b="0">
                        <a:latin typeface="Cambria Math" panose="02040503050406030204" pitchFamily="18" charset="0"/>
                      </a:rPr>
                      <m:t>&lt;</m:t>
                    </m:r>
                    <m:sSub>
                      <m:sSubPr>
                        <m:ctrlPr>
                          <a:rPr lang="ar-AE" altLang="zh-CN" sz="2000" i="1">
                            <a:latin typeface="Cambria Math" panose="02040503050406030204" pitchFamily="18" charset="0"/>
                          </a:rPr>
                        </m:ctrlPr>
                      </m:sSubPr>
                      <m:e>
                        <m:r>
                          <a:rPr lang="ar-AE" altLang="zh-CN" sz="2000" b="0" i="1">
                            <a:latin typeface="Cambria Math" panose="02040503050406030204" pitchFamily="18" charset="0"/>
                          </a:rPr>
                          <m:t>𝑝</m:t>
                        </m:r>
                      </m:e>
                      <m:sub>
                        <m:r>
                          <a:rPr lang="ar-AE" altLang="zh-CN" sz="2000" b="0" i="1">
                            <a:latin typeface="Cambria Math" panose="02040503050406030204" pitchFamily="18" charset="0"/>
                          </a:rPr>
                          <m:t>𝑟</m:t>
                        </m:r>
                      </m:sub>
                    </m:sSub>
                    <m:r>
                      <a:rPr lang="ar-AE" altLang="zh-CN" sz="2000" b="0">
                        <a:latin typeface="Cambria Math" panose="02040503050406030204" pitchFamily="18" charset="0"/>
                      </a:rPr>
                      <m:t>−</m:t>
                    </m:r>
                    <m:r>
                      <a:rPr lang="ar-AE" altLang="zh-CN" sz="2000" b="0" i="1">
                        <a:latin typeface="Cambria Math" panose="02040503050406030204" pitchFamily="18" charset="0"/>
                      </a:rPr>
                      <m:t>𝑐</m:t>
                    </m:r>
                  </m:oMath>
                </a14:m>
                <a:r>
                  <a:rPr lang="ar-AE" altLang="zh-CN" sz="2000" dirty="0">
                    <a:latin typeface="Arial" panose="020B0604020202020204" pitchFamily="34" charset="0"/>
                    <a:cs typeface="Arial" panose="020B0604020202020204" pitchFamily="34" charset="0"/>
                  </a:rPr>
                  <a:t>.</a:t>
                </a:r>
              </a:p>
            </p:txBody>
          </p:sp>
        </mc:Choice>
        <mc:Fallback xmlns="">
          <p:sp>
            <p:nvSpPr>
              <p:cNvPr id="8" name="内容占位符 3">
                <a:extLst>
                  <a:ext uri="{FF2B5EF4-FFF2-40B4-BE49-F238E27FC236}">
                    <a16:creationId xmlns:a16="http://schemas.microsoft.com/office/drawing/2014/main" id="{D3475727-A44D-04DC-AE0F-C6DBD3627424}"/>
                  </a:ext>
                </a:extLst>
              </p:cNvPr>
              <p:cNvSpPr txBox="1">
                <a:spLocks noRot="1" noChangeAspect="1" noMove="1" noResize="1" noEditPoints="1" noAdjustHandles="1" noChangeArrowheads="1" noChangeShapeType="1" noTextEdit="1"/>
              </p:cNvSpPr>
              <p:nvPr/>
            </p:nvSpPr>
            <p:spPr>
              <a:xfrm>
                <a:off x="6412812" y="1325563"/>
                <a:ext cx="5254752" cy="5167312"/>
              </a:xfrm>
              <a:prstGeom prst="rect">
                <a:avLst/>
              </a:prstGeom>
              <a:blipFill>
                <a:blip r:embed="rId3"/>
                <a:stretch>
                  <a:fillRect l="-1205" b="-6373"/>
                </a:stretch>
              </a:blipFill>
            </p:spPr>
            <p:txBody>
              <a:bodyPr/>
              <a:lstStyle/>
              <a:p>
                <a:r>
                  <a:rPr lang="zh-CN" altLang="en-US">
                    <a:noFill/>
                  </a:rPr>
                  <a:t> </a:t>
                </a:r>
              </a:p>
            </p:txBody>
          </p:sp>
        </mc:Fallback>
      </mc:AlternateContent>
      <p:cxnSp>
        <p:nvCxnSpPr>
          <p:cNvPr id="10" name="直线连接符 9">
            <a:extLst>
              <a:ext uri="{FF2B5EF4-FFF2-40B4-BE49-F238E27FC236}">
                <a16:creationId xmlns:a16="http://schemas.microsoft.com/office/drawing/2014/main" id="{6AE923FB-E6E4-F5F1-FE72-B15EBB9BDC78}"/>
              </a:ext>
            </a:extLst>
          </p:cNvPr>
          <p:cNvCxnSpPr/>
          <p:nvPr/>
        </p:nvCxnSpPr>
        <p:spPr>
          <a:xfrm>
            <a:off x="5779188" y="1325563"/>
            <a:ext cx="0" cy="48006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 name="圆角矩形 4">
            <a:hlinkClick r:id="rId4" action="ppaction://hlinksldjump"/>
            <a:extLst>
              <a:ext uri="{FF2B5EF4-FFF2-40B4-BE49-F238E27FC236}">
                <a16:creationId xmlns:a16="http://schemas.microsoft.com/office/drawing/2014/main" id="{35C44E0D-BFD0-87B0-79F8-5AE352C2EDA0}"/>
              </a:ext>
            </a:extLst>
          </p:cNvPr>
          <p:cNvSpPr/>
          <p:nvPr/>
        </p:nvSpPr>
        <p:spPr>
          <a:xfrm>
            <a:off x="10603536" y="6491283"/>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136521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224E4-02EB-F53B-AA7E-C37DCE165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FE823-4943-3201-9BF6-1F5B8FF5AF7A}"/>
              </a:ext>
            </a:extLst>
          </p:cNvPr>
          <p:cNvSpPr>
            <a:spLocks noGrp="1"/>
          </p:cNvSpPr>
          <p:nvPr>
            <p:ph type="title"/>
          </p:nvPr>
        </p:nvSpPr>
        <p:spPr/>
        <p:txBody>
          <a:bodyPr anchor="b">
            <a:noAutofit/>
          </a:bodyPr>
          <a:lstStyle/>
          <a:p>
            <a:r>
              <a:rPr lang="en-US" altLang="zh-CN" sz="3600" dirty="0"/>
              <a:t>6.2.</a:t>
            </a:r>
            <a:r>
              <a:rPr lang="zh-CN" altLang="en-US" sz="3600" dirty="0"/>
              <a:t>敏感性分析：</a:t>
            </a:r>
            <a:br>
              <a:rPr lang="en-US" altLang="zh-CN" sz="3600" dirty="0"/>
            </a:br>
            <a:r>
              <a:rPr lang="zh-CN" altLang="en-US" sz="3600" dirty="0"/>
              <a:t>预期的未来买方势力</a:t>
            </a:r>
            <a:endParaRPr lang="en-CN"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75780D-332F-9BAF-C0B3-C996F41CEABB}"/>
                  </a:ext>
                </a:extLst>
              </p:cNvPr>
              <p:cNvSpPr>
                <a:spLocks noGrp="1"/>
              </p:cNvSpPr>
              <p:nvPr>
                <p:ph idx="4294967295"/>
              </p:nvPr>
            </p:nvSpPr>
            <p:spPr>
              <a:xfrm>
                <a:off x="630936" y="1330855"/>
                <a:ext cx="4818888" cy="4877921"/>
              </a:xfrm>
            </p:spPr>
            <p:txBody>
              <a:bodyPr anchor="t">
                <a:normAutofit/>
              </a:bodyPr>
              <a:lstStyle/>
              <a:p>
                <a:pPr>
                  <a:lnSpc>
                    <a:spcPct val="150000"/>
                  </a:lnSpc>
                </a:pPr>
                <a:r>
                  <a:rPr lang="zh-CN" altLang="en-US" sz="2200" dirty="0"/>
                  <a:t>风险中性下的“临界买方势力”决定是否储藏</a:t>
                </a:r>
                <a:endParaRPr lang="en-US" altLang="zh-CN" sz="2200" dirty="0"/>
              </a:p>
              <a:p>
                <a:pPr>
                  <a:lnSpc>
                    <a:spcPct val="150000"/>
                  </a:lnSpc>
                </a:pPr>
                <a:r>
                  <a:rPr lang="zh-CN" altLang="en-US" sz="2200" dirty="0"/>
                  <a:t>未来买方势力的不确定性提升储藏激励：因价格函数</a:t>
                </a:r>
                <a:br>
                  <a:rPr lang="en-US" altLang="zh-CN" sz="2200" dirty="0"/>
                </a:br>
                <a:r>
                  <a:rPr lang="zh-CN" altLang="en-US" sz="2200" dirty="0"/>
                  <a:t> </a:t>
                </a:r>
                <a14:m>
                  <m:oMath xmlns:m="http://schemas.openxmlformats.org/officeDocument/2006/math">
                    <m:r>
                      <a:rPr lang="zh-CN" altLang="en-US" sz="2200" i="1">
                        <a:latin typeface="Cambria Math" panose="02040503050406030204" pitchFamily="18" charset="0"/>
                      </a:rPr>
                      <m:t>𝑝</m:t>
                    </m:r>
                    <m:d>
                      <m:dPr>
                        <m:ctrlPr>
                          <a:rPr lang="ar-AE" altLang="zh-CN" sz="2200" i="1">
                            <a:latin typeface="Cambria Math" panose="02040503050406030204" pitchFamily="18" charset="0"/>
                          </a:rPr>
                        </m:ctrlPr>
                      </m:dPr>
                      <m:e>
                        <m:r>
                          <a:rPr lang="ar-AE" altLang="zh-CN" sz="2200" i="1">
                            <a:latin typeface="Cambria Math" panose="02040503050406030204" pitchFamily="18" charset="0"/>
                          </a:rPr>
                          <m:t>𝜃</m:t>
                        </m:r>
                      </m:e>
                    </m:d>
                    <m:r>
                      <a:rPr lang="ar-AE" altLang="zh-CN" sz="2200">
                        <a:latin typeface="Cambria Math" panose="02040503050406030204" pitchFamily="18" charset="0"/>
                      </a:rPr>
                      <m:t>=1/</m:t>
                    </m:r>
                    <m:d>
                      <m:dPr>
                        <m:ctrlPr>
                          <a:rPr lang="ar-AE" altLang="zh-CN" sz="2200" i="1">
                            <a:latin typeface="Cambria Math" panose="02040503050406030204" pitchFamily="18" charset="0"/>
                          </a:rPr>
                        </m:ctrlPr>
                      </m:dPr>
                      <m:e>
                        <m:r>
                          <a:rPr lang="ar-AE" altLang="zh-CN" sz="2200">
                            <a:latin typeface="Cambria Math" panose="02040503050406030204" pitchFamily="18" charset="0"/>
                          </a:rPr>
                          <m:t>1+</m:t>
                        </m:r>
                        <m:r>
                          <a:rPr lang="ar-AE" altLang="zh-CN" sz="2200" i="1">
                            <a:latin typeface="Cambria Math" panose="02040503050406030204" pitchFamily="18" charset="0"/>
                          </a:rPr>
                          <m:t>𝜃</m:t>
                        </m:r>
                      </m:e>
                    </m:d>
                  </m:oMath>
                </a14:m>
                <a:r>
                  <a:rPr lang="zh-CN" altLang="en-US" sz="2200" b="1" dirty="0"/>
                  <a:t>递减且凸</a:t>
                </a:r>
                <a:r>
                  <a:rPr lang="zh-CN" altLang="en-US" sz="2200" dirty="0"/>
                  <a:t>，根据</a:t>
                </a:r>
                <a:r>
                  <a:rPr lang="en-US" altLang="zh-CN" sz="2200" dirty="0">
                    <a:latin typeface="Arial" panose="020B0604020202020204" pitchFamily="34" charset="0"/>
                    <a:cs typeface="Arial" panose="020B0604020202020204" pitchFamily="34" charset="0"/>
                  </a:rPr>
                  <a:t>Jensen</a:t>
                </a:r>
                <a:r>
                  <a:rPr lang="zh-CN" altLang="en-US" sz="2200" dirty="0"/>
                  <a:t>不等式，买方势力的波动会提升期望未来价格</a:t>
                </a:r>
                <a:endParaRPr lang="en-US" altLang="zh-CN" sz="2200" dirty="0"/>
              </a:p>
            </p:txBody>
          </p:sp>
        </mc:Choice>
        <mc:Fallback xmlns="">
          <p:sp>
            <p:nvSpPr>
              <p:cNvPr id="3" name="Content Placeholder 2">
                <a:extLst>
                  <a:ext uri="{FF2B5EF4-FFF2-40B4-BE49-F238E27FC236}">
                    <a16:creationId xmlns:a16="http://schemas.microsoft.com/office/drawing/2014/main" id="{BA75780D-332F-9BAF-C0B3-C996F41CEABB}"/>
                  </a:ext>
                </a:extLst>
              </p:cNvPr>
              <p:cNvSpPr>
                <a:spLocks noGrp="1" noRot="1" noChangeAspect="1" noMove="1" noResize="1" noEditPoints="1" noAdjustHandles="1" noChangeArrowheads="1" noChangeShapeType="1" noTextEdit="1"/>
              </p:cNvSpPr>
              <p:nvPr>
                <p:ph idx="4294967295"/>
              </p:nvPr>
            </p:nvSpPr>
            <p:spPr>
              <a:xfrm>
                <a:off x="630936" y="1330855"/>
                <a:ext cx="4818888" cy="4877921"/>
              </a:xfrm>
              <a:blipFill>
                <a:blip r:embed="rId3"/>
                <a:stretch>
                  <a:fillRect l="-1312"/>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A63B5E7A-A575-C4B2-2B5F-063BEAC65D84}"/>
              </a:ext>
            </a:extLst>
          </p:cNvPr>
          <p:cNvSpPr>
            <a:spLocks noGrp="1"/>
          </p:cNvSpPr>
          <p:nvPr>
            <p:ph type="sldNum" sz="quarter" idx="12"/>
          </p:nvPr>
        </p:nvSpPr>
        <p:spPr/>
        <p:txBody>
          <a:bodyPr/>
          <a:lstStyle/>
          <a:p>
            <a:fld id="{67EFCEC7-9889-994E-A950-47BD7D58E7BD}" type="slidenum">
              <a:rPr lang="en-CN" smtClean="0"/>
              <a:pPr/>
              <a:t>65</a:t>
            </a:fld>
            <a:r>
              <a:rPr lang="en-US" altLang="zh-CN"/>
              <a:t>/56</a:t>
            </a:r>
            <a:endParaRPr lang="zh-CN" altLang="en-US" dirty="0"/>
          </a:p>
        </p:txBody>
      </p:sp>
      <p:pic>
        <p:nvPicPr>
          <p:cNvPr id="6" name="Content Placeholder 4" descr="A graph of a storage chart&#10;&#10;AI-generated content may be incorrect.">
            <a:extLst>
              <a:ext uri="{FF2B5EF4-FFF2-40B4-BE49-F238E27FC236}">
                <a16:creationId xmlns:a16="http://schemas.microsoft.com/office/drawing/2014/main" id="{4A7BDDA1-B1D6-BAAD-6CD4-52B65CD4F656}"/>
              </a:ext>
            </a:extLst>
          </p:cNvPr>
          <p:cNvPicPr>
            <a:picLocks noChangeAspect="1"/>
          </p:cNvPicPr>
          <p:nvPr/>
        </p:nvPicPr>
        <p:blipFill>
          <a:blip r:embed="rId4"/>
          <a:srcRect r="2" b="1164"/>
          <a:stretch>
            <a:fillRect/>
          </a:stretch>
        </p:blipFill>
        <p:spPr>
          <a:xfrm>
            <a:off x="5723563" y="25184"/>
            <a:ext cx="5505134" cy="3237483"/>
          </a:xfrm>
          <a:prstGeom prst="rect">
            <a:avLst/>
          </a:prstGeom>
        </p:spPr>
      </p:pic>
      <p:pic>
        <p:nvPicPr>
          <p:cNvPr id="8" name="Picture 6" descr="A graph of a price&#10;&#10;AI-generated content may be incorrect.">
            <a:extLst>
              <a:ext uri="{FF2B5EF4-FFF2-40B4-BE49-F238E27FC236}">
                <a16:creationId xmlns:a16="http://schemas.microsoft.com/office/drawing/2014/main" id="{385D032A-0B3A-1578-1635-7D3675A8B1FF}"/>
              </a:ext>
            </a:extLst>
          </p:cNvPr>
          <p:cNvPicPr>
            <a:picLocks noChangeAspect="1"/>
          </p:cNvPicPr>
          <p:nvPr/>
        </p:nvPicPr>
        <p:blipFill>
          <a:blip r:embed="rId5"/>
          <a:srcRect r="2" b="747"/>
          <a:stretch>
            <a:fillRect/>
          </a:stretch>
        </p:blipFill>
        <p:spPr>
          <a:xfrm>
            <a:off x="5723563" y="3570484"/>
            <a:ext cx="5505134" cy="3237483"/>
          </a:xfrm>
          <a:prstGeom prst="rect">
            <a:avLst/>
          </a:prstGeom>
        </p:spPr>
      </p:pic>
      <p:sp>
        <p:nvSpPr>
          <p:cNvPr id="4" name="圆角矩形 3">
            <a:hlinkClick r:id="rId6" action="ppaction://hlinksldjump"/>
            <a:extLst>
              <a:ext uri="{FF2B5EF4-FFF2-40B4-BE49-F238E27FC236}">
                <a16:creationId xmlns:a16="http://schemas.microsoft.com/office/drawing/2014/main" id="{02579220-1E8E-E8D9-BB26-B65B31B8E832}"/>
              </a:ext>
            </a:extLst>
          </p:cNvPr>
          <p:cNvSpPr/>
          <p:nvPr/>
        </p:nvSpPr>
        <p:spPr>
          <a:xfrm>
            <a:off x="3990652" y="6397197"/>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918617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9370-66E1-DC08-C151-860E50C5B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479E7C-9E65-404F-24DD-7F9CA622A161}"/>
              </a:ext>
            </a:extLst>
          </p:cNvPr>
          <p:cNvSpPr>
            <a:spLocks noGrp="1"/>
          </p:cNvSpPr>
          <p:nvPr>
            <p:ph type="title"/>
          </p:nvPr>
        </p:nvSpPr>
        <p:spPr/>
        <p:txBody>
          <a:bodyPr anchor="b">
            <a:noAutofit/>
          </a:bodyPr>
          <a:lstStyle/>
          <a:p>
            <a:r>
              <a:rPr lang="en-US" altLang="zh-CN" sz="3600" dirty="0"/>
              <a:t>6.2.</a:t>
            </a:r>
            <a:r>
              <a:rPr lang="zh-CN" altLang="en-US" sz="3600" dirty="0"/>
              <a:t>敏感性分析：</a:t>
            </a:r>
            <a:br>
              <a:rPr lang="en-US" altLang="zh-CN" sz="3600" dirty="0"/>
            </a:br>
            <a:r>
              <a:rPr lang="zh-CN" altLang="en-US" sz="3600" dirty="0"/>
              <a:t>风险厌恶</a:t>
            </a:r>
            <a:endParaRPr lang="en-CN" sz="3600"/>
          </a:p>
        </p:txBody>
      </p:sp>
      <p:sp>
        <p:nvSpPr>
          <p:cNvPr id="3" name="Content Placeholder 2">
            <a:extLst>
              <a:ext uri="{FF2B5EF4-FFF2-40B4-BE49-F238E27FC236}">
                <a16:creationId xmlns:a16="http://schemas.microsoft.com/office/drawing/2014/main" id="{A8075141-9C63-05A6-14A7-7448D14308AA}"/>
              </a:ext>
            </a:extLst>
          </p:cNvPr>
          <p:cNvSpPr>
            <a:spLocks noGrp="1"/>
          </p:cNvSpPr>
          <p:nvPr>
            <p:ph idx="4294967295"/>
          </p:nvPr>
        </p:nvSpPr>
        <p:spPr>
          <a:xfrm>
            <a:off x="630936" y="1330855"/>
            <a:ext cx="4818887" cy="4877921"/>
          </a:xfrm>
        </p:spPr>
        <p:txBody>
          <a:bodyPr anchor="t">
            <a:noAutofit/>
          </a:bodyPr>
          <a:lstStyle/>
          <a:p>
            <a:pPr>
              <a:lnSpc>
                <a:spcPct val="150000"/>
              </a:lnSpc>
            </a:pPr>
            <a:r>
              <a:rPr lang="zh-CN" altLang="en-US" sz="2200" dirty="0"/>
              <a:t>风险厌恶总体抑制储藏倾向</a:t>
            </a:r>
            <a:endParaRPr lang="en-US" altLang="zh-CN" sz="2200" dirty="0"/>
          </a:p>
          <a:p>
            <a:pPr lvl="1">
              <a:lnSpc>
                <a:spcPct val="150000"/>
              </a:lnSpc>
            </a:pPr>
            <a:r>
              <a:rPr lang="zh-CN" altLang="en-US" sz="2200" dirty="0"/>
              <a:t>随风险厌恶程度上升，最优储藏比例 </a:t>
            </a:r>
            <a:r>
              <a:rPr lang="en-US" altLang="zh-CN" sz="2200" dirty="0"/>
              <a:t>s</a:t>
            </a:r>
            <a:r>
              <a:rPr lang="zh-CN" altLang="en-US" sz="2200" dirty="0"/>
              <a:t> </a:t>
            </a:r>
            <a:r>
              <a:rPr lang="zh-CN" altLang="en-US" sz="2200" b="1" dirty="0"/>
              <a:t>总体下降</a:t>
            </a:r>
            <a:endParaRPr lang="en-US" altLang="zh-CN" sz="2200" b="1" dirty="0"/>
          </a:p>
          <a:p>
            <a:pPr lvl="1">
              <a:lnSpc>
                <a:spcPct val="150000"/>
              </a:lnSpc>
            </a:pPr>
            <a:r>
              <a:rPr lang="zh-CN" altLang="en-US" sz="2200" dirty="0"/>
              <a:t>但在部分区间曲线趋于平缓</a:t>
            </a:r>
            <a:endParaRPr lang="en-US" altLang="zh-CN" sz="2200" dirty="0"/>
          </a:p>
          <a:p>
            <a:pPr>
              <a:lnSpc>
                <a:spcPct val="150000"/>
              </a:lnSpc>
            </a:pPr>
            <a:r>
              <a:rPr lang="zh-CN" altLang="en-US" sz="2200" dirty="0"/>
              <a:t>风险厌恶导致的福利损失有限但集中</a:t>
            </a:r>
            <a:endParaRPr lang="en-US" altLang="zh-CN" sz="2200" dirty="0"/>
          </a:p>
          <a:p>
            <a:pPr lvl="1">
              <a:lnSpc>
                <a:spcPct val="150000"/>
              </a:lnSpc>
            </a:pPr>
            <a:r>
              <a:rPr lang="zh-CN" altLang="en-US" sz="2200" dirty="0"/>
              <a:t>损失主要集中在“储藏激励临界区”</a:t>
            </a:r>
            <a:r>
              <a:rPr lang="en-US" altLang="zh-CN" sz="2200" dirty="0"/>
              <a:t>——</a:t>
            </a:r>
            <a:r>
              <a:rPr lang="zh-CN" altLang="en-US" sz="2200" dirty="0"/>
              <a:t>当储藏既非显然有利也非显然无利时，风险厌恶最显著削弱储藏与收益</a:t>
            </a:r>
            <a:endParaRPr lang="en-US" altLang="zh-CN" sz="2200" dirty="0"/>
          </a:p>
        </p:txBody>
      </p:sp>
      <p:sp>
        <p:nvSpPr>
          <p:cNvPr id="10" name="灯片编号占位符 9">
            <a:extLst>
              <a:ext uri="{FF2B5EF4-FFF2-40B4-BE49-F238E27FC236}">
                <a16:creationId xmlns:a16="http://schemas.microsoft.com/office/drawing/2014/main" id="{7940ADCA-176B-8B37-219C-469F069C4EEB}"/>
              </a:ext>
            </a:extLst>
          </p:cNvPr>
          <p:cNvSpPr>
            <a:spLocks noGrp="1"/>
          </p:cNvSpPr>
          <p:nvPr>
            <p:ph type="sldNum" sz="quarter" idx="12"/>
          </p:nvPr>
        </p:nvSpPr>
        <p:spPr/>
        <p:txBody>
          <a:bodyPr/>
          <a:lstStyle/>
          <a:p>
            <a:fld id="{67EFCEC7-9889-994E-A950-47BD7D58E7BD}" type="slidenum">
              <a:rPr lang="en-CN" smtClean="0"/>
              <a:pPr/>
              <a:t>66</a:t>
            </a:fld>
            <a:r>
              <a:rPr lang="en-US" altLang="zh-CN"/>
              <a:t>/56</a:t>
            </a:r>
            <a:endParaRPr lang="zh-CN" altLang="en-US" dirty="0"/>
          </a:p>
        </p:txBody>
      </p:sp>
      <p:pic>
        <p:nvPicPr>
          <p:cNvPr id="4" name="Picture 6" descr="A graph of a graph&#10;&#10;AI-generated content may be incorrect.">
            <a:extLst>
              <a:ext uri="{FF2B5EF4-FFF2-40B4-BE49-F238E27FC236}">
                <a16:creationId xmlns:a16="http://schemas.microsoft.com/office/drawing/2014/main" id="{06E5D416-B549-F388-D00B-C9D25D29AC8F}"/>
              </a:ext>
            </a:extLst>
          </p:cNvPr>
          <p:cNvPicPr>
            <a:picLocks noChangeAspect="1"/>
          </p:cNvPicPr>
          <p:nvPr/>
        </p:nvPicPr>
        <p:blipFill>
          <a:blip r:embed="rId3"/>
          <a:stretch>
            <a:fillRect/>
          </a:stretch>
        </p:blipFill>
        <p:spPr>
          <a:xfrm>
            <a:off x="6013095" y="0"/>
            <a:ext cx="5639427" cy="3355458"/>
          </a:xfrm>
          <a:prstGeom prst="rect">
            <a:avLst/>
          </a:prstGeom>
        </p:spPr>
      </p:pic>
      <p:pic>
        <p:nvPicPr>
          <p:cNvPr id="5" name="Content Placeholder 4" descr="A graph of a graph&#10;&#10;AI-generated content may be incorrect.">
            <a:extLst>
              <a:ext uri="{FF2B5EF4-FFF2-40B4-BE49-F238E27FC236}">
                <a16:creationId xmlns:a16="http://schemas.microsoft.com/office/drawing/2014/main" id="{CBA0FA65-4067-46A3-0D46-C2627EE24477}"/>
              </a:ext>
            </a:extLst>
          </p:cNvPr>
          <p:cNvPicPr>
            <a:picLocks noChangeAspect="1"/>
          </p:cNvPicPr>
          <p:nvPr/>
        </p:nvPicPr>
        <p:blipFill>
          <a:blip r:embed="rId4"/>
          <a:stretch>
            <a:fillRect/>
          </a:stretch>
        </p:blipFill>
        <p:spPr>
          <a:xfrm>
            <a:off x="5903259" y="3602287"/>
            <a:ext cx="5464935" cy="3237974"/>
          </a:xfrm>
          <a:prstGeom prst="rect">
            <a:avLst/>
          </a:prstGeom>
        </p:spPr>
      </p:pic>
      <p:sp>
        <p:nvSpPr>
          <p:cNvPr id="8" name="圆角矩形 7">
            <a:hlinkClick r:id="rId5" action="ppaction://hlinksldjump"/>
            <a:extLst>
              <a:ext uri="{FF2B5EF4-FFF2-40B4-BE49-F238E27FC236}">
                <a16:creationId xmlns:a16="http://schemas.microsoft.com/office/drawing/2014/main" id="{4333169C-22DA-177E-82F3-071254F11C80}"/>
              </a:ext>
            </a:extLst>
          </p:cNvPr>
          <p:cNvSpPr/>
          <p:nvPr/>
        </p:nvSpPr>
        <p:spPr>
          <a:xfrm>
            <a:off x="3990652" y="6397197"/>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448050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59A71-59A0-6858-EC31-8C4933A54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FA858-5B1D-4099-62C0-B0F297FBA647}"/>
              </a:ext>
            </a:extLst>
          </p:cNvPr>
          <p:cNvSpPr>
            <a:spLocks noGrp="1"/>
          </p:cNvSpPr>
          <p:nvPr>
            <p:ph type="title"/>
          </p:nvPr>
        </p:nvSpPr>
        <p:spPr/>
        <p:txBody>
          <a:bodyPr anchor="b">
            <a:noAutofit/>
          </a:bodyPr>
          <a:lstStyle/>
          <a:p>
            <a:r>
              <a:rPr lang="en-US" altLang="zh-CN" sz="3600" dirty="0"/>
              <a:t>6.2.</a:t>
            </a:r>
            <a:r>
              <a:rPr lang="zh-CN" altLang="en-US" sz="3600" dirty="0"/>
              <a:t>敏感性分析：</a:t>
            </a:r>
            <a:br>
              <a:rPr lang="en-US" altLang="zh-CN" sz="3600" dirty="0"/>
            </a:br>
            <a:r>
              <a:rPr lang="zh-CN" altLang="en-US" sz="3600" dirty="0"/>
              <a:t>贮藏效率</a:t>
            </a:r>
            <a:r>
              <a:rPr lang="en-US" altLang="zh-CN" sz="3600" dirty="0"/>
              <a:t>/</a:t>
            </a:r>
            <a:r>
              <a:rPr lang="zh-CN" altLang="en-US" sz="3600" dirty="0"/>
              <a:t>费用</a:t>
            </a:r>
            <a:endParaRPr lang="en-CN" sz="3600"/>
          </a:p>
        </p:txBody>
      </p:sp>
      <p:sp>
        <p:nvSpPr>
          <p:cNvPr id="3" name="Content Placeholder 2">
            <a:extLst>
              <a:ext uri="{FF2B5EF4-FFF2-40B4-BE49-F238E27FC236}">
                <a16:creationId xmlns:a16="http://schemas.microsoft.com/office/drawing/2014/main" id="{1BC3FF68-3D89-8FB9-0F78-55033F01D461}"/>
              </a:ext>
            </a:extLst>
          </p:cNvPr>
          <p:cNvSpPr>
            <a:spLocks noGrp="1"/>
          </p:cNvSpPr>
          <p:nvPr>
            <p:ph idx="4294967295"/>
          </p:nvPr>
        </p:nvSpPr>
        <p:spPr>
          <a:xfrm>
            <a:off x="630936" y="1330855"/>
            <a:ext cx="4752449" cy="4877921"/>
          </a:xfrm>
        </p:spPr>
        <p:txBody>
          <a:bodyPr anchor="t">
            <a:noAutofit/>
          </a:bodyPr>
          <a:lstStyle/>
          <a:p>
            <a:pPr>
              <a:lnSpc>
                <a:spcPct val="150000"/>
              </a:lnSpc>
            </a:pPr>
            <a:r>
              <a:rPr lang="zh-CN" altLang="en-US" sz="2200" b="1" dirty="0"/>
              <a:t>储藏效率提升的主要福利来源于“边际储藏者”</a:t>
            </a:r>
            <a:r>
              <a:rPr lang="zh-CN" altLang="en-US" sz="2200" dirty="0"/>
              <a:t>：即那些因储藏条件改善从完全不储藏转为全部或部分储藏的农户</a:t>
            </a:r>
            <a:endParaRPr lang="en-US" altLang="zh-CN" sz="2200" dirty="0"/>
          </a:p>
          <a:p>
            <a:pPr>
              <a:lnSpc>
                <a:spcPct val="150000"/>
              </a:lnSpc>
            </a:pPr>
            <a:r>
              <a:rPr lang="zh-CN" altLang="en-US" sz="2200" b="1" dirty="0"/>
              <a:t>效应随市场结构与初始储藏效率而变化</a:t>
            </a:r>
            <a:r>
              <a:rPr lang="zh-CN" altLang="en-US" sz="2200" dirty="0"/>
              <a:t>：当买方势力较强或初始效率较低时，储藏改善带来的收益更显著；但随着效率提高，储藏调整空间缩小，福利增益逐渐转向非边际群体</a:t>
            </a:r>
            <a:endParaRPr lang="en-US" altLang="zh-CN" sz="2200" dirty="0"/>
          </a:p>
        </p:txBody>
      </p:sp>
      <p:sp>
        <p:nvSpPr>
          <p:cNvPr id="10" name="灯片编号占位符 9">
            <a:extLst>
              <a:ext uri="{FF2B5EF4-FFF2-40B4-BE49-F238E27FC236}">
                <a16:creationId xmlns:a16="http://schemas.microsoft.com/office/drawing/2014/main" id="{919BEF66-2DE9-9793-E7BA-45C53BE2ECFB}"/>
              </a:ext>
            </a:extLst>
          </p:cNvPr>
          <p:cNvSpPr>
            <a:spLocks noGrp="1"/>
          </p:cNvSpPr>
          <p:nvPr>
            <p:ph type="sldNum" sz="quarter" idx="12"/>
          </p:nvPr>
        </p:nvSpPr>
        <p:spPr/>
        <p:txBody>
          <a:bodyPr/>
          <a:lstStyle/>
          <a:p>
            <a:fld id="{67EFCEC7-9889-994E-A950-47BD7D58E7BD}" type="slidenum">
              <a:rPr lang="en-CN" smtClean="0"/>
              <a:pPr/>
              <a:t>67</a:t>
            </a:fld>
            <a:r>
              <a:rPr lang="en-US" altLang="zh-CN"/>
              <a:t>/56</a:t>
            </a:r>
            <a:endParaRPr lang="zh-CN" altLang="en-US" dirty="0"/>
          </a:p>
        </p:txBody>
      </p:sp>
      <p:pic>
        <p:nvPicPr>
          <p:cNvPr id="6" name="Content Placeholder 4" descr="A graph of a number of graphs&#10;&#10;AI-generated content may be incorrect.">
            <a:extLst>
              <a:ext uri="{FF2B5EF4-FFF2-40B4-BE49-F238E27FC236}">
                <a16:creationId xmlns:a16="http://schemas.microsoft.com/office/drawing/2014/main" id="{A1703071-05EC-06AE-BA26-1FBD0E3A89EF}"/>
              </a:ext>
            </a:extLst>
          </p:cNvPr>
          <p:cNvPicPr>
            <a:picLocks noChangeAspect="1"/>
          </p:cNvPicPr>
          <p:nvPr/>
        </p:nvPicPr>
        <p:blipFill>
          <a:blip r:embed="rId3"/>
          <a:srcRect l="-1418" r="-1"/>
          <a:stretch>
            <a:fillRect/>
          </a:stretch>
        </p:blipFill>
        <p:spPr>
          <a:xfrm>
            <a:off x="5449824" y="257813"/>
            <a:ext cx="6294507" cy="575647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C0988AE-3337-D216-0AAC-63B1E0666CD9}"/>
                  </a:ext>
                </a:extLst>
              </p:cNvPr>
              <p:cNvSpPr txBox="1"/>
              <p:nvPr/>
            </p:nvSpPr>
            <p:spPr>
              <a:xfrm>
                <a:off x="5709434" y="5908100"/>
                <a:ext cx="6156517" cy="938719"/>
              </a:xfrm>
              <a:prstGeom prst="rect">
                <a:avLst/>
              </a:prstGeom>
              <a:noFill/>
            </p:spPr>
            <p:txBody>
              <a:bodyPr wrap="square" rtlCol="0">
                <a:spAutoFit/>
              </a:bodyPr>
              <a:lstStyle/>
              <a:p>
                <a:pPr algn="ctr"/>
                <a:r>
                  <a:rPr kumimoji="1" lang="zh-CN" altLang="en-US" sz="1600" dirty="0">
                    <a:latin typeface="SimHei" panose="02010609060101010101" pitchFamily="49" charset="-122"/>
                    <a:ea typeface="SimHei" panose="02010609060101010101" pitchFamily="49" charset="-122"/>
                  </a:rPr>
                  <a:t>图 </a:t>
                </a:r>
                <a:r>
                  <a:rPr lang="zh-CN" altLang="en-US" sz="1600" dirty="0">
                    <a:latin typeface="SimHei" panose="02010609060101010101" pitchFamily="49" charset="-122"/>
                    <a:ea typeface="SimHei" panose="02010609060101010101" pitchFamily="49" charset="-122"/>
                  </a:rPr>
                  <a:t>不同初始储藏效率水平下提高储藏效率</a:t>
                </a:r>
                <a:r>
                  <a:rPr lang="en-US" altLang="zh-CN" sz="1600" dirty="0">
                    <a:latin typeface="SimHei" panose="02010609060101010101" pitchFamily="49" charset="-122"/>
                    <a:ea typeface="SimHei" panose="02010609060101010101" pitchFamily="49" charset="-122"/>
                  </a:rPr>
                  <a:t>10%</a:t>
                </a:r>
                <a:r>
                  <a:rPr lang="zh-CN" altLang="en-US" sz="1600" dirty="0">
                    <a:latin typeface="SimHei" panose="02010609060101010101" pitchFamily="49" charset="-122"/>
                    <a:ea typeface="SimHei" panose="02010609060101010101" pitchFamily="49" charset="-122"/>
                  </a:rPr>
                  <a:t>所带来的福利与农户仓储行为变化</a:t>
                </a:r>
                <a:endParaRPr lang="en-US" altLang="zh-CN" sz="1600" dirty="0">
                  <a:latin typeface="SimHei" panose="02010609060101010101" pitchFamily="49" charset="-122"/>
                  <a:ea typeface="SimHei" panose="02010609060101010101" pitchFamily="49" charset="-122"/>
                </a:endParaRPr>
              </a:p>
              <a:p>
                <a:pPr algn="ctr"/>
                <a:endParaRPr lang="en-US" altLang="zh-CN" sz="1100" dirty="0">
                  <a:latin typeface="SimHei" panose="02010609060101010101" pitchFamily="49" charset="-122"/>
                  <a:ea typeface="SimHei" panose="02010609060101010101" pitchFamily="49" charset="-122"/>
                </a:endParaRPr>
              </a:p>
              <a:p>
                <a:r>
                  <a:rPr lang="en-US" altLang="zh-CN" sz="1100" dirty="0">
                    <a:latin typeface="Arial" panose="020B0604020202020204" pitchFamily="34" charset="0"/>
                    <a:ea typeface="SimHei" panose="02010609060101010101" pitchFamily="49" charset="-122"/>
                    <a:cs typeface="Arial" panose="020B0604020202020204" pitchFamily="34" charset="0"/>
                  </a:rPr>
                  <a:t>Note: </a:t>
                </a:r>
                <a:r>
                  <a:rPr lang="zh-CN" altLang="en-US" sz="1100" dirty="0">
                    <a:latin typeface="Arial" panose="020B0604020202020204" pitchFamily="34" charset="0"/>
                    <a:ea typeface="SimHei" panose="02010609060101010101" pitchFamily="49" charset="-122"/>
                    <a:cs typeface="Arial" panose="020B0604020202020204" pitchFamily="34" charset="0"/>
                  </a:rPr>
                  <a:t>前两行代表“</a:t>
                </a:r>
                <a14:m>
                  <m:oMath xmlns:m="http://schemas.openxmlformats.org/officeDocument/2006/math">
                    <m:r>
                      <a:rPr lang="en-US" altLang="zh-CN" sz="1100">
                        <a:latin typeface="Cambria Math" panose="02040503050406030204" pitchFamily="18" charset="0"/>
                        <a:ea typeface="SimHei" panose="02010609060101010101" pitchFamily="49" charset="-122"/>
                        <a:cs typeface="Arial" panose="020B0604020202020204" pitchFamily="34" charset="0"/>
                      </a:rPr>
                      <m:t> </m:t>
                    </m:r>
                    <m:r>
                      <m:rPr>
                        <m:sty m:val="p"/>
                      </m:rPr>
                      <a:rPr lang="en-US" altLang="zh-CN" sz="1100" b="0" i="0" smtClean="0">
                        <a:latin typeface="Cambria Math" panose="02040503050406030204" pitchFamily="18" charset="0"/>
                        <a:ea typeface="SimHei" panose="02010609060101010101" pitchFamily="49" charset="-122"/>
                        <a:cs typeface="Arial" panose="020B0604020202020204" pitchFamily="34" charset="0"/>
                      </a:rPr>
                      <m:t>E</m:t>
                    </m:r>
                    <m:r>
                      <a:rPr lang="en-US" altLang="zh-CN" sz="1100" b="0" i="0" smtClean="0">
                        <a:latin typeface="Cambria Math" panose="02040503050406030204" pitchFamily="18" charset="0"/>
                        <a:ea typeface="SimHei" panose="02010609060101010101" pitchFamily="49" charset="-122"/>
                        <a:cs typeface="Arial" panose="020B0604020202020204" pitchFamily="34" charset="0"/>
                      </a:rPr>
                      <m:t>(</m:t>
                    </m:r>
                    <m:sSub>
                      <m:sSubPr>
                        <m:ctrlPr>
                          <a:rPr lang="en-US" altLang="zh-CN" sz="1100" b="0" i="1" smtClean="0">
                            <a:latin typeface="Cambria Math" panose="02040503050406030204" pitchFamily="18" charset="0"/>
                            <a:ea typeface="SimHei" panose="02010609060101010101" pitchFamily="49" charset="-122"/>
                            <a:cs typeface="Arial" panose="020B0604020202020204" pitchFamily="34" charset="0"/>
                          </a:rPr>
                        </m:ctrlPr>
                      </m:sSubPr>
                      <m:e>
                        <m:r>
                          <a:rPr lang="en-US" altLang="zh-CN" sz="1100" b="0" i="1" smtClean="0">
                            <a:latin typeface="Cambria Math" panose="02040503050406030204" pitchFamily="18" charset="0"/>
                            <a:ea typeface="SimHei" panose="02010609060101010101" pitchFamily="49" charset="-122"/>
                            <a:cs typeface="Arial" panose="020B0604020202020204" pitchFamily="34" charset="0"/>
                          </a:rPr>
                          <m:t>𝜃</m:t>
                        </m:r>
                      </m:e>
                      <m:sub>
                        <m:r>
                          <a:rPr lang="en-US" altLang="zh-CN" sz="1100" b="0" i="1" smtClean="0">
                            <a:latin typeface="Cambria Math" panose="02040503050406030204" pitchFamily="18" charset="0"/>
                            <a:ea typeface="SimHei" panose="02010609060101010101" pitchFamily="49" charset="-122"/>
                            <a:cs typeface="Arial" panose="020B0604020202020204" pitchFamily="34" charset="0"/>
                          </a:rPr>
                          <m:t>1</m:t>
                        </m:r>
                      </m:sub>
                    </m:sSub>
                    <m:r>
                      <a:rPr lang="en-US" altLang="zh-CN" sz="1100" b="0" i="1" smtClean="0">
                        <a:latin typeface="Cambria Math" panose="02040503050406030204" pitchFamily="18" charset="0"/>
                        <a:ea typeface="SimHei" panose="02010609060101010101" pitchFamily="49" charset="-122"/>
                        <a:cs typeface="Arial" panose="020B0604020202020204" pitchFamily="34" charset="0"/>
                      </a:rPr>
                      <m:t>)=</m:t>
                    </m:r>
                    <m:r>
                      <a:rPr lang="en-US" altLang="zh-CN" sz="1100" b="0" i="1" smtClean="0">
                        <a:latin typeface="Cambria Math" panose="02040503050406030204" pitchFamily="18" charset="0"/>
                        <a:ea typeface="SimHei" panose="02010609060101010101" pitchFamily="49" charset="-122"/>
                        <a:cs typeface="Arial" panose="020B0604020202020204" pitchFamily="34" charset="0"/>
                      </a:rPr>
                      <m:t>𝐸</m:t>
                    </m:r>
                    <m:sSub>
                      <m:sSubPr>
                        <m:ctrlPr>
                          <a:rPr lang="en-US" altLang="zh-CN" sz="1100" b="0" i="1" smtClean="0">
                            <a:latin typeface="Cambria Math" panose="02040503050406030204" pitchFamily="18" charset="0"/>
                            <a:ea typeface="SimHei" panose="02010609060101010101" pitchFamily="49" charset="-122"/>
                            <a:cs typeface="Arial" panose="020B0604020202020204" pitchFamily="34" charset="0"/>
                          </a:rPr>
                        </m:ctrlPr>
                      </m:sSubPr>
                      <m:e>
                        <m:r>
                          <a:rPr lang="en-US" altLang="zh-CN" sz="1100" b="0" i="1" smtClean="0">
                            <a:latin typeface="Cambria Math" panose="02040503050406030204" pitchFamily="18" charset="0"/>
                            <a:ea typeface="SimHei" panose="02010609060101010101" pitchFamily="49" charset="-122"/>
                            <a:cs typeface="Arial" panose="020B0604020202020204" pitchFamily="34" charset="0"/>
                          </a:rPr>
                          <m:t>(</m:t>
                        </m:r>
                        <m:r>
                          <a:rPr lang="en-US" altLang="zh-CN" sz="1100" b="0" i="1" smtClean="0">
                            <a:latin typeface="Cambria Math" panose="02040503050406030204" pitchFamily="18" charset="0"/>
                            <a:ea typeface="SimHei" panose="02010609060101010101" pitchFamily="49" charset="-122"/>
                            <a:cs typeface="Arial" panose="020B0604020202020204" pitchFamily="34" charset="0"/>
                          </a:rPr>
                          <m:t>𝜃</m:t>
                        </m:r>
                      </m:e>
                      <m:sub>
                        <m:r>
                          <a:rPr lang="en-US" altLang="zh-CN" sz="1100" b="0" i="1" smtClean="0">
                            <a:latin typeface="Cambria Math" panose="02040503050406030204" pitchFamily="18" charset="0"/>
                            <a:ea typeface="SimHei" panose="02010609060101010101" pitchFamily="49" charset="-122"/>
                            <a:cs typeface="Arial" panose="020B0604020202020204" pitchFamily="34" charset="0"/>
                          </a:rPr>
                          <m:t>2</m:t>
                        </m:r>
                      </m:sub>
                    </m:sSub>
                    <m:r>
                      <a:rPr lang="en-US" altLang="zh-CN" sz="1100" b="0" i="1" smtClean="0">
                        <a:latin typeface="Cambria Math" panose="02040503050406030204" pitchFamily="18" charset="0"/>
                        <a:ea typeface="SimHei" panose="02010609060101010101" pitchFamily="49" charset="-122"/>
                        <a:cs typeface="Arial" panose="020B0604020202020204" pitchFamily="34" charset="0"/>
                      </a:rPr>
                      <m:t>)</m:t>
                    </m:r>
                  </m:oMath>
                </a14:m>
                <a:r>
                  <a:rPr lang="zh-CN" altLang="en-US" sz="1100" dirty="0">
                    <a:latin typeface="Arial" panose="020B0604020202020204" pitchFamily="34" charset="0"/>
                    <a:ea typeface="SimHei" panose="02010609060101010101" pitchFamily="49" charset="-122"/>
                    <a:cs typeface="Arial" panose="020B0604020202020204" pitchFamily="34" charset="0"/>
                  </a:rPr>
                  <a:t>”情景，后两行代表“固定</a:t>
                </a:r>
                <a14:m>
                  <m:oMath xmlns:m="http://schemas.openxmlformats.org/officeDocument/2006/math">
                    <m:r>
                      <a:rPr lang="en-US" altLang="zh-CN" sz="1100" b="0" i="1" smtClean="0">
                        <a:latin typeface="Cambria Math" panose="02040503050406030204" pitchFamily="18" charset="0"/>
                        <a:ea typeface="SimHei" panose="02010609060101010101" pitchFamily="49" charset="-122"/>
                        <a:cs typeface="Arial" panose="020B0604020202020204" pitchFamily="34" charset="0"/>
                      </a:rPr>
                      <m:t>𝐸</m:t>
                    </m:r>
                    <m:d>
                      <m:dPr>
                        <m:ctrlPr>
                          <a:rPr lang="en-US" altLang="zh-CN" sz="1100" b="0" i="1" smtClean="0">
                            <a:latin typeface="Cambria Math" panose="02040503050406030204" pitchFamily="18" charset="0"/>
                            <a:ea typeface="SimHei" panose="02010609060101010101" pitchFamily="49" charset="-122"/>
                            <a:cs typeface="Arial" panose="020B0604020202020204" pitchFamily="34" charset="0"/>
                          </a:rPr>
                        </m:ctrlPr>
                      </m:dPr>
                      <m:e>
                        <m:sSub>
                          <m:sSubPr>
                            <m:ctrlPr>
                              <a:rPr lang="en-US" altLang="zh-CN" sz="1100" b="0" i="1" smtClean="0">
                                <a:latin typeface="Cambria Math" panose="02040503050406030204" pitchFamily="18" charset="0"/>
                                <a:ea typeface="SimHei" panose="02010609060101010101" pitchFamily="49" charset="-122"/>
                                <a:cs typeface="Arial" panose="020B0604020202020204" pitchFamily="34" charset="0"/>
                              </a:rPr>
                            </m:ctrlPr>
                          </m:sSubPr>
                          <m:e>
                            <m:r>
                              <a:rPr lang="en-US" altLang="zh-CN" sz="1100" b="0" i="1" smtClean="0">
                                <a:latin typeface="Cambria Math" panose="02040503050406030204" pitchFamily="18" charset="0"/>
                                <a:ea typeface="SimHei" panose="02010609060101010101" pitchFamily="49" charset="-122"/>
                                <a:cs typeface="Arial" panose="020B0604020202020204" pitchFamily="34" charset="0"/>
                              </a:rPr>
                              <m:t>𝜃</m:t>
                            </m:r>
                          </m:e>
                          <m:sub>
                            <m:r>
                              <a:rPr lang="en-US" altLang="zh-CN" sz="1100" b="0" i="1" smtClean="0">
                                <a:latin typeface="Cambria Math" panose="02040503050406030204" pitchFamily="18" charset="0"/>
                                <a:ea typeface="SimHei" panose="02010609060101010101" pitchFamily="49" charset="-122"/>
                                <a:cs typeface="Arial" panose="020B0604020202020204" pitchFamily="34" charset="0"/>
                              </a:rPr>
                              <m:t>1</m:t>
                            </m:r>
                          </m:sub>
                        </m:sSub>
                      </m:e>
                    </m:d>
                    <m:r>
                      <a:rPr lang="en-US" altLang="zh-CN" sz="1100" b="0" i="1" smtClean="0">
                        <a:latin typeface="Cambria Math" panose="02040503050406030204" pitchFamily="18" charset="0"/>
                        <a:ea typeface="SimHei" panose="02010609060101010101" pitchFamily="49" charset="-122"/>
                        <a:cs typeface="Arial" panose="020B0604020202020204" pitchFamily="34" charset="0"/>
                      </a:rPr>
                      <m:t>=0.5</m:t>
                    </m:r>
                  </m:oMath>
                </a14:m>
                <a:r>
                  <a:rPr lang="zh-CN" altLang="en-US" sz="1100" dirty="0">
                    <a:latin typeface="Arial" panose="020B0604020202020204" pitchFamily="34" charset="0"/>
                    <a:ea typeface="SimHei" panose="02010609060101010101" pitchFamily="49" charset="-122"/>
                    <a:cs typeface="Arial" panose="020B0604020202020204" pitchFamily="34" charset="0"/>
                  </a:rPr>
                  <a:t>”情景</a:t>
                </a:r>
              </a:p>
            </p:txBody>
          </p:sp>
        </mc:Choice>
        <mc:Fallback xmlns="">
          <p:sp>
            <p:nvSpPr>
              <p:cNvPr id="8" name="文本框 7">
                <a:extLst>
                  <a:ext uri="{FF2B5EF4-FFF2-40B4-BE49-F238E27FC236}">
                    <a16:creationId xmlns:a16="http://schemas.microsoft.com/office/drawing/2014/main" id="{FC0988AE-3337-D216-0AAC-63B1E0666CD9}"/>
                  </a:ext>
                </a:extLst>
              </p:cNvPr>
              <p:cNvSpPr txBox="1">
                <a:spLocks noRot="1" noChangeAspect="1" noMove="1" noResize="1" noEditPoints="1" noAdjustHandles="1" noChangeArrowheads="1" noChangeShapeType="1" noTextEdit="1"/>
              </p:cNvSpPr>
              <p:nvPr/>
            </p:nvSpPr>
            <p:spPr>
              <a:xfrm>
                <a:off x="5709434" y="5908100"/>
                <a:ext cx="6156517" cy="938719"/>
              </a:xfrm>
              <a:prstGeom prst="rect">
                <a:avLst/>
              </a:prstGeom>
              <a:blipFill>
                <a:blip r:embed="rId4"/>
                <a:stretch>
                  <a:fillRect t="-2667" b="-1333"/>
                </a:stretch>
              </a:blipFill>
            </p:spPr>
            <p:txBody>
              <a:bodyPr/>
              <a:lstStyle/>
              <a:p>
                <a:r>
                  <a:rPr lang="zh-CN" altLang="en-US">
                    <a:noFill/>
                  </a:rPr>
                  <a:t> </a:t>
                </a:r>
              </a:p>
            </p:txBody>
          </p:sp>
        </mc:Fallback>
      </mc:AlternateContent>
      <p:sp>
        <p:nvSpPr>
          <p:cNvPr id="5" name="圆角矩形 4">
            <a:hlinkClick r:id="rId5" action="ppaction://hlinksldjump"/>
            <a:extLst>
              <a:ext uri="{FF2B5EF4-FFF2-40B4-BE49-F238E27FC236}">
                <a16:creationId xmlns:a16="http://schemas.microsoft.com/office/drawing/2014/main" id="{05BD14FE-83CF-37A4-377B-A5EA671FBBFF}"/>
              </a:ext>
            </a:extLst>
          </p:cNvPr>
          <p:cNvSpPr/>
          <p:nvPr/>
        </p:nvSpPr>
        <p:spPr>
          <a:xfrm>
            <a:off x="3990652" y="6397197"/>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173171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6A3D7-6678-E710-483E-E2FAE9BBBAD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4D8BAC01-2D7F-15B6-F642-5BD5024D700F}"/>
              </a:ext>
            </a:extLst>
          </p:cNvPr>
          <p:cNvSpPr>
            <a:spLocks noGrp="1"/>
          </p:cNvSpPr>
          <p:nvPr>
            <p:ph type="title"/>
          </p:nvPr>
        </p:nvSpPr>
        <p:spPr/>
        <p:txBody>
          <a:bodyPr>
            <a:normAutofit/>
          </a:bodyPr>
          <a:lstStyle/>
          <a:p>
            <a:r>
              <a:rPr lang="zh-CN" altLang="en-US" sz="3600" dirty="0"/>
              <a:t>为什么部分情形下预期收入收益曲线呈“倒</a:t>
            </a:r>
            <a:r>
              <a:rPr lang="en-US" altLang="zh-CN" sz="3600" dirty="0"/>
              <a:t>U</a:t>
            </a:r>
            <a:r>
              <a:rPr lang="zh-CN" altLang="en-US" sz="3600" dirty="0"/>
              <a:t>形”？</a:t>
            </a:r>
            <a:endParaRPr kumimoji="1" lang="zh-CN" altLang="en-US" sz="3600" dirty="0"/>
          </a:p>
        </p:txBody>
      </p:sp>
      <mc:AlternateContent xmlns:mc="http://schemas.openxmlformats.org/markup-compatibility/2006" xmlns:a14="http://schemas.microsoft.com/office/drawing/2010/main">
        <mc:Choice Requires="a14">
          <p:sp>
            <p:nvSpPr>
              <p:cNvPr id="11" name="内容占位符 10">
                <a:extLst>
                  <a:ext uri="{FF2B5EF4-FFF2-40B4-BE49-F238E27FC236}">
                    <a16:creationId xmlns:a16="http://schemas.microsoft.com/office/drawing/2014/main" id="{DA1E54DB-9D71-BB32-B37A-33E5A516540C}"/>
                  </a:ext>
                </a:extLst>
              </p:cNvPr>
              <p:cNvSpPr>
                <a:spLocks noGrp="1"/>
              </p:cNvSpPr>
              <p:nvPr>
                <p:ph idx="1"/>
              </p:nvPr>
            </p:nvSpPr>
            <p:spPr>
              <a:xfrm>
                <a:off x="841375" y="1441450"/>
                <a:ext cx="7837488" cy="4564063"/>
              </a:xfrm>
            </p:spPr>
            <p:txBody>
              <a:bodyPr>
                <a:noAutofit/>
              </a:bodyPr>
              <a:lstStyle/>
              <a:p>
                <a:pPr marL="0" indent="0">
                  <a:buNone/>
                </a:pPr>
                <a:r>
                  <a:rPr lang="zh-CN" altLang="en-US" b="1" dirty="0"/>
                  <a:t>核心机制：两种力量的对冲作用</a:t>
                </a:r>
                <a:endParaRPr lang="zh-CN" altLang="en-US" dirty="0"/>
              </a:p>
              <a:p>
                <a:r>
                  <a:rPr lang="en-US" altLang="zh-CN" b="1" dirty="0"/>
                  <a:t>① </a:t>
                </a:r>
                <a:r>
                  <a:rPr lang="zh-CN" altLang="en-US" b="1" dirty="0"/>
                  <a:t>曲率效应（</a:t>
                </a:r>
                <a:r>
                  <a:rPr lang="en-US" altLang="zh-CN" b="1" dirty="0"/>
                  <a:t>Curvature</a:t>
                </a:r>
                <a:r>
                  <a:rPr lang="zh-CN" altLang="en-US" b="1" dirty="0"/>
                  <a:t>）</a:t>
                </a:r>
                <a:endParaRPr lang="en-US" altLang="zh-CN" dirty="0"/>
              </a:p>
              <a:p>
                <a:pPr lvl="1"/>
                <a:r>
                  <a:rPr lang="zh-CN" altLang="en-US" sz="2200" dirty="0"/>
                  <a:t>价格函数 </a:t>
                </a:r>
                <a14:m>
                  <m:oMath xmlns:m="http://schemas.openxmlformats.org/officeDocument/2006/math">
                    <m:r>
                      <a:rPr lang="zh-CN" altLang="en-US" sz="2200" i="1">
                        <a:latin typeface="Cambria Math" panose="02040503050406030204" pitchFamily="18" charset="0"/>
                      </a:rPr>
                      <m:t>𝑝</m:t>
                    </m:r>
                    <m:d>
                      <m:dPr>
                        <m:ctrlPr>
                          <a:rPr lang="ar-AE" altLang="zh-CN" sz="2200" i="1">
                            <a:latin typeface="Cambria Math" panose="02040503050406030204" pitchFamily="18" charset="0"/>
                          </a:rPr>
                        </m:ctrlPr>
                      </m:dPr>
                      <m:e>
                        <m:r>
                          <a:rPr lang="ar-AE" altLang="zh-CN" sz="2200" i="1">
                            <a:latin typeface="Cambria Math" panose="02040503050406030204" pitchFamily="18" charset="0"/>
                          </a:rPr>
                          <m:t>𝜃</m:t>
                        </m:r>
                      </m:e>
                    </m:d>
                    <m:r>
                      <a:rPr lang="ar-AE" altLang="zh-CN" sz="2200">
                        <a:latin typeface="Cambria Math" panose="02040503050406030204" pitchFamily="18" charset="0"/>
                      </a:rPr>
                      <m:t>=1/</m:t>
                    </m:r>
                    <m:d>
                      <m:dPr>
                        <m:ctrlPr>
                          <a:rPr lang="ar-AE" altLang="zh-CN" sz="2200" i="1">
                            <a:latin typeface="Cambria Math" panose="02040503050406030204" pitchFamily="18" charset="0"/>
                          </a:rPr>
                        </m:ctrlPr>
                      </m:dPr>
                      <m:e>
                        <m:r>
                          <a:rPr lang="ar-AE" altLang="zh-CN" sz="2200">
                            <a:latin typeface="Cambria Math" panose="02040503050406030204" pitchFamily="18" charset="0"/>
                          </a:rPr>
                          <m:t>1+</m:t>
                        </m:r>
                        <m:r>
                          <a:rPr lang="ar-AE" altLang="zh-CN" sz="2200" i="1">
                            <a:latin typeface="Cambria Math" panose="02040503050406030204" pitchFamily="18" charset="0"/>
                          </a:rPr>
                          <m:t>𝜃</m:t>
                        </m:r>
                      </m:e>
                    </m:d>
                  </m:oMath>
                </a14:m>
                <a:r>
                  <a:rPr lang="zh-CN" altLang="en-US" sz="2200" dirty="0"/>
                  <a:t>递减且凸</a:t>
                </a:r>
              </a:p>
              <a:p>
                <a:pPr lvl="1"/>
                <a:r>
                  <a:rPr lang="zh-CN" altLang="en-US" sz="2200" dirty="0"/>
                  <a:t>买方势力弱时（低</a:t>
                </a:r>
                <a:r>
                  <a:rPr lang="el-GR" altLang="zh-CN" sz="2200" dirty="0"/>
                  <a:t>μ</a:t>
                </a:r>
                <a:r>
                  <a:rPr lang="zh-CN" altLang="el-GR" sz="2200" dirty="0"/>
                  <a:t>），</a:t>
                </a:r>
                <a:r>
                  <a:rPr lang="zh-CN" altLang="en-US" sz="2200" dirty="0"/>
                  <a:t>价格改善的边际收益高；</a:t>
                </a:r>
              </a:p>
              <a:p>
                <a:pPr lvl="1"/>
                <a:r>
                  <a:rPr lang="zh-CN" altLang="en-US" sz="2200" dirty="0"/>
                  <a:t>买方势力强时（高</a:t>
                </a:r>
                <a:r>
                  <a:rPr lang="el-GR" altLang="zh-CN" sz="2200" dirty="0"/>
                  <a:t>μ</a:t>
                </a:r>
                <a:r>
                  <a:rPr lang="zh-CN" altLang="el-GR" sz="2200" dirty="0"/>
                  <a:t>），</a:t>
                </a:r>
                <a:r>
                  <a:rPr lang="zh-CN" altLang="en-US" sz="2200" dirty="0"/>
                  <a:t>边际收益递减 → </a:t>
                </a:r>
                <a:r>
                  <a:rPr lang="zh-CN" altLang="en-US" sz="2200" b="1" dirty="0"/>
                  <a:t>抑制收益</a:t>
                </a:r>
                <a:endParaRPr lang="zh-CN" altLang="en-US" sz="2200" dirty="0"/>
              </a:p>
              <a:p>
                <a:r>
                  <a:rPr lang="en-US" altLang="zh-CN" b="1" dirty="0"/>
                  <a:t>② </a:t>
                </a:r>
                <a:r>
                  <a:rPr lang="zh-CN" altLang="en-US" b="1" dirty="0"/>
                  <a:t>分布紧致度效应（</a:t>
                </a:r>
                <a:r>
                  <a:rPr lang="en-US" altLang="zh-CN" b="1" dirty="0"/>
                  <a:t>Compactness</a:t>
                </a:r>
                <a:r>
                  <a:rPr lang="zh-CN" altLang="en-US" b="1" dirty="0"/>
                  <a:t>）</a:t>
                </a:r>
                <a:endParaRPr lang="en-US" altLang="zh-CN" dirty="0"/>
              </a:p>
              <a:p>
                <a:pPr lvl="1"/>
                <a:r>
                  <a:rPr lang="zh-CN" altLang="en-US" sz="2200" dirty="0"/>
                  <a:t>固定方差下，</a:t>
                </a:r>
                <a:r>
                  <a:rPr lang="en-US" altLang="zh-CN" sz="2200" dirty="0"/>
                  <a:t>Beta</a:t>
                </a:r>
                <a:r>
                  <a:rPr lang="zh-CN" altLang="en-US" sz="2200" dirty="0"/>
                  <a:t>分布在</a:t>
                </a:r>
                <a:r>
                  <a:rPr lang="el-GR" altLang="zh-CN" sz="2200" dirty="0"/>
                  <a:t>μ</a:t>
                </a:r>
                <a:r>
                  <a:rPr lang="zh-CN" altLang="en-US" sz="2200" dirty="0"/>
                  <a:t>处于中间值时更分散；</a:t>
                </a:r>
              </a:p>
              <a:p>
                <a:pPr lvl="1"/>
                <a:r>
                  <a:rPr lang="zh-CN" altLang="en-US" sz="2200" dirty="0"/>
                  <a:t>分布更分散 → 改变贮藏行为的概率更高 → </a:t>
                </a:r>
                <a:r>
                  <a:rPr lang="zh-CN" altLang="en-US" sz="2200" b="1" dirty="0"/>
                  <a:t>提升收益</a:t>
                </a:r>
                <a:endParaRPr lang="en-US" altLang="zh-CN" sz="2200" b="1" dirty="0"/>
              </a:p>
              <a:p>
                <a:pPr marL="0" indent="0">
                  <a:buNone/>
                </a:pPr>
                <a:r>
                  <a:rPr lang="zh-CN" altLang="en-US" b="1" dirty="0"/>
                  <a:t>结果：两种效应交叉形成“倒</a:t>
                </a:r>
                <a:r>
                  <a:rPr lang="en-US" altLang="zh-CN" b="1" dirty="0"/>
                  <a:t>U</a:t>
                </a:r>
                <a:r>
                  <a:rPr lang="zh-CN" altLang="en-US" b="1" dirty="0"/>
                  <a:t>形”</a:t>
                </a:r>
                <a:endParaRPr lang="zh-CN" altLang="en-US" dirty="0"/>
              </a:p>
              <a:p>
                <a:r>
                  <a:rPr lang="zh-CN" altLang="en-US" dirty="0"/>
                  <a:t>低</a:t>
                </a:r>
                <a:r>
                  <a:rPr lang="el-GR" altLang="zh-CN" dirty="0"/>
                  <a:t>μ</a:t>
                </a:r>
                <a:r>
                  <a:rPr lang="zh-CN" altLang="el-GR" dirty="0"/>
                  <a:t>：</a:t>
                </a:r>
                <a:r>
                  <a:rPr lang="zh-CN" altLang="en-US" dirty="0"/>
                  <a:t>分布太集中 → 虽边际收益高，但改善概率低。</a:t>
                </a:r>
              </a:p>
              <a:p>
                <a:r>
                  <a:rPr lang="zh-CN" altLang="en-US" dirty="0"/>
                  <a:t>中</a:t>
                </a:r>
                <a:r>
                  <a:rPr lang="el-GR" altLang="zh-CN" dirty="0"/>
                  <a:t>μ</a:t>
                </a:r>
                <a:r>
                  <a:rPr lang="zh-CN" altLang="el-GR" dirty="0"/>
                  <a:t>：</a:t>
                </a:r>
                <a:r>
                  <a:rPr lang="zh-CN" altLang="en-US" dirty="0"/>
                  <a:t>两种效应平衡 → </a:t>
                </a:r>
                <a:r>
                  <a:rPr lang="zh-CN" altLang="en-US" b="1" dirty="0"/>
                  <a:t>收益达到峰值</a:t>
                </a:r>
                <a:r>
                  <a:rPr lang="zh-CN" altLang="en-US" dirty="0"/>
                  <a:t>。</a:t>
                </a:r>
              </a:p>
              <a:p>
                <a:r>
                  <a:rPr lang="zh-CN" altLang="en-US" dirty="0"/>
                  <a:t>高</a:t>
                </a:r>
                <a:r>
                  <a:rPr lang="el-GR" altLang="zh-CN" dirty="0"/>
                  <a:t>μ</a:t>
                </a:r>
                <a:r>
                  <a:rPr lang="zh-CN" altLang="el-GR" dirty="0"/>
                  <a:t>：</a:t>
                </a:r>
                <a:r>
                  <a:rPr lang="zh-CN" altLang="en-US" dirty="0"/>
                  <a:t>买方势力强且分布集中 → </a:t>
                </a:r>
                <a:r>
                  <a:rPr lang="zh-CN" altLang="en-US" b="1" dirty="0"/>
                  <a:t>收益下降</a:t>
                </a:r>
                <a:r>
                  <a:rPr lang="zh-CN" altLang="en-US" dirty="0"/>
                  <a:t>。</a:t>
                </a:r>
              </a:p>
              <a:p>
                <a:pPr marL="457200" lvl="1" indent="0">
                  <a:buNone/>
                </a:pPr>
                <a:endParaRPr lang="zh-CN" altLang="en-US" sz="2200" dirty="0"/>
              </a:p>
            </p:txBody>
          </p:sp>
        </mc:Choice>
        <mc:Fallback xmlns="">
          <p:sp>
            <p:nvSpPr>
              <p:cNvPr id="11" name="内容占位符 10">
                <a:extLst>
                  <a:ext uri="{FF2B5EF4-FFF2-40B4-BE49-F238E27FC236}">
                    <a16:creationId xmlns:a16="http://schemas.microsoft.com/office/drawing/2014/main" id="{DA1E54DB-9D71-BB32-B37A-33E5A516540C}"/>
                  </a:ext>
                </a:extLst>
              </p:cNvPr>
              <p:cNvSpPr>
                <a:spLocks noGrp="1" noRot="1" noChangeAspect="1" noMove="1" noResize="1" noEditPoints="1" noAdjustHandles="1" noChangeArrowheads="1" noChangeShapeType="1" noTextEdit="1"/>
              </p:cNvSpPr>
              <p:nvPr>
                <p:ph idx="1"/>
              </p:nvPr>
            </p:nvSpPr>
            <p:spPr>
              <a:xfrm>
                <a:off x="841375" y="1441450"/>
                <a:ext cx="7837488" cy="4564063"/>
              </a:xfrm>
              <a:blipFill>
                <a:blip r:embed="rId3"/>
                <a:stretch>
                  <a:fillRect l="-971" t="-1667" b="-7778"/>
                </a:stretch>
              </a:blipFill>
            </p:spPr>
            <p:txBody>
              <a:bodyPr/>
              <a:lstStyle/>
              <a:p>
                <a:r>
                  <a:rPr lang="zh-CN" altLang="en-US">
                    <a:noFill/>
                  </a:rPr>
                  <a:t> </a:t>
                </a:r>
              </a:p>
            </p:txBody>
          </p:sp>
        </mc:Fallback>
      </mc:AlternateContent>
      <p:pic>
        <p:nvPicPr>
          <p:cNvPr id="6" name="图片 5" descr="图形用户界面, 图表&#10;&#10;AI 生成的内容可能不正确。">
            <a:extLst>
              <a:ext uri="{FF2B5EF4-FFF2-40B4-BE49-F238E27FC236}">
                <a16:creationId xmlns:a16="http://schemas.microsoft.com/office/drawing/2014/main" id="{FA8D0B46-3086-B7D5-EE59-FDEADF2A2A90}"/>
              </a:ext>
            </a:extLst>
          </p:cNvPr>
          <p:cNvPicPr>
            <a:picLocks noChangeAspect="1"/>
          </p:cNvPicPr>
          <p:nvPr/>
        </p:nvPicPr>
        <p:blipFill>
          <a:blip r:embed="rId4"/>
          <a:srcRect l="25027" r="49839"/>
          <a:stretch>
            <a:fillRect/>
          </a:stretch>
        </p:blipFill>
        <p:spPr>
          <a:xfrm>
            <a:off x="8562109" y="1504597"/>
            <a:ext cx="3291840" cy="4437343"/>
          </a:xfrm>
          <a:prstGeom prst="rect">
            <a:avLst/>
          </a:prstGeom>
        </p:spPr>
      </p:pic>
      <p:sp>
        <p:nvSpPr>
          <p:cNvPr id="7" name="圆角矩形 6">
            <a:hlinkClick r:id="rId5" action="ppaction://hlinksldjump"/>
            <a:extLst>
              <a:ext uri="{FF2B5EF4-FFF2-40B4-BE49-F238E27FC236}">
                <a16:creationId xmlns:a16="http://schemas.microsoft.com/office/drawing/2014/main" id="{A24D6ADA-FD52-9DAB-3D5D-0BE67DAE4F0D}"/>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560463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7380D-4A8F-32AB-3B9A-C201D38CA3B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3ABB755-3B4F-7561-738F-1BA01A7D0E27}"/>
              </a:ext>
            </a:extLst>
          </p:cNvPr>
          <p:cNvSpPr>
            <a:spLocks noGrp="1"/>
          </p:cNvSpPr>
          <p:nvPr>
            <p:ph type="title"/>
          </p:nvPr>
        </p:nvSpPr>
        <p:spPr>
          <a:xfrm>
            <a:off x="841248" y="-141061"/>
            <a:ext cx="10515600" cy="1325563"/>
          </a:xfrm>
        </p:spPr>
        <p:txBody>
          <a:bodyPr anchor="ctr">
            <a:normAutofit/>
          </a:bodyPr>
          <a:lstStyle/>
          <a:p>
            <a:r>
              <a:rPr lang="zh-CN" altLang="en-US" sz="3600" dirty="0"/>
              <a:t>村级福利模拟：</a:t>
            </a:r>
            <a:br>
              <a:rPr lang="en-US" altLang="zh-CN" sz="3600" dirty="0"/>
            </a:br>
            <a:r>
              <a:rPr lang="zh-CN" altLang="en-US" sz="3600" dirty="0"/>
              <a:t>相较于“未储藏”情形的</a:t>
            </a:r>
            <a:r>
              <a:rPr lang="en-US" altLang="zh-CN" sz="3600" dirty="0"/>
              <a:t>CE</a:t>
            </a:r>
            <a:r>
              <a:rPr lang="zh-CN" altLang="en-US" sz="3600" dirty="0"/>
              <a:t>增幅（百分比）</a:t>
            </a:r>
            <a:endParaRPr kumimoji="1" lang="zh-CN" altLang="en-US" sz="3600" dirty="0"/>
          </a:p>
        </p:txBody>
      </p:sp>
      <p:pic>
        <p:nvPicPr>
          <p:cNvPr id="8" name="Content Placeholder 4" descr="A graph of a function&#10;&#10;AI-generated content may be incorrect.">
            <a:extLst>
              <a:ext uri="{FF2B5EF4-FFF2-40B4-BE49-F238E27FC236}">
                <a16:creationId xmlns:a16="http://schemas.microsoft.com/office/drawing/2014/main" id="{92450FDC-C77C-57A7-5166-6D9B3A47C5F5}"/>
              </a:ext>
            </a:extLst>
          </p:cNvPr>
          <p:cNvPicPr>
            <a:picLocks noGrp="1" noChangeAspect="1"/>
          </p:cNvPicPr>
          <p:nvPr>
            <p:ph idx="1"/>
          </p:nvPr>
        </p:nvPicPr>
        <p:blipFill>
          <a:blip r:embed="rId3"/>
          <a:srcRect l="-26590" t="-434" r="-5710" b="47406"/>
          <a:stretch>
            <a:fillRect/>
          </a:stretch>
        </p:blipFill>
        <p:spPr>
          <a:xfrm>
            <a:off x="-1072342" y="1282813"/>
            <a:ext cx="12429190" cy="511175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圆角矩形 3">
            <a:hlinkClick r:id="rId4" action="ppaction://hlinksldjump"/>
            <a:extLst>
              <a:ext uri="{FF2B5EF4-FFF2-40B4-BE49-F238E27FC236}">
                <a16:creationId xmlns:a16="http://schemas.microsoft.com/office/drawing/2014/main" id="{CD956B12-AE29-D36D-4FE1-EC2179B69538}"/>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4573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F074B-C1DA-BFFB-0D35-1668B477950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205E775-010C-7432-DDE4-EF40FADD24DD}"/>
              </a:ext>
            </a:extLst>
          </p:cNvPr>
          <p:cNvSpPr>
            <a:spLocks noGrp="1"/>
          </p:cNvSpPr>
          <p:nvPr>
            <p:ph type="title"/>
          </p:nvPr>
        </p:nvSpPr>
        <p:spPr/>
        <p:txBody>
          <a:bodyPr>
            <a:normAutofit/>
          </a:bodyPr>
          <a:lstStyle/>
          <a:p>
            <a:r>
              <a:rPr lang="en-US" altLang="zh-CN" sz="3600" dirty="0"/>
              <a:t>2.</a:t>
            </a:r>
            <a:r>
              <a:rPr lang="zh-CN" altLang="en-US" sz="3600" dirty="0"/>
              <a:t>研究动机</a:t>
            </a:r>
            <a:r>
              <a:rPr lang="en-US" altLang="zh-CN" sz="3600" dirty="0"/>
              <a:t>:</a:t>
            </a:r>
            <a:r>
              <a:rPr lang="zh-CN" altLang="en-US" sz="3600" dirty="0"/>
              <a:t>小型收购联盟的内部合谋与相互竞争</a:t>
            </a:r>
            <a:endParaRPr kumimoji="1" lang="zh-CN" altLang="en-US" sz="3600" dirty="0"/>
          </a:p>
        </p:txBody>
      </p:sp>
      <p:pic>
        <p:nvPicPr>
          <p:cNvPr id="8" name="Content Placeholder 4" descr="A diagram of a village&#10;&#10;AI-generated content may be incorrect.">
            <a:extLst>
              <a:ext uri="{FF2B5EF4-FFF2-40B4-BE49-F238E27FC236}">
                <a16:creationId xmlns:a16="http://schemas.microsoft.com/office/drawing/2014/main" id="{4AAA0B2A-BD36-2F96-DCCF-B9EE8279408F}"/>
              </a:ext>
            </a:extLst>
          </p:cNvPr>
          <p:cNvPicPr>
            <a:picLocks noGrp="1" noChangeAspect="1"/>
          </p:cNvPicPr>
          <p:nvPr>
            <p:ph idx="1"/>
          </p:nvPr>
        </p:nvPicPr>
        <p:blipFill>
          <a:blip r:embed="rId3"/>
          <a:stretch>
            <a:fillRect/>
          </a:stretch>
        </p:blipFill>
        <p:spPr>
          <a:xfrm>
            <a:off x="838200" y="1993322"/>
            <a:ext cx="10515600" cy="4435044"/>
          </a:xfrm>
        </p:spPr>
      </p:pic>
    </p:spTree>
    <p:extLst>
      <p:ext uri="{BB962C8B-B14F-4D97-AF65-F5344CB8AC3E}">
        <p14:creationId xmlns:p14="http://schemas.microsoft.com/office/powerpoint/2010/main" val="3253366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6AA09-8378-6CCA-5385-8B7A8E3F187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90C8D76-0E46-BFF2-2B6B-75C6EF95CD5E}"/>
              </a:ext>
            </a:extLst>
          </p:cNvPr>
          <p:cNvSpPr>
            <a:spLocks noGrp="1"/>
          </p:cNvSpPr>
          <p:nvPr>
            <p:ph type="title"/>
          </p:nvPr>
        </p:nvSpPr>
        <p:spPr/>
        <p:txBody>
          <a:bodyPr anchor="ctr">
            <a:normAutofit/>
          </a:bodyPr>
          <a:lstStyle/>
          <a:p>
            <a:r>
              <a:rPr lang="zh-CN" altLang="en-US" sz="3600" dirty="0"/>
              <a:t>中国鲜苹果产业概览</a:t>
            </a:r>
            <a:endParaRPr kumimoji="1" lang="zh-CN" altLang="en-US" sz="3600" dirty="0"/>
          </a:p>
        </p:txBody>
      </p:sp>
      <p:sp>
        <p:nvSpPr>
          <p:cNvPr id="5" name="内容占位符 4">
            <a:extLst>
              <a:ext uri="{FF2B5EF4-FFF2-40B4-BE49-F238E27FC236}">
                <a16:creationId xmlns:a16="http://schemas.microsoft.com/office/drawing/2014/main" id="{287129CB-8909-CD3A-2828-A6A03E6266AE}"/>
              </a:ext>
            </a:extLst>
          </p:cNvPr>
          <p:cNvSpPr>
            <a:spLocks noGrp="1"/>
          </p:cNvSpPr>
          <p:nvPr>
            <p:ph idx="1"/>
          </p:nvPr>
        </p:nvSpPr>
        <p:spPr/>
        <p:txBody>
          <a:bodyPr>
            <a:noAutofit/>
          </a:bodyPr>
          <a:lstStyle/>
          <a:p>
            <a:pPr marL="0" indent="0">
              <a:buNone/>
            </a:pPr>
            <a:r>
              <a:rPr lang="zh-CN" altLang="en-US" sz="1800" dirty="0"/>
              <a:t>（</a:t>
            </a:r>
            <a:r>
              <a:rPr lang="en-US" altLang="zh-CN" sz="1800" dirty="0"/>
              <a:t>1</a:t>
            </a:r>
            <a:r>
              <a:rPr lang="zh-CN" altLang="en-US" sz="1800" dirty="0"/>
              <a:t>）全球主导者与庞大的国内市场</a:t>
            </a:r>
            <a:endParaRPr lang="en-US" altLang="zh-CN" sz="1800" dirty="0"/>
          </a:p>
          <a:p>
            <a:r>
              <a:rPr lang="zh-CN" altLang="en-US" sz="1800" dirty="0"/>
              <a:t>全球地位：自</a:t>
            </a:r>
            <a:r>
              <a:rPr lang="en-US" altLang="zh-CN" sz="1800" dirty="0"/>
              <a:t>20</a:t>
            </a:r>
            <a:r>
              <a:rPr lang="zh-CN" altLang="en-US" sz="1800" dirty="0"/>
              <a:t>世纪</a:t>
            </a:r>
            <a:r>
              <a:rPr lang="en-US" altLang="zh-CN" sz="1800" dirty="0"/>
              <a:t>90</a:t>
            </a:r>
            <a:r>
              <a:rPr lang="zh-CN" altLang="en-US" sz="1800" dirty="0"/>
              <a:t>年代以来，中国长期占全球苹果产量的一半以上，稳居世界最大生产国</a:t>
            </a:r>
            <a:endParaRPr lang="en-US" altLang="zh-CN" sz="1800" dirty="0"/>
          </a:p>
          <a:p>
            <a:r>
              <a:rPr lang="zh-CN" altLang="en-US" sz="1800" dirty="0"/>
              <a:t>产量趋势：过去数十年中国苹果产量持续增长</a:t>
            </a:r>
            <a:endParaRPr lang="en-US" altLang="zh-CN" sz="1800" dirty="0"/>
          </a:p>
          <a:p>
            <a:r>
              <a:rPr lang="zh-CN" altLang="en-US" sz="1800" dirty="0"/>
              <a:t>改革驱动： 自改革开放以来，苹果是最早实现市场化的农产品之一。政策放开带来价格机制改革与社会资本投入，使苹果成为中西部低收入地区增收的重要支柱产业</a:t>
            </a:r>
            <a:endParaRPr lang="en-US" altLang="zh-CN" sz="1800" dirty="0"/>
          </a:p>
          <a:p>
            <a:pPr marL="0" indent="0">
              <a:buNone/>
            </a:pPr>
            <a:r>
              <a:rPr lang="zh-CN" altLang="en-US" sz="1800" dirty="0"/>
              <a:t>（</a:t>
            </a:r>
            <a:r>
              <a:rPr lang="en-US" altLang="zh-CN" sz="1800" dirty="0"/>
              <a:t>2</a:t>
            </a:r>
            <a:r>
              <a:rPr lang="zh-CN" altLang="en-US" sz="1800" dirty="0"/>
              <a:t>）最新数据（</a:t>
            </a:r>
            <a:r>
              <a:rPr lang="en-US" altLang="zh-CN" sz="1800" dirty="0"/>
              <a:t>2024</a:t>
            </a:r>
            <a:r>
              <a:rPr lang="zh-CN" altLang="en-US" sz="1800" dirty="0"/>
              <a:t>年）</a:t>
            </a:r>
            <a:endParaRPr lang="en-US" altLang="zh-CN" sz="1800" dirty="0"/>
          </a:p>
          <a:p>
            <a:r>
              <a:rPr lang="zh-CN" altLang="en-US" sz="1800" dirty="0"/>
              <a:t>种植面积：约</a:t>
            </a:r>
            <a:r>
              <a:rPr lang="en-US" altLang="zh-CN" sz="1800" dirty="0"/>
              <a:t>3,000</a:t>
            </a:r>
            <a:r>
              <a:rPr lang="zh-CN" altLang="en-US" sz="1800" dirty="0"/>
              <a:t>万亩</a:t>
            </a:r>
            <a:endParaRPr lang="en-US" altLang="zh-CN" sz="1800" dirty="0"/>
          </a:p>
          <a:p>
            <a:r>
              <a:rPr lang="zh-CN" altLang="en-US" sz="1800" dirty="0"/>
              <a:t>产量：约</a:t>
            </a:r>
            <a:r>
              <a:rPr lang="en-US" altLang="zh-CN" sz="1800" dirty="0"/>
              <a:t>5,000</a:t>
            </a:r>
            <a:r>
              <a:rPr lang="zh-CN" altLang="en-US" sz="1800" dirty="0"/>
              <a:t>万吨</a:t>
            </a:r>
            <a:endParaRPr lang="en-US" altLang="zh-CN" sz="1800" dirty="0"/>
          </a:p>
          <a:p>
            <a:r>
              <a:rPr lang="zh-CN" altLang="en-US" sz="1800" dirty="0"/>
              <a:t>品种结构：晚熟红富士占比约 </a:t>
            </a:r>
            <a:r>
              <a:rPr lang="en-US" altLang="zh-CN" sz="1800" dirty="0"/>
              <a:t>70%</a:t>
            </a:r>
          </a:p>
          <a:p>
            <a:r>
              <a:rPr lang="zh-CN" altLang="en-US" sz="1800" dirty="0"/>
              <a:t>全球占比：</a:t>
            </a:r>
          </a:p>
          <a:p>
            <a:pPr lvl="1"/>
            <a:r>
              <a:rPr lang="zh-CN" altLang="en-US" sz="2000" dirty="0"/>
              <a:t>产量约占世界总量：</a:t>
            </a:r>
            <a:r>
              <a:rPr lang="en-US" altLang="zh-CN" sz="2000" dirty="0"/>
              <a:t>55%</a:t>
            </a:r>
            <a:endParaRPr lang="zh-CN" altLang="en-US" sz="2000" dirty="0"/>
          </a:p>
          <a:p>
            <a:pPr lvl="1"/>
            <a:r>
              <a:rPr lang="zh-CN" altLang="en-US" sz="2000" dirty="0"/>
              <a:t>消费量约占世界总量：</a:t>
            </a:r>
            <a:r>
              <a:rPr lang="en-US" altLang="zh-CN" sz="2000" dirty="0"/>
              <a:t>53%</a:t>
            </a:r>
          </a:p>
          <a:p>
            <a:pPr marL="0" indent="0">
              <a:buNone/>
            </a:pPr>
            <a:r>
              <a:rPr lang="en-US" altLang="zh-CN" sz="1800" i="1" dirty="0">
                <a:solidFill>
                  <a:schemeClr val="bg1">
                    <a:lumMod val="50000"/>
                  </a:schemeClr>
                </a:solidFill>
              </a:rPr>
              <a:t>(</a:t>
            </a:r>
            <a:r>
              <a:rPr lang="zh-CN" altLang="en-US" sz="1800" i="1" dirty="0">
                <a:solidFill>
                  <a:schemeClr val="bg1">
                    <a:lumMod val="50000"/>
                  </a:schemeClr>
                </a:solidFill>
              </a:rPr>
              <a:t>数据来源：国家统计局 </a:t>
            </a:r>
            <a:r>
              <a:rPr lang="en-US" altLang="zh-CN" sz="1800" i="1" dirty="0">
                <a:solidFill>
                  <a:schemeClr val="bg1">
                    <a:lumMod val="50000"/>
                  </a:schemeClr>
                </a:solidFill>
              </a:rPr>
              <a:t>2024</a:t>
            </a:r>
            <a:r>
              <a:rPr lang="zh-CN" altLang="en-US" sz="1800" i="1" dirty="0">
                <a:solidFill>
                  <a:schemeClr val="bg1">
                    <a:lumMod val="50000"/>
                  </a:schemeClr>
                </a:solidFill>
              </a:rPr>
              <a:t>；</a:t>
            </a:r>
            <a:r>
              <a:rPr lang="en-US" altLang="zh-CN" sz="1800" i="1" dirty="0">
                <a:solidFill>
                  <a:schemeClr val="bg1">
                    <a:lumMod val="50000"/>
                  </a:schemeClr>
                </a:solidFill>
              </a:rPr>
              <a:t>USDA 2024)</a:t>
            </a:r>
            <a:endParaRPr lang="en-US" altLang="zh-CN" sz="1800" dirty="0">
              <a:solidFill>
                <a:schemeClr val="bg1">
                  <a:lumMod val="50000"/>
                </a:schemeClr>
              </a:solidFill>
            </a:endParaRPr>
          </a:p>
          <a:p>
            <a:pPr marL="0" indent="0">
              <a:buNone/>
            </a:pPr>
            <a:endParaRPr lang="zh-CN" altLang="en-US" sz="1800" dirty="0"/>
          </a:p>
        </p:txBody>
      </p:sp>
      <p:pic>
        <p:nvPicPr>
          <p:cNvPr id="9" name="图片 8" descr="图表, 折线图&#10;&#10;AI 生成的内容可能不正确。">
            <a:extLst>
              <a:ext uri="{FF2B5EF4-FFF2-40B4-BE49-F238E27FC236}">
                <a16:creationId xmlns:a16="http://schemas.microsoft.com/office/drawing/2014/main" id="{0A00ED83-9183-C093-3368-0E0912F4E924}"/>
              </a:ext>
            </a:extLst>
          </p:cNvPr>
          <p:cNvPicPr>
            <a:picLocks noChangeAspect="1"/>
          </p:cNvPicPr>
          <p:nvPr/>
        </p:nvPicPr>
        <p:blipFill>
          <a:blip r:embed="rId3"/>
          <a:stretch>
            <a:fillRect/>
          </a:stretch>
        </p:blipFill>
        <p:spPr>
          <a:xfrm>
            <a:off x="6096000" y="3762165"/>
            <a:ext cx="5254752" cy="2967217"/>
          </a:xfrm>
          <a:prstGeom prst="rect">
            <a:avLst/>
          </a:prstGeom>
        </p:spPr>
      </p:pic>
      <p:sp>
        <p:nvSpPr>
          <p:cNvPr id="10" name="圆角矩形 9">
            <a:hlinkClick r:id="rId4" action="ppaction://hlinksldjump"/>
            <a:extLst>
              <a:ext uri="{FF2B5EF4-FFF2-40B4-BE49-F238E27FC236}">
                <a16:creationId xmlns:a16="http://schemas.microsoft.com/office/drawing/2014/main" id="{2EBDE164-636E-1CA9-257C-F50321DC41FB}"/>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262858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52A6D-8463-DED9-D23C-90E9F9DD73E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C576343-2AF1-E513-90AF-8395D7C7D967}"/>
              </a:ext>
            </a:extLst>
          </p:cNvPr>
          <p:cNvSpPr>
            <a:spLocks noGrp="1"/>
          </p:cNvSpPr>
          <p:nvPr>
            <p:ph type="title"/>
          </p:nvPr>
        </p:nvSpPr>
        <p:spPr/>
        <p:txBody>
          <a:bodyPr>
            <a:normAutofit/>
          </a:bodyPr>
          <a:lstStyle/>
          <a:p>
            <a:r>
              <a:rPr lang="zh-CN" altLang="en-US" sz="3600" dirty="0"/>
              <a:t>农户风险偏好测度</a:t>
            </a:r>
            <a:endParaRPr kumimoji="1" lang="zh-CN" altLang="en-US" sz="3600" dirty="0"/>
          </a:p>
        </p:txBody>
      </p:sp>
      <p:sp>
        <p:nvSpPr>
          <p:cNvPr id="11" name="内容占位符 10">
            <a:extLst>
              <a:ext uri="{FF2B5EF4-FFF2-40B4-BE49-F238E27FC236}">
                <a16:creationId xmlns:a16="http://schemas.microsoft.com/office/drawing/2014/main" id="{83AB697E-FB30-C03C-7C08-7135138F1011}"/>
              </a:ext>
            </a:extLst>
          </p:cNvPr>
          <p:cNvSpPr>
            <a:spLocks noGrp="1"/>
          </p:cNvSpPr>
          <p:nvPr>
            <p:ph idx="1"/>
          </p:nvPr>
        </p:nvSpPr>
        <p:spPr/>
        <p:txBody>
          <a:bodyPr>
            <a:noAutofit/>
          </a:bodyPr>
          <a:lstStyle/>
          <a:p>
            <a:pPr marL="0" indent="0">
              <a:lnSpc>
                <a:spcPct val="100000"/>
              </a:lnSpc>
              <a:buNone/>
            </a:pPr>
            <a:r>
              <a:rPr lang="zh-CN" altLang="en-US" dirty="0"/>
              <a:t>借鉴</a:t>
            </a:r>
            <a:r>
              <a:rPr lang="en-US" altLang="zh-CN" dirty="0">
                <a:latin typeface="Arial" panose="020B0604020202020204" pitchFamily="34" charset="0"/>
                <a:cs typeface="Arial" panose="020B0604020202020204" pitchFamily="34" charset="0"/>
              </a:rPr>
              <a:t>Jin et al. (2024)</a:t>
            </a:r>
            <a:r>
              <a:rPr lang="zh-CN" altLang="en-US" dirty="0"/>
              <a:t>的实地研究，本研究结合两种互补方法：</a:t>
            </a:r>
          </a:p>
          <a:p>
            <a:pPr>
              <a:lnSpc>
                <a:spcPct val="100000"/>
              </a:lnSpc>
            </a:pPr>
            <a:r>
              <a:rPr lang="zh-CN" altLang="en-US" b="1" dirty="0"/>
              <a:t>主观量表法：</a:t>
            </a:r>
            <a:r>
              <a:rPr lang="zh-CN" altLang="en-US" dirty="0"/>
              <a:t>采用五级风险偏好量表（</a:t>
            </a:r>
            <a:r>
              <a:rPr lang="en-US" altLang="zh-CN" dirty="0"/>
              <a:t>1 </a:t>
            </a:r>
            <a:r>
              <a:rPr lang="zh-CN" altLang="en-US" dirty="0"/>
              <a:t>代表“极度厌恶风险”，</a:t>
            </a:r>
            <a:r>
              <a:rPr lang="en-US" altLang="zh-CN" dirty="0"/>
              <a:t>5 </a:t>
            </a:r>
            <a:r>
              <a:rPr lang="zh-CN" altLang="en-US" dirty="0"/>
              <a:t>代表“非常喜欢冒险”），反映农户对风险的主观态度</a:t>
            </a:r>
            <a:endParaRPr lang="en-US" altLang="zh-CN" dirty="0"/>
          </a:p>
          <a:p>
            <a:pPr>
              <a:lnSpc>
                <a:spcPct val="100000"/>
              </a:lnSpc>
            </a:pPr>
            <a:r>
              <a:rPr lang="zh-CN" altLang="en-US" b="1" dirty="0"/>
              <a:t>行为实验法：</a:t>
            </a:r>
            <a:r>
              <a:rPr lang="zh-CN" altLang="en-US" dirty="0"/>
              <a:t>改进版</a:t>
            </a:r>
            <a:r>
              <a:rPr lang="en-US" altLang="zh-CN" dirty="0">
                <a:latin typeface="Arial" panose="020B0604020202020204" pitchFamily="34" charset="0"/>
                <a:cs typeface="Arial" panose="020B0604020202020204" pitchFamily="34" charset="0"/>
              </a:rPr>
              <a:t>Holt–Laury</a:t>
            </a:r>
            <a:r>
              <a:rPr lang="zh-CN" altLang="en-US" b="1" dirty="0"/>
              <a:t>式“抛硬币彩票实验”</a:t>
            </a:r>
            <a:r>
              <a:rPr lang="zh-CN" altLang="en-US" dirty="0"/>
              <a:t>，以真实货币激励方式测度风险态度</a:t>
            </a:r>
            <a:endParaRPr lang="en-US" altLang="zh-CN" dirty="0"/>
          </a:p>
        </p:txBody>
      </p:sp>
      <p:sp>
        <p:nvSpPr>
          <p:cNvPr id="7" name="圆角矩形 6">
            <a:hlinkClick r:id="rId3" action="ppaction://hlinksldjump"/>
            <a:extLst>
              <a:ext uri="{FF2B5EF4-FFF2-40B4-BE49-F238E27FC236}">
                <a16:creationId xmlns:a16="http://schemas.microsoft.com/office/drawing/2014/main" id="{46ED5713-E699-AEF7-C05C-F9360493CB61}"/>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graphicFrame>
        <p:nvGraphicFramePr>
          <p:cNvPr id="4" name="表格 3">
            <a:extLst>
              <a:ext uri="{FF2B5EF4-FFF2-40B4-BE49-F238E27FC236}">
                <a16:creationId xmlns:a16="http://schemas.microsoft.com/office/drawing/2014/main" id="{392B0A3E-A9E2-0BA2-01FD-DA5B90742CDB}"/>
              </a:ext>
            </a:extLst>
          </p:cNvPr>
          <p:cNvGraphicFramePr>
            <a:graphicFrameLocks noGrp="1"/>
          </p:cNvGraphicFramePr>
          <p:nvPr>
            <p:extLst>
              <p:ext uri="{D42A27DB-BD31-4B8C-83A1-F6EECF244321}">
                <p14:modId xmlns:p14="http://schemas.microsoft.com/office/powerpoint/2010/main" val="831204179"/>
              </p:ext>
            </p:extLst>
          </p:nvPr>
        </p:nvGraphicFramePr>
        <p:xfrm>
          <a:off x="835153" y="3713964"/>
          <a:ext cx="10515600" cy="259080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406189990"/>
                    </a:ext>
                  </a:extLst>
                </a:gridCol>
                <a:gridCol w="1752600">
                  <a:extLst>
                    <a:ext uri="{9D8B030D-6E8A-4147-A177-3AD203B41FA5}">
                      <a16:colId xmlns:a16="http://schemas.microsoft.com/office/drawing/2014/main" val="1518525524"/>
                    </a:ext>
                  </a:extLst>
                </a:gridCol>
                <a:gridCol w="1752600">
                  <a:extLst>
                    <a:ext uri="{9D8B030D-6E8A-4147-A177-3AD203B41FA5}">
                      <a16:colId xmlns:a16="http://schemas.microsoft.com/office/drawing/2014/main" val="3658696903"/>
                    </a:ext>
                  </a:extLst>
                </a:gridCol>
                <a:gridCol w="1752600">
                  <a:extLst>
                    <a:ext uri="{9D8B030D-6E8A-4147-A177-3AD203B41FA5}">
                      <a16:colId xmlns:a16="http://schemas.microsoft.com/office/drawing/2014/main" val="3734514589"/>
                    </a:ext>
                  </a:extLst>
                </a:gridCol>
                <a:gridCol w="1752600">
                  <a:extLst>
                    <a:ext uri="{9D8B030D-6E8A-4147-A177-3AD203B41FA5}">
                      <a16:colId xmlns:a16="http://schemas.microsoft.com/office/drawing/2014/main" val="3740660334"/>
                    </a:ext>
                  </a:extLst>
                </a:gridCol>
                <a:gridCol w="1752600">
                  <a:extLst>
                    <a:ext uri="{9D8B030D-6E8A-4147-A177-3AD203B41FA5}">
                      <a16:colId xmlns:a16="http://schemas.microsoft.com/office/drawing/2014/main" val="209014769"/>
                    </a:ext>
                  </a:extLst>
                </a:gridCol>
              </a:tblGrid>
              <a:tr h="520823">
                <a:tc>
                  <a:txBody>
                    <a:bodyPr/>
                    <a:lstStyle/>
                    <a:p>
                      <a:pPr algn="ctr">
                        <a:buNone/>
                      </a:pPr>
                      <a:r>
                        <a:rPr lang="zh-CN" altLang="en-US" sz="1600"/>
                        <a:t>选项</a:t>
                      </a:r>
                    </a:p>
                  </a:txBody>
                  <a:tcPr anchor="ctr"/>
                </a:tc>
                <a:tc>
                  <a:txBody>
                    <a:bodyPr/>
                    <a:lstStyle/>
                    <a:p>
                      <a:pPr algn="ctr">
                        <a:buNone/>
                      </a:pPr>
                      <a:r>
                        <a:rPr lang="zh-CN" altLang="en-US" sz="1600"/>
                        <a:t>愿意支付金额（元）</a:t>
                      </a:r>
                    </a:p>
                  </a:txBody>
                  <a:tcPr anchor="ctr"/>
                </a:tc>
                <a:tc>
                  <a:txBody>
                    <a:bodyPr/>
                    <a:lstStyle/>
                    <a:p>
                      <a:pPr algn="ctr">
                        <a:buNone/>
                      </a:pPr>
                      <a:r>
                        <a:rPr lang="zh-CN" altLang="en-US" sz="1600"/>
                        <a:t>结果</a:t>
                      </a:r>
                    </a:p>
                  </a:txBody>
                  <a:tcPr anchor="ctr"/>
                </a:tc>
                <a:tc>
                  <a:txBody>
                    <a:bodyPr/>
                    <a:lstStyle/>
                    <a:p>
                      <a:pPr algn="ctr">
                        <a:buNone/>
                      </a:pPr>
                      <a:r>
                        <a:rPr lang="zh-CN" altLang="en-US" sz="1600"/>
                        <a:t>期望收益差（</a:t>
                      </a:r>
                      <a:r>
                        <a:rPr lang="en-US" sz="1600"/>
                        <a:t>EVᵃ–EVᵇ）</a:t>
                      </a:r>
                    </a:p>
                  </a:txBody>
                  <a:tcPr anchor="ctr"/>
                </a:tc>
                <a:tc>
                  <a:txBody>
                    <a:bodyPr/>
                    <a:lstStyle/>
                    <a:p>
                      <a:pPr algn="ctr">
                        <a:buNone/>
                      </a:pPr>
                      <a:r>
                        <a:rPr lang="zh-CN" altLang="en-US" sz="1600" dirty="0"/>
                        <a:t>风险厌恶系数区间（</a:t>
                      </a:r>
                      <a:r>
                        <a:rPr lang="en-US" sz="1600" dirty="0"/>
                        <a:t>CRRA）</a:t>
                      </a:r>
                    </a:p>
                  </a:txBody>
                  <a:tcPr anchor="ctr"/>
                </a:tc>
                <a:tc>
                  <a:txBody>
                    <a:bodyPr/>
                    <a:lstStyle/>
                    <a:p>
                      <a:pPr algn="ctr">
                        <a:buNone/>
                      </a:pPr>
                      <a:r>
                        <a:rPr lang="zh-CN" altLang="en-US" sz="1600"/>
                        <a:t>调整后 </a:t>
                      </a:r>
                      <a:r>
                        <a:rPr lang="en-US" sz="1600"/>
                        <a:t>CRRA </a:t>
                      </a:r>
                      <a:r>
                        <a:rPr lang="zh-CN" altLang="en-US" sz="1600"/>
                        <a:t>值</a:t>
                      </a:r>
                    </a:p>
                  </a:txBody>
                  <a:tcPr anchor="ctr"/>
                </a:tc>
                <a:extLst>
                  <a:ext uri="{0D108BD9-81ED-4DB2-BD59-A6C34878D82A}">
                    <a16:rowId xmlns:a16="http://schemas.microsoft.com/office/drawing/2014/main" val="2255967380"/>
                  </a:ext>
                </a:extLst>
              </a:tr>
              <a:tr h="301529">
                <a:tc>
                  <a:txBody>
                    <a:bodyPr/>
                    <a:lstStyle/>
                    <a:p>
                      <a:pPr algn="ctr">
                        <a:buNone/>
                      </a:pPr>
                      <a:r>
                        <a:rPr lang="en-US" altLang="zh-CN" sz="1600"/>
                        <a:t>1</a:t>
                      </a:r>
                    </a:p>
                  </a:txBody>
                  <a:tcPr anchor="ctr"/>
                </a:tc>
                <a:tc>
                  <a:txBody>
                    <a:bodyPr/>
                    <a:lstStyle/>
                    <a:p>
                      <a:pPr algn="ctr">
                        <a:buNone/>
                      </a:pPr>
                      <a:r>
                        <a:rPr lang="en-US" altLang="zh-CN" sz="1600"/>
                        <a:t>120</a:t>
                      </a:r>
                    </a:p>
                  </a:txBody>
                  <a:tcPr anchor="ctr"/>
                </a:tc>
                <a:tc>
                  <a:txBody>
                    <a:bodyPr/>
                    <a:lstStyle/>
                    <a:p>
                      <a:pPr algn="ctr">
                        <a:buNone/>
                      </a:pPr>
                      <a:r>
                        <a:rPr lang="en-US" altLang="zh-CN" sz="1600"/>
                        <a:t>200 </a:t>
                      </a:r>
                      <a:r>
                        <a:rPr lang="zh-CN" altLang="en-US" sz="1600"/>
                        <a:t>元或 </a:t>
                      </a:r>
                      <a:r>
                        <a:rPr lang="en-US" altLang="zh-CN" sz="1600"/>
                        <a:t>0 </a:t>
                      </a:r>
                      <a:r>
                        <a:rPr lang="zh-CN" altLang="en-US" sz="1600"/>
                        <a:t>元</a:t>
                      </a:r>
                    </a:p>
                  </a:txBody>
                  <a:tcPr anchor="ctr"/>
                </a:tc>
                <a:tc>
                  <a:txBody>
                    <a:bodyPr/>
                    <a:lstStyle/>
                    <a:p>
                      <a:pPr algn="ctr">
                        <a:buNone/>
                      </a:pPr>
                      <a:r>
                        <a:rPr lang="en-US" altLang="zh-CN" sz="1600"/>
                        <a:t>20</a:t>
                      </a:r>
                    </a:p>
                  </a:txBody>
                  <a:tcPr anchor="ctr"/>
                </a:tc>
                <a:tc>
                  <a:txBody>
                    <a:bodyPr/>
                    <a:lstStyle/>
                    <a:p>
                      <a:pPr algn="ctr">
                        <a:buNone/>
                      </a:pPr>
                      <a:r>
                        <a:rPr lang="el-GR" sz="1600"/>
                        <a:t>–0.4 &lt; γ &lt; 0</a:t>
                      </a:r>
                    </a:p>
                  </a:txBody>
                  <a:tcPr anchor="ctr"/>
                </a:tc>
                <a:tc>
                  <a:txBody>
                    <a:bodyPr/>
                    <a:lstStyle/>
                    <a:p>
                      <a:pPr algn="ctr">
                        <a:buNone/>
                      </a:pPr>
                      <a:r>
                        <a:rPr lang="el-GR" sz="1600"/>
                        <a:t>γ = –0.2</a:t>
                      </a:r>
                    </a:p>
                  </a:txBody>
                  <a:tcPr anchor="ctr"/>
                </a:tc>
                <a:extLst>
                  <a:ext uri="{0D108BD9-81ED-4DB2-BD59-A6C34878D82A}">
                    <a16:rowId xmlns:a16="http://schemas.microsoft.com/office/drawing/2014/main" val="1001155995"/>
                  </a:ext>
                </a:extLst>
              </a:tr>
              <a:tr h="301529">
                <a:tc>
                  <a:txBody>
                    <a:bodyPr/>
                    <a:lstStyle/>
                    <a:p>
                      <a:pPr algn="ctr">
                        <a:buNone/>
                      </a:pPr>
                      <a:r>
                        <a:rPr lang="en-US" altLang="zh-CN" sz="1600"/>
                        <a:t>2</a:t>
                      </a:r>
                    </a:p>
                  </a:txBody>
                  <a:tcPr anchor="ctr"/>
                </a:tc>
                <a:tc>
                  <a:txBody>
                    <a:bodyPr/>
                    <a:lstStyle/>
                    <a:p>
                      <a:pPr algn="ctr">
                        <a:buNone/>
                      </a:pPr>
                      <a:r>
                        <a:rPr lang="en-US" altLang="zh-CN" sz="1600"/>
                        <a:t>100</a:t>
                      </a:r>
                    </a:p>
                  </a:txBody>
                  <a:tcPr anchor="ctr"/>
                </a:tc>
                <a:tc>
                  <a:txBody>
                    <a:bodyPr/>
                    <a:lstStyle/>
                    <a:p>
                      <a:pPr algn="ctr">
                        <a:buNone/>
                      </a:pPr>
                      <a:r>
                        <a:rPr lang="en-US" altLang="zh-CN" sz="1600" dirty="0"/>
                        <a:t>200 </a:t>
                      </a:r>
                      <a:r>
                        <a:rPr lang="zh-CN" altLang="en-US" sz="1600" dirty="0"/>
                        <a:t>元或 </a:t>
                      </a:r>
                      <a:r>
                        <a:rPr lang="en-US" altLang="zh-CN" sz="1600" dirty="0"/>
                        <a:t>0 </a:t>
                      </a:r>
                      <a:r>
                        <a:rPr lang="zh-CN" altLang="en-US" sz="1600" dirty="0"/>
                        <a:t>元</a:t>
                      </a:r>
                    </a:p>
                  </a:txBody>
                  <a:tcPr anchor="ctr"/>
                </a:tc>
                <a:tc>
                  <a:txBody>
                    <a:bodyPr/>
                    <a:lstStyle/>
                    <a:p>
                      <a:pPr algn="ctr">
                        <a:buNone/>
                      </a:pPr>
                      <a:r>
                        <a:rPr lang="en-US" altLang="zh-CN" sz="1600"/>
                        <a:t>0</a:t>
                      </a:r>
                    </a:p>
                  </a:txBody>
                  <a:tcPr anchor="ctr"/>
                </a:tc>
                <a:tc>
                  <a:txBody>
                    <a:bodyPr/>
                    <a:lstStyle/>
                    <a:p>
                      <a:pPr algn="ctr">
                        <a:buNone/>
                      </a:pPr>
                      <a:r>
                        <a:rPr lang="el-GR" sz="1600"/>
                        <a:t>0 &lt; γ &lt; 0.2</a:t>
                      </a:r>
                    </a:p>
                  </a:txBody>
                  <a:tcPr anchor="ctr"/>
                </a:tc>
                <a:tc>
                  <a:txBody>
                    <a:bodyPr/>
                    <a:lstStyle/>
                    <a:p>
                      <a:pPr algn="ctr">
                        <a:buNone/>
                      </a:pPr>
                      <a:r>
                        <a:rPr lang="el-GR" sz="1600"/>
                        <a:t>γ = 0.1</a:t>
                      </a:r>
                    </a:p>
                  </a:txBody>
                  <a:tcPr anchor="ctr"/>
                </a:tc>
                <a:extLst>
                  <a:ext uri="{0D108BD9-81ED-4DB2-BD59-A6C34878D82A}">
                    <a16:rowId xmlns:a16="http://schemas.microsoft.com/office/drawing/2014/main" val="2477054443"/>
                  </a:ext>
                </a:extLst>
              </a:tr>
              <a:tr h="301529">
                <a:tc>
                  <a:txBody>
                    <a:bodyPr/>
                    <a:lstStyle/>
                    <a:p>
                      <a:pPr algn="ctr">
                        <a:buNone/>
                      </a:pPr>
                      <a:r>
                        <a:rPr lang="en-US" altLang="zh-CN" sz="1600"/>
                        <a:t>3</a:t>
                      </a:r>
                    </a:p>
                  </a:txBody>
                  <a:tcPr anchor="ctr"/>
                </a:tc>
                <a:tc>
                  <a:txBody>
                    <a:bodyPr/>
                    <a:lstStyle/>
                    <a:p>
                      <a:pPr algn="ctr">
                        <a:buNone/>
                      </a:pPr>
                      <a:r>
                        <a:rPr lang="en-US" altLang="zh-CN" sz="1600"/>
                        <a:t>80</a:t>
                      </a:r>
                    </a:p>
                  </a:txBody>
                  <a:tcPr anchor="ctr"/>
                </a:tc>
                <a:tc>
                  <a:txBody>
                    <a:bodyPr/>
                    <a:lstStyle/>
                    <a:p>
                      <a:pPr algn="ctr">
                        <a:buNone/>
                      </a:pPr>
                      <a:r>
                        <a:rPr lang="en-US" altLang="zh-CN" sz="1600"/>
                        <a:t>200 </a:t>
                      </a:r>
                      <a:r>
                        <a:rPr lang="zh-CN" altLang="en-US" sz="1600"/>
                        <a:t>元或 </a:t>
                      </a:r>
                      <a:r>
                        <a:rPr lang="en-US" altLang="zh-CN" sz="1600"/>
                        <a:t>0 </a:t>
                      </a:r>
                      <a:r>
                        <a:rPr lang="zh-CN" altLang="en-US" sz="1600"/>
                        <a:t>元</a:t>
                      </a:r>
                    </a:p>
                  </a:txBody>
                  <a:tcPr anchor="ctr"/>
                </a:tc>
                <a:tc>
                  <a:txBody>
                    <a:bodyPr/>
                    <a:lstStyle/>
                    <a:p>
                      <a:pPr algn="ctr">
                        <a:buNone/>
                      </a:pPr>
                      <a:r>
                        <a:rPr lang="en-US" altLang="zh-CN" sz="1600"/>
                        <a:t>–20</a:t>
                      </a:r>
                    </a:p>
                  </a:txBody>
                  <a:tcPr anchor="ctr"/>
                </a:tc>
                <a:tc>
                  <a:txBody>
                    <a:bodyPr/>
                    <a:lstStyle/>
                    <a:p>
                      <a:pPr algn="ctr">
                        <a:buNone/>
                      </a:pPr>
                      <a:r>
                        <a:rPr lang="el-GR" sz="1600"/>
                        <a:t>0.2 &lt; γ &lt; 0.4</a:t>
                      </a:r>
                    </a:p>
                  </a:txBody>
                  <a:tcPr anchor="ctr"/>
                </a:tc>
                <a:tc>
                  <a:txBody>
                    <a:bodyPr/>
                    <a:lstStyle/>
                    <a:p>
                      <a:pPr algn="ctr">
                        <a:buNone/>
                      </a:pPr>
                      <a:r>
                        <a:rPr lang="el-GR" sz="1600"/>
                        <a:t>γ = 0.3</a:t>
                      </a:r>
                    </a:p>
                  </a:txBody>
                  <a:tcPr anchor="ctr"/>
                </a:tc>
                <a:extLst>
                  <a:ext uri="{0D108BD9-81ED-4DB2-BD59-A6C34878D82A}">
                    <a16:rowId xmlns:a16="http://schemas.microsoft.com/office/drawing/2014/main" val="671269076"/>
                  </a:ext>
                </a:extLst>
              </a:tr>
              <a:tr h="301529">
                <a:tc>
                  <a:txBody>
                    <a:bodyPr/>
                    <a:lstStyle/>
                    <a:p>
                      <a:pPr algn="ctr">
                        <a:buNone/>
                      </a:pPr>
                      <a:r>
                        <a:rPr lang="en-US" altLang="zh-CN" sz="1600"/>
                        <a:t>4</a:t>
                      </a:r>
                    </a:p>
                  </a:txBody>
                  <a:tcPr anchor="ctr"/>
                </a:tc>
                <a:tc>
                  <a:txBody>
                    <a:bodyPr/>
                    <a:lstStyle/>
                    <a:p>
                      <a:pPr algn="ctr">
                        <a:buNone/>
                      </a:pPr>
                      <a:r>
                        <a:rPr lang="en-US" altLang="zh-CN" sz="1600"/>
                        <a:t>60</a:t>
                      </a:r>
                    </a:p>
                  </a:txBody>
                  <a:tcPr anchor="ctr"/>
                </a:tc>
                <a:tc>
                  <a:txBody>
                    <a:bodyPr/>
                    <a:lstStyle/>
                    <a:p>
                      <a:pPr algn="ctr">
                        <a:buNone/>
                      </a:pPr>
                      <a:r>
                        <a:rPr lang="en-US" altLang="zh-CN" sz="1600"/>
                        <a:t>200 </a:t>
                      </a:r>
                      <a:r>
                        <a:rPr lang="zh-CN" altLang="en-US" sz="1600"/>
                        <a:t>元或 </a:t>
                      </a:r>
                      <a:r>
                        <a:rPr lang="en-US" altLang="zh-CN" sz="1600"/>
                        <a:t>0 </a:t>
                      </a:r>
                      <a:r>
                        <a:rPr lang="zh-CN" altLang="en-US" sz="1600"/>
                        <a:t>元</a:t>
                      </a:r>
                    </a:p>
                  </a:txBody>
                  <a:tcPr anchor="ctr"/>
                </a:tc>
                <a:tc>
                  <a:txBody>
                    <a:bodyPr/>
                    <a:lstStyle/>
                    <a:p>
                      <a:pPr algn="ctr">
                        <a:buNone/>
                      </a:pPr>
                      <a:r>
                        <a:rPr lang="en-US" altLang="zh-CN" sz="1600"/>
                        <a:t>–40</a:t>
                      </a:r>
                    </a:p>
                  </a:txBody>
                  <a:tcPr anchor="ctr"/>
                </a:tc>
                <a:tc>
                  <a:txBody>
                    <a:bodyPr/>
                    <a:lstStyle/>
                    <a:p>
                      <a:pPr algn="ctr">
                        <a:buNone/>
                      </a:pPr>
                      <a:r>
                        <a:rPr lang="el-GR" sz="1600"/>
                        <a:t>0.4 &lt; γ &lt; 0.6</a:t>
                      </a:r>
                    </a:p>
                  </a:txBody>
                  <a:tcPr anchor="ctr"/>
                </a:tc>
                <a:tc>
                  <a:txBody>
                    <a:bodyPr/>
                    <a:lstStyle/>
                    <a:p>
                      <a:pPr algn="ctr">
                        <a:buNone/>
                      </a:pPr>
                      <a:r>
                        <a:rPr lang="el-GR" sz="1600"/>
                        <a:t>γ = 0.5</a:t>
                      </a:r>
                    </a:p>
                  </a:txBody>
                  <a:tcPr anchor="ctr"/>
                </a:tc>
                <a:extLst>
                  <a:ext uri="{0D108BD9-81ED-4DB2-BD59-A6C34878D82A}">
                    <a16:rowId xmlns:a16="http://schemas.microsoft.com/office/drawing/2014/main" val="806537964"/>
                  </a:ext>
                </a:extLst>
              </a:tr>
              <a:tr h="301529">
                <a:tc>
                  <a:txBody>
                    <a:bodyPr/>
                    <a:lstStyle/>
                    <a:p>
                      <a:pPr algn="ctr">
                        <a:buNone/>
                      </a:pPr>
                      <a:r>
                        <a:rPr lang="en-US" altLang="zh-CN" sz="1600"/>
                        <a:t>5</a:t>
                      </a:r>
                    </a:p>
                  </a:txBody>
                  <a:tcPr anchor="ctr"/>
                </a:tc>
                <a:tc>
                  <a:txBody>
                    <a:bodyPr/>
                    <a:lstStyle/>
                    <a:p>
                      <a:pPr algn="ctr">
                        <a:buNone/>
                      </a:pPr>
                      <a:r>
                        <a:rPr lang="en-US" altLang="zh-CN" sz="1600"/>
                        <a:t>40</a:t>
                      </a:r>
                    </a:p>
                  </a:txBody>
                  <a:tcPr anchor="ctr"/>
                </a:tc>
                <a:tc>
                  <a:txBody>
                    <a:bodyPr/>
                    <a:lstStyle/>
                    <a:p>
                      <a:pPr algn="ctr">
                        <a:buNone/>
                      </a:pPr>
                      <a:r>
                        <a:rPr lang="en-US" altLang="zh-CN" sz="1600"/>
                        <a:t>200 </a:t>
                      </a:r>
                      <a:r>
                        <a:rPr lang="zh-CN" altLang="en-US" sz="1600"/>
                        <a:t>元或 </a:t>
                      </a:r>
                      <a:r>
                        <a:rPr lang="en-US" altLang="zh-CN" sz="1600"/>
                        <a:t>0 </a:t>
                      </a:r>
                      <a:r>
                        <a:rPr lang="zh-CN" altLang="en-US" sz="1600"/>
                        <a:t>元</a:t>
                      </a:r>
                    </a:p>
                  </a:txBody>
                  <a:tcPr anchor="ctr"/>
                </a:tc>
                <a:tc>
                  <a:txBody>
                    <a:bodyPr/>
                    <a:lstStyle/>
                    <a:p>
                      <a:pPr algn="ctr">
                        <a:buNone/>
                      </a:pPr>
                      <a:r>
                        <a:rPr lang="en-US" altLang="zh-CN" sz="1600"/>
                        <a:t>–60</a:t>
                      </a:r>
                    </a:p>
                  </a:txBody>
                  <a:tcPr anchor="ctr"/>
                </a:tc>
                <a:tc>
                  <a:txBody>
                    <a:bodyPr/>
                    <a:lstStyle/>
                    <a:p>
                      <a:pPr algn="ctr">
                        <a:buNone/>
                      </a:pPr>
                      <a:r>
                        <a:rPr lang="el-GR" sz="1600"/>
                        <a:t>0.6 &lt; γ &lt; 0.7</a:t>
                      </a:r>
                    </a:p>
                  </a:txBody>
                  <a:tcPr anchor="ctr"/>
                </a:tc>
                <a:tc>
                  <a:txBody>
                    <a:bodyPr/>
                    <a:lstStyle/>
                    <a:p>
                      <a:pPr algn="ctr">
                        <a:buNone/>
                      </a:pPr>
                      <a:r>
                        <a:rPr lang="el-GR" sz="1600"/>
                        <a:t>γ = 0.6</a:t>
                      </a:r>
                    </a:p>
                  </a:txBody>
                  <a:tcPr anchor="ctr"/>
                </a:tc>
                <a:extLst>
                  <a:ext uri="{0D108BD9-81ED-4DB2-BD59-A6C34878D82A}">
                    <a16:rowId xmlns:a16="http://schemas.microsoft.com/office/drawing/2014/main" val="3246257295"/>
                  </a:ext>
                </a:extLst>
              </a:tr>
              <a:tr h="301529">
                <a:tc>
                  <a:txBody>
                    <a:bodyPr/>
                    <a:lstStyle/>
                    <a:p>
                      <a:pPr algn="ctr">
                        <a:buNone/>
                      </a:pPr>
                      <a:r>
                        <a:rPr lang="en-US" altLang="zh-CN" sz="1600"/>
                        <a:t>6</a:t>
                      </a:r>
                    </a:p>
                  </a:txBody>
                  <a:tcPr anchor="ctr"/>
                </a:tc>
                <a:tc>
                  <a:txBody>
                    <a:bodyPr/>
                    <a:lstStyle/>
                    <a:p>
                      <a:pPr algn="ctr">
                        <a:buNone/>
                      </a:pPr>
                      <a:r>
                        <a:rPr lang="en-US" altLang="zh-CN" sz="1600"/>
                        <a:t>20</a:t>
                      </a:r>
                    </a:p>
                  </a:txBody>
                  <a:tcPr anchor="ctr"/>
                </a:tc>
                <a:tc>
                  <a:txBody>
                    <a:bodyPr/>
                    <a:lstStyle/>
                    <a:p>
                      <a:pPr algn="ctr">
                        <a:buNone/>
                      </a:pPr>
                      <a:r>
                        <a:rPr lang="en-US" altLang="zh-CN" sz="1600"/>
                        <a:t>200 </a:t>
                      </a:r>
                      <a:r>
                        <a:rPr lang="zh-CN" altLang="en-US" sz="1600"/>
                        <a:t>元或 </a:t>
                      </a:r>
                      <a:r>
                        <a:rPr lang="en-US" altLang="zh-CN" sz="1600"/>
                        <a:t>0 </a:t>
                      </a:r>
                      <a:r>
                        <a:rPr lang="zh-CN" altLang="en-US" sz="1600"/>
                        <a:t>元</a:t>
                      </a:r>
                    </a:p>
                  </a:txBody>
                  <a:tcPr anchor="ctr"/>
                </a:tc>
                <a:tc>
                  <a:txBody>
                    <a:bodyPr/>
                    <a:lstStyle/>
                    <a:p>
                      <a:pPr algn="ctr">
                        <a:buNone/>
                      </a:pPr>
                      <a:r>
                        <a:rPr lang="en-US" altLang="zh-CN" sz="1600"/>
                        <a:t>–80</a:t>
                      </a:r>
                    </a:p>
                  </a:txBody>
                  <a:tcPr anchor="ctr"/>
                </a:tc>
                <a:tc>
                  <a:txBody>
                    <a:bodyPr/>
                    <a:lstStyle/>
                    <a:p>
                      <a:pPr algn="ctr">
                        <a:buNone/>
                      </a:pPr>
                      <a:r>
                        <a:rPr lang="el-GR" sz="1600"/>
                        <a:t>γ &gt; 0.7</a:t>
                      </a:r>
                    </a:p>
                  </a:txBody>
                  <a:tcPr anchor="ctr"/>
                </a:tc>
                <a:tc>
                  <a:txBody>
                    <a:bodyPr/>
                    <a:lstStyle/>
                    <a:p>
                      <a:pPr algn="ctr">
                        <a:buNone/>
                      </a:pPr>
                      <a:r>
                        <a:rPr lang="el-GR" sz="1600" dirty="0"/>
                        <a:t>γ = 0.9</a:t>
                      </a:r>
                    </a:p>
                  </a:txBody>
                  <a:tcPr anchor="ctr"/>
                </a:tc>
                <a:extLst>
                  <a:ext uri="{0D108BD9-81ED-4DB2-BD59-A6C34878D82A}">
                    <a16:rowId xmlns:a16="http://schemas.microsoft.com/office/drawing/2014/main" val="1411304551"/>
                  </a:ext>
                </a:extLst>
              </a:tr>
            </a:tbl>
          </a:graphicData>
        </a:graphic>
      </p:graphicFrame>
    </p:spTree>
    <p:extLst>
      <p:ext uri="{BB962C8B-B14F-4D97-AF65-F5344CB8AC3E}">
        <p14:creationId xmlns:p14="http://schemas.microsoft.com/office/powerpoint/2010/main" val="3535483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33872-8A5C-6CC5-4F5B-0344B44DBD6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2B688AA-C546-C4CC-BE1C-E68B9EE2C3CE}"/>
              </a:ext>
            </a:extLst>
          </p:cNvPr>
          <p:cNvSpPr>
            <a:spLocks noGrp="1"/>
          </p:cNvSpPr>
          <p:nvPr>
            <p:ph type="title"/>
          </p:nvPr>
        </p:nvSpPr>
        <p:spPr/>
        <p:txBody>
          <a:bodyPr>
            <a:normAutofit/>
          </a:bodyPr>
          <a:lstStyle/>
          <a:p>
            <a:r>
              <a:rPr lang="zh-CN" altLang="en-US" sz="3600" dirty="0"/>
              <a:t>农户流动性约束测度</a:t>
            </a:r>
            <a:endParaRPr kumimoji="1" lang="zh-CN" altLang="en-US" sz="3600" dirty="0"/>
          </a:p>
        </p:txBody>
      </p:sp>
      <p:sp>
        <p:nvSpPr>
          <p:cNvPr id="11" name="内容占位符 10">
            <a:extLst>
              <a:ext uri="{FF2B5EF4-FFF2-40B4-BE49-F238E27FC236}">
                <a16:creationId xmlns:a16="http://schemas.microsoft.com/office/drawing/2014/main" id="{43EE9FE4-9CC0-E668-37C7-F774FEAD170D}"/>
              </a:ext>
            </a:extLst>
          </p:cNvPr>
          <p:cNvSpPr>
            <a:spLocks noGrp="1"/>
          </p:cNvSpPr>
          <p:nvPr>
            <p:ph idx="1"/>
          </p:nvPr>
        </p:nvSpPr>
        <p:spPr/>
        <p:txBody>
          <a:bodyPr>
            <a:noAutofit/>
          </a:bodyPr>
          <a:lstStyle/>
          <a:p>
            <a:pPr marL="0" indent="0">
              <a:lnSpc>
                <a:spcPct val="100000"/>
              </a:lnSpc>
              <a:buNone/>
            </a:pPr>
            <a:r>
              <a:rPr lang="zh-CN" altLang="en-US" dirty="0"/>
              <a:t>流动性约束的定义与特征</a:t>
            </a:r>
            <a:endParaRPr lang="en-US" altLang="zh-CN" dirty="0"/>
          </a:p>
          <a:p>
            <a:pPr marL="0" indent="0">
              <a:lnSpc>
                <a:spcPct val="100000"/>
              </a:lnSpc>
              <a:buNone/>
            </a:pPr>
            <a:r>
              <a:rPr lang="zh-CN" altLang="en-US" dirty="0"/>
              <a:t>参照</a:t>
            </a:r>
            <a:r>
              <a:rPr lang="en-US" altLang="zh-CN" dirty="0">
                <a:latin typeface="Arial" panose="020B0604020202020204" pitchFamily="34" charset="0"/>
                <a:cs typeface="Arial" panose="020B0604020202020204" pitchFamily="34" charset="0"/>
              </a:rPr>
              <a:t>Albuquerque et al. (2024)</a:t>
            </a:r>
            <a:r>
              <a:rPr lang="zh-CN" altLang="en-US" dirty="0">
                <a:latin typeface="Arial" panose="020B0604020202020204" pitchFamily="34" charset="0"/>
                <a:cs typeface="Arial" panose="020B0604020202020204" pitchFamily="34" charset="0"/>
              </a:rPr>
              <a:t>和 </a:t>
            </a:r>
            <a:r>
              <a:rPr lang="en-US" altLang="zh-CN" dirty="0">
                <a:latin typeface="Arial" panose="020B0604020202020204" pitchFamily="34" charset="0"/>
                <a:cs typeface="Arial" panose="020B0604020202020204" pitchFamily="34" charset="0"/>
              </a:rPr>
              <a:t>Stephens and Barrett (2011)</a:t>
            </a:r>
            <a:r>
              <a:rPr lang="zh-CN" altLang="en-US" dirty="0"/>
              <a:t>的做法，本研究将流动性约束定义为：</a:t>
            </a:r>
            <a:br>
              <a:rPr lang="zh-CN" altLang="en-US" dirty="0"/>
            </a:br>
            <a:r>
              <a:rPr lang="zh-CN" altLang="en-US" dirty="0"/>
              <a:t>当农户同时报告以下两项情况时，视为存在流动性约束：</a:t>
            </a:r>
          </a:p>
          <a:p>
            <a:pPr>
              <a:lnSpc>
                <a:spcPct val="100000"/>
              </a:lnSpc>
            </a:pPr>
            <a:r>
              <a:rPr lang="zh-CN" altLang="en-US" dirty="0"/>
              <a:t>难以获得信贷；</a:t>
            </a:r>
          </a:p>
          <a:p>
            <a:pPr>
              <a:lnSpc>
                <a:spcPct val="100000"/>
              </a:lnSpc>
            </a:pPr>
            <a:r>
              <a:rPr lang="zh-CN" altLang="en-US" dirty="0"/>
              <a:t>因急需现金（如缴纳学费、支付医疗费用）而必须在收获期立即售果。</a:t>
            </a:r>
          </a:p>
          <a:p>
            <a:pPr marL="0" indent="0">
              <a:lnSpc>
                <a:spcPct val="100000"/>
              </a:lnSpc>
              <a:buNone/>
            </a:pPr>
            <a:r>
              <a:rPr lang="zh-CN" altLang="en-US" dirty="0"/>
              <a:t>结果显示，约 </a:t>
            </a:r>
            <a:r>
              <a:rPr lang="en-US" altLang="zh-CN" b="1" dirty="0"/>
              <a:t>15% </a:t>
            </a:r>
            <a:r>
              <a:rPr lang="zh-CN" altLang="en-US" b="1" dirty="0"/>
              <a:t>的农户</a:t>
            </a:r>
            <a:r>
              <a:rPr lang="zh-CN" altLang="en-US" dirty="0"/>
              <a:t>符合此标准，且其储藏或销售行为与其他农户并无显著差异。</a:t>
            </a:r>
            <a:br>
              <a:rPr lang="zh-CN" altLang="en-US" dirty="0"/>
            </a:br>
            <a:r>
              <a:rPr lang="zh-CN" altLang="en-US" dirty="0"/>
              <a:t>原因在于：延长县作为</a:t>
            </a:r>
            <a:r>
              <a:rPr lang="zh-CN" altLang="en-US" b="1" dirty="0"/>
              <a:t>省级乡村振兴重点地区</a:t>
            </a:r>
            <a:r>
              <a:rPr lang="zh-CN" altLang="en-US" dirty="0"/>
              <a:t>，当地信贷可得性较高；同时，由于曾经历冰雹等自然灾害，农户普遍形成了</a:t>
            </a:r>
            <a:r>
              <a:rPr lang="zh-CN" altLang="en-US" b="1" dirty="0"/>
              <a:t>较强的储蓄意识与防御性财务行为</a:t>
            </a:r>
            <a:r>
              <a:rPr lang="zh-CN" altLang="en-US" dirty="0"/>
              <a:t>。</a:t>
            </a:r>
          </a:p>
          <a:p>
            <a:pPr>
              <a:lnSpc>
                <a:spcPct val="100000"/>
              </a:lnSpc>
            </a:pPr>
            <a:endParaRPr lang="zh-CN" altLang="en-US" dirty="0"/>
          </a:p>
        </p:txBody>
      </p:sp>
      <p:sp>
        <p:nvSpPr>
          <p:cNvPr id="4" name="圆角矩形 3">
            <a:hlinkClick r:id="rId3" action="ppaction://hlinksldjump"/>
            <a:extLst>
              <a:ext uri="{FF2B5EF4-FFF2-40B4-BE49-F238E27FC236}">
                <a16:creationId xmlns:a16="http://schemas.microsoft.com/office/drawing/2014/main" id="{2AE57875-AE5B-DE53-E10F-8F12AA171795}"/>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766217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D085B5F-3C6E-815D-C263-BA0AC9BC8864}"/>
              </a:ext>
            </a:extLst>
          </p:cNvPr>
          <p:cNvSpPr>
            <a:spLocks noGrp="1"/>
          </p:cNvSpPr>
          <p:nvPr>
            <p:ph type="title"/>
          </p:nvPr>
        </p:nvSpPr>
        <p:spPr/>
        <p:txBody>
          <a:bodyPr/>
          <a:lstStyle/>
          <a:p>
            <a:r>
              <a:rPr lang="zh-CN" altLang="en-US" dirty="0"/>
              <a:t>四类农户在储藏使用类型上的人口特征差异</a:t>
            </a:r>
            <a:endParaRPr kumimoji="1" lang="zh-CN" altLang="en-US" dirty="0"/>
          </a:p>
        </p:txBody>
      </p:sp>
      <p:pic>
        <p:nvPicPr>
          <p:cNvPr id="6" name="内容占位符 5" descr="图表, 条形图&#10;&#10;AI 生成的内容可能不正确。">
            <a:extLst>
              <a:ext uri="{FF2B5EF4-FFF2-40B4-BE49-F238E27FC236}">
                <a16:creationId xmlns:a16="http://schemas.microsoft.com/office/drawing/2014/main" id="{20AAC9A3-BD81-B677-8BEB-95BCBAC0F403}"/>
              </a:ext>
            </a:extLst>
          </p:cNvPr>
          <p:cNvPicPr>
            <a:picLocks noGrp="1" noChangeAspect="1"/>
          </p:cNvPicPr>
          <p:nvPr>
            <p:ph idx="4294967295"/>
          </p:nvPr>
        </p:nvPicPr>
        <p:blipFill>
          <a:blip r:embed="rId2"/>
          <a:stretch>
            <a:fillRect/>
          </a:stretch>
        </p:blipFill>
        <p:spPr>
          <a:xfrm>
            <a:off x="2220912" y="1325563"/>
            <a:ext cx="7750175" cy="5167312"/>
          </a:xfrm>
        </p:spPr>
      </p:pic>
      <p:sp>
        <p:nvSpPr>
          <p:cNvPr id="7" name="圆角矩形 6">
            <a:hlinkClick r:id="rId3" action="ppaction://hlinksldjump"/>
            <a:extLst>
              <a:ext uri="{FF2B5EF4-FFF2-40B4-BE49-F238E27FC236}">
                <a16:creationId xmlns:a16="http://schemas.microsoft.com/office/drawing/2014/main" id="{209F1A4D-1177-8C15-5496-E6C564B23315}"/>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3012993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E2E99-06B4-F51A-9EF6-F2DF136B4F4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642D2B6-4F6E-1670-07BA-7DF7CE8132FF}"/>
              </a:ext>
            </a:extLst>
          </p:cNvPr>
          <p:cNvSpPr>
            <a:spLocks noGrp="1"/>
          </p:cNvSpPr>
          <p:nvPr>
            <p:ph type="title"/>
          </p:nvPr>
        </p:nvSpPr>
        <p:spPr/>
        <p:txBody>
          <a:bodyPr>
            <a:normAutofit/>
          </a:bodyPr>
          <a:lstStyle/>
          <a:p>
            <a:r>
              <a:rPr lang="zh-CN" altLang="en-US" sz="3600" dirty="0"/>
              <a:t>农户获取价格信息来源（按冷库使用类型分）</a:t>
            </a:r>
            <a:endParaRPr kumimoji="1" lang="zh-CN" altLang="en-US" sz="3600" dirty="0"/>
          </a:p>
        </p:txBody>
      </p:sp>
      <p:pic>
        <p:nvPicPr>
          <p:cNvPr id="5" name="内容占位符 4" descr="图表, 雷达图&#10;&#10;AI 生成的内容可能不正确。">
            <a:extLst>
              <a:ext uri="{FF2B5EF4-FFF2-40B4-BE49-F238E27FC236}">
                <a16:creationId xmlns:a16="http://schemas.microsoft.com/office/drawing/2014/main" id="{5ACAD736-77B8-9E8E-2D59-3C65913DC7C1}"/>
              </a:ext>
            </a:extLst>
          </p:cNvPr>
          <p:cNvPicPr>
            <a:picLocks noGrp="1" noChangeAspect="1"/>
          </p:cNvPicPr>
          <p:nvPr>
            <p:ph idx="4294967295"/>
          </p:nvPr>
        </p:nvPicPr>
        <p:blipFill>
          <a:blip r:embed="rId2"/>
          <a:stretch>
            <a:fillRect/>
          </a:stretch>
        </p:blipFill>
        <p:spPr>
          <a:xfrm>
            <a:off x="1666875" y="1325563"/>
            <a:ext cx="8858250" cy="5167312"/>
          </a:xfrm>
        </p:spPr>
      </p:pic>
      <p:sp>
        <p:nvSpPr>
          <p:cNvPr id="6" name="圆角矩形 5">
            <a:hlinkClick r:id="rId3" action="ppaction://hlinksldjump"/>
            <a:extLst>
              <a:ext uri="{FF2B5EF4-FFF2-40B4-BE49-F238E27FC236}">
                <a16:creationId xmlns:a16="http://schemas.microsoft.com/office/drawing/2014/main" id="{5A23A543-B5DF-0E70-B098-AF3F8A335AAC}"/>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449760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184D9D-5B24-2F62-50B0-49CE1AA71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91216B-4E53-16B0-36CB-5B724E81FFC9}"/>
              </a:ext>
            </a:extLst>
          </p:cNvPr>
          <p:cNvSpPr>
            <a:spLocks noGrp="1"/>
          </p:cNvSpPr>
          <p:nvPr>
            <p:ph type="title"/>
          </p:nvPr>
        </p:nvSpPr>
        <p:spPr/>
        <p:txBody>
          <a:bodyPr anchor="b">
            <a:normAutofit fontScale="90000"/>
          </a:bodyPr>
          <a:lstStyle/>
          <a:p>
            <a:r>
              <a:rPr lang="en-US" altLang="zh-CN" sz="3600" dirty="0" err="1"/>
              <a:t>鲜苹果价格走势图</a:t>
            </a:r>
            <a:br>
              <a:rPr lang="en-US" altLang="zh-CN" sz="3600" dirty="0"/>
            </a:br>
            <a:r>
              <a:rPr lang="zh-CN" altLang="en-US" sz="3600" dirty="0"/>
              <a:t>（</a:t>
            </a:r>
            <a:r>
              <a:rPr lang="en-US" altLang="zh-CN" sz="3600" dirty="0" err="1"/>
              <a:t>前期调查</a:t>
            </a:r>
            <a:r>
              <a:rPr lang="zh-CN" altLang="en-US" sz="3600" dirty="0"/>
              <a:t>）</a:t>
            </a:r>
            <a:endParaRPr lang="en-CN" sz="3600" dirty="0"/>
          </a:p>
        </p:txBody>
      </p:sp>
      <p:sp>
        <p:nvSpPr>
          <p:cNvPr id="6" name="灯片编号占位符 5">
            <a:extLst>
              <a:ext uri="{FF2B5EF4-FFF2-40B4-BE49-F238E27FC236}">
                <a16:creationId xmlns:a16="http://schemas.microsoft.com/office/drawing/2014/main" id="{A0BCB5D5-4217-411C-4745-F673973DDAD4}"/>
              </a:ext>
            </a:extLst>
          </p:cNvPr>
          <p:cNvSpPr>
            <a:spLocks noGrp="1"/>
          </p:cNvSpPr>
          <p:nvPr>
            <p:ph type="sldNum" sz="quarter" idx="12"/>
          </p:nvPr>
        </p:nvSpPr>
        <p:spPr/>
        <p:txBody>
          <a:bodyPr/>
          <a:lstStyle/>
          <a:p>
            <a:fld id="{67EFCEC7-9889-994E-A950-47BD7D58E7BD}" type="slidenum">
              <a:rPr lang="en-CN" smtClean="0"/>
              <a:pPr/>
              <a:t>75</a:t>
            </a:fld>
            <a:r>
              <a:rPr lang="en-US" altLang="zh-CN"/>
              <a:t>/56</a:t>
            </a:r>
            <a:endParaRPr lang="zh-CN" altLang="en-US" dirty="0"/>
          </a:p>
        </p:txBody>
      </p:sp>
      <p:pic>
        <p:nvPicPr>
          <p:cNvPr id="3" name="Content Placeholder 5" descr="A graph with different colored lines&#10;&#10;Description automatically generated">
            <a:extLst>
              <a:ext uri="{FF2B5EF4-FFF2-40B4-BE49-F238E27FC236}">
                <a16:creationId xmlns:a16="http://schemas.microsoft.com/office/drawing/2014/main" id="{37DC0972-4F5E-3A3F-C2F6-C41959BC4DD4}"/>
              </a:ext>
            </a:extLst>
          </p:cNvPr>
          <p:cNvPicPr>
            <a:picLocks noChangeAspect="1"/>
          </p:cNvPicPr>
          <p:nvPr/>
        </p:nvPicPr>
        <p:blipFill>
          <a:blip r:embed="rId2"/>
          <a:stretch>
            <a:fillRect/>
          </a:stretch>
        </p:blipFill>
        <p:spPr>
          <a:xfrm>
            <a:off x="4348250" y="923391"/>
            <a:ext cx="7843750" cy="5294529"/>
          </a:xfrm>
          <a:prstGeom prst="rect">
            <a:avLst/>
          </a:prstGeom>
        </p:spPr>
      </p:pic>
      <p:sp>
        <p:nvSpPr>
          <p:cNvPr id="4" name="圆角矩形 3">
            <a:hlinkClick r:id="rId3" action="ppaction://hlinksldjump"/>
            <a:extLst>
              <a:ext uri="{FF2B5EF4-FFF2-40B4-BE49-F238E27FC236}">
                <a16:creationId xmlns:a16="http://schemas.microsoft.com/office/drawing/2014/main" id="{AC24A397-CCEB-AB2E-4E99-05DB9B6969F8}"/>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28050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C20AE-861C-E9EB-F504-D7328D48471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0ACCED6-E324-009F-35C9-8D2F5162AEEC}"/>
              </a:ext>
            </a:extLst>
          </p:cNvPr>
          <p:cNvSpPr>
            <a:spLocks noGrp="1"/>
          </p:cNvSpPr>
          <p:nvPr>
            <p:ph type="title"/>
          </p:nvPr>
        </p:nvSpPr>
        <p:spPr/>
        <p:txBody>
          <a:bodyPr>
            <a:normAutofit/>
          </a:bodyPr>
          <a:lstStyle/>
          <a:p>
            <a:r>
              <a:rPr lang="zh-CN" altLang="en-US" sz="3600" dirty="0"/>
              <a:t>农户储藏决策与农户对未来买方竞争的预期</a:t>
            </a:r>
            <a:endParaRPr kumimoji="1" lang="zh-CN" altLang="en-US" sz="3600" dirty="0"/>
          </a:p>
        </p:txBody>
      </p:sp>
      <p:sp>
        <p:nvSpPr>
          <p:cNvPr id="11" name="内容占位符 10">
            <a:extLst>
              <a:ext uri="{FF2B5EF4-FFF2-40B4-BE49-F238E27FC236}">
                <a16:creationId xmlns:a16="http://schemas.microsoft.com/office/drawing/2014/main" id="{10D338A6-E048-8DCC-B08F-1A4F2E4F2D62}"/>
              </a:ext>
            </a:extLst>
          </p:cNvPr>
          <p:cNvSpPr>
            <a:spLocks noGrp="1"/>
          </p:cNvSpPr>
          <p:nvPr>
            <p:ph idx="1"/>
          </p:nvPr>
        </p:nvSpPr>
        <p:spPr>
          <a:xfrm>
            <a:off x="841375" y="1306286"/>
            <a:ext cx="4794250" cy="5123089"/>
          </a:xfrm>
        </p:spPr>
        <p:txBody>
          <a:bodyPr>
            <a:noAutofit/>
          </a:bodyPr>
          <a:lstStyle/>
          <a:p>
            <a:pPr marL="0" indent="0">
              <a:lnSpc>
                <a:spcPct val="150000"/>
              </a:lnSpc>
              <a:buNone/>
            </a:pPr>
            <a:r>
              <a:rPr lang="zh-CN" altLang="en-US" b="1" dirty="0"/>
              <a:t>控制变量相关性检验：</a:t>
            </a:r>
            <a:endParaRPr lang="en-US" altLang="zh-CN" dirty="0"/>
          </a:p>
          <a:p>
            <a:pPr>
              <a:lnSpc>
                <a:spcPct val="150000"/>
              </a:lnSpc>
            </a:pPr>
            <a:r>
              <a:rPr lang="zh-CN" altLang="en-US" dirty="0"/>
              <a:t>年龄与教育负相关（</a:t>
            </a:r>
            <a:r>
              <a:rPr lang="en-US" altLang="zh-CN" dirty="0" err="1"/>
              <a:t>ρ</a:t>
            </a:r>
            <a:r>
              <a:rPr lang="en-US" altLang="zh-CN" dirty="0"/>
              <a:t> = -0.18），</a:t>
            </a:r>
            <a:r>
              <a:rPr lang="zh-CN" altLang="en-US" dirty="0"/>
              <a:t>符合年轻高教育群体更具市场导向的特征；</a:t>
            </a:r>
          </a:p>
          <a:p>
            <a:pPr>
              <a:lnSpc>
                <a:spcPct val="150000"/>
              </a:lnSpc>
            </a:pPr>
            <a:r>
              <a:rPr lang="zh-CN" altLang="en-US" dirty="0"/>
              <a:t>风险厌恶与其他变量相关性低 → 独立影响储藏行为；</a:t>
            </a:r>
          </a:p>
          <a:p>
            <a:pPr>
              <a:lnSpc>
                <a:spcPct val="150000"/>
              </a:lnSpc>
            </a:pPr>
            <a:r>
              <a:rPr lang="zh-CN" altLang="en-US" dirty="0"/>
              <a:t>主观竞争度与客观买方数量正相关（</a:t>
            </a:r>
            <a:r>
              <a:rPr lang="en-US" altLang="zh-CN" dirty="0" err="1"/>
              <a:t>ρ</a:t>
            </a:r>
            <a:r>
              <a:rPr lang="en-US" altLang="zh-CN" dirty="0"/>
              <a:t> = 0.79），</a:t>
            </a:r>
            <a:r>
              <a:rPr lang="zh-CN" altLang="en-US" dirty="0"/>
              <a:t>但两者仍捕捉不同维度的市场感知。</a:t>
            </a:r>
          </a:p>
          <a:p>
            <a:pPr>
              <a:lnSpc>
                <a:spcPct val="150000"/>
              </a:lnSpc>
            </a:pPr>
            <a:endParaRPr lang="en-CN" altLang="zh-CN" dirty="0"/>
          </a:p>
        </p:txBody>
      </p:sp>
      <p:pic>
        <p:nvPicPr>
          <p:cNvPr id="5" name="Picture 8" descr="A screenshot of a computer&#10;&#10;AI-generated content may be incorrect.">
            <a:extLst>
              <a:ext uri="{FF2B5EF4-FFF2-40B4-BE49-F238E27FC236}">
                <a16:creationId xmlns:a16="http://schemas.microsoft.com/office/drawing/2014/main" id="{0E405E0C-AEE1-D40E-4EAC-7CAD7B2272CF}"/>
              </a:ext>
            </a:extLst>
          </p:cNvPr>
          <p:cNvPicPr>
            <a:picLocks noChangeAspect="1"/>
          </p:cNvPicPr>
          <p:nvPr/>
        </p:nvPicPr>
        <p:blipFill>
          <a:blip r:embed="rId2"/>
          <a:srcRect b="14807"/>
          <a:stretch>
            <a:fillRect/>
          </a:stretch>
        </p:blipFill>
        <p:spPr>
          <a:xfrm>
            <a:off x="5636029" y="1803862"/>
            <a:ext cx="6235463" cy="4422371"/>
          </a:xfrm>
          <a:prstGeom prst="rect">
            <a:avLst/>
          </a:prstGeom>
        </p:spPr>
      </p:pic>
      <p:sp>
        <p:nvSpPr>
          <p:cNvPr id="4" name="圆角矩形 3">
            <a:hlinkClick r:id="rId3" action="ppaction://hlinksldjump"/>
            <a:extLst>
              <a:ext uri="{FF2B5EF4-FFF2-40B4-BE49-F238E27FC236}">
                <a16:creationId xmlns:a16="http://schemas.microsoft.com/office/drawing/2014/main" id="{551E1575-A576-85C7-755B-25565C772735}"/>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返回</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970101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BAA038C6-4D50-DACC-BD16-75C990469BA8}"/>
              </a:ext>
            </a:extLst>
          </p:cNvPr>
          <p:cNvSpPr>
            <a:spLocks noGrp="1"/>
          </p:cNvSpPr>
          <p:nvPr>
            <p:ph type="sldNum" sz="quarter" idx="12"/>
          </p:nvPr>
        </p:nvSpPr>
        <p:spPr/>
        <p:txBody>
          <a:bodyPr/>
          <a:lstStyle/>
          <a:p>
            <a:fld id="{67EFCEC7-9889-994E-A950-47BD7D58E7BD}" type="slidenum">
              <a:rPr lang="en-CN" smtClean="0"/>
              <a:pPr/>
              <a:t>8</a:t>
            </a:fld>
            <a:r>
              <a:rPr lang="en-US" altLang="zh-CN"/>
              <a:t>/56</a:t>
            </a:r>
            <a:endParaRPr lang="zh-CN" altLang="en-US" dirty="0"/>
          </a:p>
        </p:txBody>
      </p:sp>
      <p:sp>
        <p:nvSpPr>
          <p:cNvPr id="2" name="Title 1">
            <a:extLst>
              <a:ext uri="{FF2B5EF4-FFF2-40B4-BE49-F238E27FC236}">
                <a16:creationId xmlns:a16="http://schemas.microsoft.com/office/drawing/2014/main" id="{AB43C11E-5F01-EBC4-1A28-134D1D81062E}"/>
              </a:ext>
            </a:extLst>
          </p:cNvPr>
          <p:cNvSpPr>
            <a:spLocks noGrp="1"/>
          </p:cNvSpPr>
          <p:nvPr>
            <p:ph type="title"/>
          </p:nvPr>
        </p:nvSpPr>
        <p:spPr/>
        <p:txBody>
          <a:bodyPr>
            <a:normAutofit/>
          </a:bodyPr>
          <a:lstStyle/>
          <a:p>
            <a:r>
              <a:rPr lang="en-US" altLang="zh-CN" sz="3600" dirty="0"/>
              <a:t>2.</a:t>
            </a:r>
            <a:r>
              <a:rPr lang="zh-CN" altLang="en-US" sz="3600" dirty="0"/>
              <a:t>研究动机</a:t>
            </a:r>
            <a:endParaRPr lang="en-CN" sz="3600" dirty="0"/>
          </a:p>
        </p:txBody>
      </p:sp>
      <p:sp>
        <p:nvSpPr>
          <p:cNvPr id="4" name="Content Placeholder 3">
            <a:extLst>
              <a:ext uri="{FF2B5EF4-FFF2-40B4-BE49-F238E27FC236}">
                <a16:creationId xmlns:a16="http://schemas.microsoft.com/office/drawing/2014/main" id="{FC5E1F24-4B9B-5F15-5B77-E0B42F63C3FD}"/>
              </a:ext>
            </a:extLst>
          </p:cNvPr>
          <p:cNvSpPr>
            <a:spLocks noGrp="1"/>
          </p:cNvSpPr>
          <p:nvPr>
            <p:ph idx="1"/>
          </p:nvPr>
        </p:nvSpPr>
        <p:spPr/>
        <p:txBody>
          <a:bodyPr>
            <a:normAutofit/>
          </a:bodyPr>
          <a:lstStyle/>
          <a:p>
            <a:pPr>
              <a:lnSpc>
                <a:spcPct val="150000"/>
              </a:lnSpc>
            </a:pPr>
            <a:r>
              <a:rPr lang="zh-CN" altLang="en-US" sz="2200" b="1" dirty="0"/>
              <a:t>被动销售困境</a:t>
            </a:r>
            <a:r>
              <a:rPr lang="zh-CN" altLang="en-US" sz="2200" dirty="0"/>
              <a:t>：缺乏仓储时，种植易腐农产品的农户仓促决策，需快速出售</a:t>
            </a:r>
            <a:endParaRPr lang="en-US" altLang="zh-CN" sz="2200" dirty="0"/>
          </a:p>
          <a:p>
            <a:pPr>
              <a:lnSpc>
                <a:spcPct val="150000"/>
              </a:lnSpc>
            </a:pPr>
            <a:r>
              <a:rPr lang="zh-CN" altLang="en-US" sz="2200" b="1" dirty="0">
                <a:latin typeface="Arial" panose="020B0604020202020204" pitchFamily="34" charset="0"/>
                <a:cs typeface="Arial" panose="020B0604020202020204" pitchFamily="34" charset="0"/>
              </a:rPr>
              <a:t>双重边际化</a:t>
            </a:r>
            <a:r>
              <a:rPr lang="en-US" altLang="zh-CN" sz="2200" b="1" dirty="0">
                <a:latin typeface="Arial" panose="020B0604020202020204" pitchFamily="34" charset="0"/>
                <a:cs typeface="Arial" panose="020B0604020202020204" pitchFamily="34" charset="0"/>
              </a:rPr>
              <a:t> (Double Marginalization) </a:t>
            </a:r>
            <a:r>
              <a:rPr lang="zh-CN" altLang="en-US" sz="2200" b="1" dirty="0"/>
              <a:t>问题</a:t>
            </a:r>
            <a:r>
              <a:rPr lang="zh-CN" altLang="en-US" sz="2200" dirty="0"/>
              <a:t>：</a:t>
            </a:r>
            <a:endParaRPr lang="en-US" altLang="zh-CN" sz="2200" dirty="0"/>
          </a:p>
          <a:p>
            <a:pPr lvl="1">
              <a:lnSpc>
                <a:spcPct val="150000"/>
              </a:lnSpc>
            </a:pPr>
            <a:r>
              <a:rPr lang="zh-CN" altLang="en-US" sz="2200" dirty="0"/>
              <a:t>当中间商凭借寡头买方势力</a:t>
            </a:r>
            <a:r>
              <a:rPr lang="en-US" altLang="zh-CN" sz="2200" dirty="0"/>
              <a:t> </a:t>
            </a:r>
            <a:r>
              <a:rPr lang="en-US" altLang="zh-CN" sz="2200" b="1" dirty="0">
                <a:latin typeface="Arial" panose="020B0604020202020204" pitchFamily="34" charset="0"/>
                <a:cs typeface="Arial" panose="020B0604020202020204" pitchFamily="34" charset="0"/>
              </a:rPr>
              <a:t>(</a:t>
            </a:r>
            <a:r>
              <a:rPr lang="en-US" sz="2200" b="1" dirty="0">
                <a:latin typeface="Arial" panose="020B0604020202020204" pitchFamily="34" charset="0"/>
                <a:cs typeface="Arial" panose="020B0604020202020204" pitchFamily="34" charset="0"/>
              </a:rPr>
              <a:t>oligopsony power) </a:t>
            </a:r>
            <a:r>
              <a:rPr lang="zh-CN" altLang="en-US" sz="2200" dirty="0"/>
              <a:t>获取高额利润：</a:t>
            </a:r>
            <a:endParaRPr lang="en-US" altLang="zh-CN" sz="2200" dirty="0"/>
          </a:p>
          <a:p>
            <a:pPr lvl="1">
              <a:lnSpc>
                <a:spcPct val="150000"/>
              </a:lnSpc>
            </a:pPr>
            <a:r>
              <a:rPr lang="zh-CN" altLang="en-US" sz="2200" dirty="0"/>
              <a:t>农户收益被压低</a:t>
            </a:r>
            <a:endParaRPr lang="en-US" altLang="zh-CN" sz="2200" dirty="0"/>
          </a:p>
          <a:p>
            <a:pPr lvl="1">
              <a:lnSpc>
                <a:spcPct val="150000"/>
              </a:lnSpc>
            </a:pPr>
            <a:r>
              <a:rPr lang="zh-CN" altLang="en-US" sz="2200" dirty="0"/>
              <a:t>消费者却面临高昂的零售价格</a:t>
            </a:r>
            <a:endParaRPr lang="en-US" altLang="zh-CN" sz="2200" dirty="0"/>
          </a:p>
          <a:p>
            <a:pPr>
              <a:lnSpc>
                <a:spcPct val="150000"/>
              </a:lnSpc>
            </a:pPr>
            <a:r>
              <a:rPr lang="zh-CN" altLang="en-US" sz="2200" b="1" dirty="0"/>
              <a:t>收购价格偏低</a:t>
            </a:r>
            <a:r>
              <a:rPr lang="zh-CN" altLang="en-US" sz="2200" dirty="0"/>
              <a:t>：在任一单一时间点，买方之间的竞争是可被操控的，导致农产品地头价格偏低；然而，这种竞争程度在更长的时间线上势必存在变化</a:t>
            </a:r>
            <a:endParaRPr lang="en-US" altLang="zh-CN" sz="2200" dirty="0"/>
          </a:p>
          <a:p>
            <a:pPr>
              <a:lnSpc>
                <a:spcPct val="150000"/>
              </a:lnSpc>
            </a:pPr>
            <a:r>
              <a:rPr lang="zh-CN" altLang="en-US" sz="2200" b="1" dirty="0"/>
              <a:t>储藏的潜在价值</a:t>
            </a:r>
            <a:r>
              <a:rPr lang="zh-CN" altLang="en-US" sz="2200" dirty="0"/>
              <a:t>：储藏能力使农户能够等待市场上买方竞争更充分的时机出售，从而获得更高的销售价格并改善其福利</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682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4AEFAA0E-B4E0-7C0F-C74B-50DD9C439C8A}"/>
              </a:ext>
            </a:extLst>
          </p:cNvPr>
          <p:cNvSpPr>
            <a:spLocks noGrp="1"/>
          </p:cNvSpPr>
          <p:nvPr>
            <p:ph type="sldNum" sz="quarter" idx="12"/>
          </p:nvPr>
        </p:nvSpPr>
        <p:spPr/>
        <p:txBody>
          <a:bodyPr/>
          <a:lstStyle/>
          <a:p>
            <a:fld id="{67EFCEC7-9889-994E-A950-47BD7D58E7BD}" type="slidenum">
              <a:rPr lang="en-CN" smtClean="0"/>
              <a:pPr/>
              <a:t>9</a:t>
            </a:fld>
            <a:r>
              <a:rPr lang="en-US" altLang="zh-CN"/>
              <a:t>/56</a:t>
            </a:r>
            <a:endParaRPr lang="zh-CN" altLang="en-US" dirty="0"/>
          </a:p>
        </p:txBody>
      </p:sp>
      <p:sp>
        <p:nvSpPr>
          <p:cNvPr id="2" name="Title 1">
            <a:extLst>
              <a:ext uri="{FF2B5EF4-FFF2-40B4-BE49-F238E27FC236}">
                <a16:creationId xmlns:a16="http://schemas.microsoft.com/office/drawing/2014/main" id="{995E9725-F68C-1316-62BB-CBE98CDD6992}"/>
              </a:ext>
            </a:extLst>
          </p:cNvPr>
          <p:cNvSpPr>
            <a:spLocks noGrp="1"/>
          </p:cNvSpPr>
          <p:nvPr>
            <p:ph type="title"/>
          </p:nvPr>
        </p:nvSpPr>
        <p:spPr/>
        <p:txBody>
          <a:bodyPr>
            <a:normAutofit/>
          </a:bodyPr>
          <a:lstStyle/>
          <a:p>
            <a:r>
              <a:rPr lang="en-US" altLang="zh-CN" sz="3600" dirty="0"/>
              <a:t>2.</a:t>
            </a:r>
            <a:r>
              <a:rPr lang="zh-CN" altLang="en-US" sz="3600" dirty="0"/>
              <a:t>研究动机：储藏采用的“竞争性”效应</a:t>
            </a:r>
            <a:endParaRPr lang="en-CN" sz="3600" dirty="0"/>
          </a:p>
        </p:txBody>
      </p:sp>
      <p:sp>
        <p:nvSpPr>
          <p:cNvPr id="3" name="Content Placeholder 2">
            <a:extLst>
              <a:ext uri="{FF2B5EF4-FFF2-40B4-BE49-F238E27FC236}">
                <a16:creationId xmlns:a16="http://schemas.microsoft.com/office/drawing/2014/main" id="{4CAD13A1-7C73-D0EC-04A4-8A9DA3190C7A}"/>
              </a:ext>
            </a:extLst>
          </p:cNvPr>
          <p:cNvSpPr>
            <a:spLocks noGrp="1"/>
          </p:cNvSpPr>
          <p:nvPr>
            <p:ph idx="1"/>
          </p:nvPr>
        </p:nvSpPr>
        <p:spPr/>
        <p:txBody>
          <a:bodyPr>
            <a:normAutofit/>
          </a:bodyPr>
          <a:lstStyle/>
          <a:p>
            <a:pPr>
              <a:lnSpc>
                <a:spcPct val="150000"/>
              </a:lnSpc>
            </a:pPr>
            <a:r>
              <a:rPr lang="zh-CN" altLang="en-US" sz="2200" b="1" dirty="0"/>
              <a:t>“外地客商</a:t>
            </a:r>
            <a:r>
              <a:rPr lang="en-US" altLang="zh-CN" sz="2200" b="1" dirty="0"/>
              <a:t>/</a:t>
            </a:r>
            <a:r>
              <a:rPr lang="zh-CN" altLang="en-US" sz="2200" b="1" dirty="0"/>
              <a:t>买家到访”</a:t>
            </a:r>
            <a:br>
              <a:rPr lang="zh-CN" altLang="en-US" sz="2200" dirty="0"/>
            </a:br>
            <a:r>
              <a:rPr lang="zh-CN" altLang="en-US" sz="2200" dirty="0"/>
              <a:t>来自不同地域的中间商出现的时间并不固定，导致买方之间的竞争程度随时间波动</a:t>
            </a:r>
            <a:endParaRPr lang="en-US" altLang="zh-CN" sz="2200" dirty="0"/>
          </a:p>
          <a:p>
            <a:pPr>
              <a:lnSpc>
                <a:spcPct val="150000"/>
              </a:lnSpc>
            </a:pPr>
            <a:r>
              <a:rPr lang="zh-CN" altLang="en-US" sz="2200" b="1" dirty="0"/>
              <a:t>“买方池扩展”</a:t>
            </a:r>
            <a:br>
              <a:rPr lang="zh-CN" altLang="en-US" sz="2200" dirty="0"/>
            </a:br>
            <a:r>
              <a:rPr lang="zh-CN" altLang="en-US" sz="2200" dirty="0"/>
              <a:t>具备储藏条件的农户能够进入更多元的销售渠道，如电商平台或直销模式，从而突破以中间商为主导的传统收购体系</a:t>
            </a:r>
            <a:endParaRPr lang="en-US" altLang="zh-CN" sz="2200" dirty="0"/>
          </a:p>
          <a:p>
            <a:pPr>
              <a:lnSpc>
                <a:spcPct val="150000"/>
              </a:lnSpc>
            </a:pPr>
            <a:r>
              <a:rPr lang="zh-CN" altLang="en-US" sz="2200" b="1" dirty="0">
                <a:latin typeface="Times New Roman" panose="02020603050405020304" pitchFamily="18" charset="0"/>
                <a:cs typeface="Times New Roman" panose="02020603050405020304" pitchFamily="18" charset="0"/>
              </a:rPr>
              <a:t>“仓库变市场”</a:t>
            </a:r>
            <a:br>
              <a:rPr lang="en-US" altLang="zh-CN" sz="2200" dirty="0">
                <a:latin typeface="Times New Roman" panose="02020603050405020304" pitchFamily="18" charset="0"/>
                <a:cs typeface="Times New Roman" panose="02020603050405020304" pitchFamily="18" charset="0"/>
              </a:rPr>
            </a:br>
            <a:r>
              <a:rPr lang="zh-CN" altLang="en-US" sz="2200" dirty="0">
                <a:latin typeface="Times New Roman" panose="02020603050405020304" pitchFamily="18" charset="0"/>
                <a:cs typeface="Times New Roman" panose="02020603050405020304" pitchFamily="18" charset="0"/>
              </a:rPr>
              <a:t>商用仓储</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冷库</a:t>
            </a:r>
            <a:r>
              <a:rPr lang="zh-CN" altLang="en-US" sz="2200" dirty="0"/>
              <a:t>设施常常成为了事实上的交易市场，使买方在同一地点集中交易，被迫展开更直接的竞争，从而在一定程度上重塑了上游供应链的权力结构</a:t>
            </a:r>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1888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11139</TotalTime>
  <Words>8593</Words>
  <Application>Microsoft Macintosh PowerPoint</Application>
  <PresentationFormat>宽屏</PresentationFormat>
  <Paragraphs>850</Paragraphs>
  <Slides>76</Slides>
  <Notes>39</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76</vt:i4>
      </vt:variant>
    </vt:vector>
  </HeadingPairs>
  <TitlesOfParts>
    <vt:vector size="82" baseType="lpstr">
      <vt:lpstr>SimHei</vt:lpstr>
      <vt:lpstr>Arial</vt:lpstr>
      <vt:lpstr>Calibri</vt:lpstr>
      <vt:lpstr>Cambria Math</vt:lpstr>
      <vt:lpstr>Times New Roman</vt:lpstr>
      <vt:lpstr>Office Theme</vt:lpstr>
      <vt:lpstr>The Value of Waiting: Farmer Storage Dynamics under Time-Varying Buyer Power  择机而售：买方势力的动态变化 如何重塑农户的仓储价值</vt:lpstr>
      <vt:lpstr>目录</vt:lpstr>
      <vt:lpstr>1. 自我介绍</vt:lpstr>
      <vt:lpstr>1.自我介绍</vt:lpstr>
      <vt:lpstr>2. 研究动机</vt:lpstr>
      <vt:lpstr>2.研究动机</vt:lpstr>
      <vt:lpstr>2.研究动机:小型收购联盟的内部合谋与相互竞争</vt:lpstr>
      <vt:lpstr>2.研究动机</vt:lpstr>
      <vt:lpstr>2.研究动机：储藏采用的“竞争性”效应</vt:lpstr>
      <vt:lpstr>PowerPoint 演示文稿</vt:lpstr>
      <vt:lpstr>3. 研究问题</vt:lpstr>
      <vt:lpstr>3.研究问题</vt:lpstr>
      <vt:lpstr>4. 文献简述</vt:lpstr>
      <vt:lpstr>4.1.过往文献：Buyer Power in Agricultural Markets</vt:lpstr>
      <vt:lpstr>4.1.过往文献：Time-Variability of Buyer Power</vt:lpstr>
      <vt:lpstr>4.1.过往文献：Storage Adoption and Motivation</vt:lpstr>
      <vt:lpstr>4.2.本文贡献</vt:lpstr>
      <vt:lpstr>5. 理论模型</vt:lpstr>
      <vt:lpstr>5.1.理论框架概述 双期模型：储藏作为应对时变买方势力的策略</vt:lpstr>
      <vt:lpstr>5.2.买方势力与收购价格形成 灵活寡头/寡头买方模型（FOOM Framework）</vt:lpstr>
      <vt:lpstr>5.3.引入储藏效率 储藏损耗的比例化设定</vt:lpstr>
      <vt:lpstr>5.4.农户仓储决策问题</vt:lpstr>
      <vt:lpstr>5.5.风险中性情形：解析解</vt:lpstr>
      <vt:lpstr>5.6.风险厌恶情形：数值求解</vt:lpstr>
      <vt:lpstr>6. 数值分析及模拟</vt:lpstr>
      <vt:lpstr>6.1.数值分析设计</vt:lpstr>
      <vt:lpstr>6.2.八种θ_2∼ Beta 分布下的最优储藏比例模拟</vt:lpstr>
      <vt:lpstr>6.3.村级福利模拟： 思路与设定</vt:lpstr>
      <vt:lpstr>PowerPoint 演示文稿</vt:lpstr>
      <vt:lpstr>6.3.村级福利模拟： 储藏效率提升带来的福利分解：风险厌恶程度划分</vt:lpstr>
      <vt:lpstr>PowerPoint 演示文稿</vt:lpstr>
      <vt:lpstr>6.3.村级福利模拟： 等均值买方势力下的模拟储藏结果</vt:lpstr>
      <vt:lpstr>7. 田野调查及实证分析</vt:lpstr>
      <vt:lpstr>7.1.实证背景：为何选择中国鲜苹果产业？</vt:lpstr>
      <vt:lpstr>7.2.田野介绍：中国中部的一个县域案例</vt:lpstr>
      <vt:lpstr>7.2.田野介绍：中国鲜苹果供应链结构</vt:lpstr>
      <vt:lpstr>PowerPoint 演示文稿</vt:lpstr>
      <vt:lpstr>7.3.调查设计与抽样方法</vt:lpstr>
      <vt:lpstr>7.4.农户储藏使用与采购竞争度测度</vt:lpstr>
      <vt:lpstr>7.5.描述性统计概览</vt:lpstr>
      <vt:lpstr>延安苹果：田间地头、冷库仓储</vt:lpstr>
      <vt:lpstr>7.5.描述性统计概览</vt:lpstr>
      <vt:lpstr>7.5.描述性统计概览： 鲜苹果价格走势</vt:lpstr>
      <vt:lpstr>7.6.农户储藏决策与收获期买方竞争度</vt:lpstr>
      <vt:lpstr>7.6.农户储藏决策与收获期买方竞争度</vt:lpstr>
      <vt:lpstr>7.7.农户储藏决策与农户对未来买方竞争的预期</vt:lpstr>
      <vt:lpstr>7.7.农户储藏决策与农户对未来买方竞争的预期</vt:lpstr>
      <vt:lpstr>7.8.农户销售时机与预期买方动态</vt:lpstr>
      <vt:lpstr>7.8.农户销售时机与预期买方动态</vt:lpstr>
      <vt:lpstr>8. 未来研究的拓展与方向</vt:lpstr>
      <vt:lpstr>8.1.一些有意思的田野观察</vt:lpstr>
      <vt:lpstr>8.2.有效加强中间商间竞争：不是越多越好</vt:lpstr>
      <vt:lpstr>8.3.模型拓展方向（Extensions）</vt:lpstr>
      <vt:lpstr>8.4.苹果期货：全球唯一的鲜果期货品种</vt:lpstr>
      <vt:lpstr>9. 总结</vt:lpstr>
      <vt:lpstr>9.总结</vt:lpstr>
      <vt:lpstr>感谢人大农发院各位老师与同学，请大家批评指正！</vt:lpstr>
      <vt:lpstr>10.参考文献</vt:lpstr>
      <vt:lpstr>参考文献</vt:lpstr>
      <vt:lpstr>参考文献</vt:lpstr>
      <vt:lpstr>参考文献</vt:lpstr>
      <vt:lpstr>11.附录</vt:lpstr>
      <vt:lpstr>Derivation of Farm Price under FOOM Framework (1)</vt:lpstr>
      <vt:lpstr>Derivation of Farm Price under FOOM Framework (2)</vt:lpstr>
      <vt:lpstr>6.2.敏感性分析： 预期的未来买方势力</vt:lpstr>
      <vt:lpstr>6.2.敏感性分析： 风险厌恶</vt:lpstr>
      <vt:lpstr>6.2.敏感性分析： 贮藏效率/费用</vt:lpstr>
      <vt:lpstr>为什么部分情形下预期收入收益曲线呈“倒U形”？</vt:lpstr>
      <vt:lpstr>村级福利模拟： 相较于“未储藏”情形的CE增幅（百分比）</vt:lpstr>
      <vt:lpstr>中国鲜苹果产业概览</vt:lpstr>
      <vt:lpstr>农户风险偏好测度</vt:lpstr>
      <vt:lpstr>农户流动性约束测度</vt:lpstr>
      <vt:lpstr>四类农户在储藏使用类型上的人口特征差异</vt:lpstr>
      <vt:lpstr>农户获取价格信息来源（按冷库使用类型分）</vt:lpstr>
      <vt:lpstr>鲜苹果价格走势图 （前期调查）</vt:lpstr>
      <vt:lpstr>农户储藏决策与农户对未来买方竞争的预期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On-Farm Storage on Oligopsonistic Market Competition and Farmers' Welfare</dc:title>
  <dc:creator>Yao Ma</dc:creator>
  <cp:lastModifiedBy>Yao Ma</cp:lastModifiedBy>
  <cp:revision>416</cp:revision>
  <dcterms:created xsi:type="dcterms:W3CDTF">2023-06-13T03:07:53Z</dcterms:created>
  <dcterms:modified xsi:type="dcterms:W3CDTF">2025-10-30T02:02:00Z</dcterms:modified>
</cp:coreProperties>
</file>